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Lst>
  <p:notesMasterIdLst>
    <p:notesMasterId r:id="rId97"/>
  </p:notesMasterIdLst>
  <p:sldIdLst>
    <p:sldId id="256" r:id="rId3"/>
    <p:sldId id="625" r:id="rId4"/>
    <p:sldId id="646" r:id="rId5"/>
    <p:sldId id="626" r:id="rId6"/>
    <p:sldId id="261" r:id="rId7"/>
    <p:sldId id="266" r:id="rId8"/>
    <p:sldId id="695" r:id="rId9"/>
    <p:sldId id="267" r:id="rId10"/>
    <p:sldId id="262" r:id="rId11"/>
    <p:sldId id="263" r:id="rId12"/>
    <p:sldId id="615" r:id="rId13"/>
    <p:sldId id="616" r:id="rId14"/>
    <p:sldId id="617" r:id="rId15"/>
    <p:sldId id="645" r:id="rId16"/>
    <p:sldId id="648" r:id="rId17"/>
    <p:sldId id="552" r:id="rId18"/>
    <p:sldId id="553" r:id="rId19"/>
    <p:sldId id="554" r:id="rId20"/>
    <p:sldId id="270" r:id="rId21"/>
    <p:sldId id="644" r:id="rId22"/>
    <p:sldId id="557" r:id="rId23"/>
    <p:sldId id="559" r:id="rId24"/>
    <p:sldId id="643" r:id="rId25"/>
    <p:sldId id="597" r:id="rId26"/>
    <p:sldId id="647" r:id="rId27"/>
    <p:sldId id="652" r:id="rId28"/>
    <p:sldId id="649" r:id="rId29"/>
    <p:sldId id="630" r:id="rId30"/>
    <p:sldId id="620" r:id="rId31"/>
    <p:sldId id="621" r:id="rId32"/>
    <p:sldId id="633" r:id="rId33"/>
    <p:sldId id="650" r:id="rId34"/>
    <p:sldId id="612" r:id="rId35"/>
    <p:sldId id="271" r:id="rId36"/>
    <p:sldId id="655" r:id="rId37"/>
    <p:sldId id="599" r:id="rId38"/>
    <p:sldId id="600" r:id="rId39"/>
    <p:sldId id="601" r:id="rId40"/>
    <p:sldId id="602" r:id="rId41"/>
    <p:sldId id="603" r:id="rId42"/>
    <p:sldId id="604" r:id="rId43"/>
    <p:sldId id="607" r:id="rId44"/>
    <p:sldId id="634" r:id="rId45"/>
    <p:sldId id="608" r:id="rId46"/>
    <p:sldId id="637" r:id="rId47"/>
    <p:sldId id="638" r:id="rId48"/>
    <p:sldId id="636" r:id="rId49"/>
    <p:sldId id="609" r:id="rId50"/>
    <p:sldId id="592" r:id="rId51"/>
    <p:sldId id="610" r:id="rId52"/>
    <p:sldId id="651" r:id="rId53"/>
    <p:sldId id="622" r:id="rId54"/>
    <p:sldId id="623" r:id="rId55"/>
    <p:sldId id="656" r:id="rId56"/>
    <p:sldId id="657" r:id="rId57"/>
    <p:sldId id="658" r:id="rId58"/>
    <p:sldId id="659" r:id="rId59"/>
    <p:sldId id="660" r:id="rId60"/>
    <p:sldId id="661" r:id="rId61"/>
    <p:sldId id="662" r:id="rId62"/>
    <p:sldId id="663" r:id="rId63"/>
    <p:sldId id="664" r:id="rId64"/>
    <p:sldId id="665" r:id="rId65"/>
    <p:sldId id="666" r:id="rId66"/>
    <p:sldId id="667" r:id="rId67"/>
    <p:sldId id="668" r:id="rId68"/>
    <p:sldId id="669" r:id="rId69"/>
    <p:sldId id="670" r:id="rId70"/>
    <p:sldId id="671" r:id="rId71"/>
    <p:sldId id="672" r:id="rId72"/>
    <p:sldId id="673" r:id="rId73"/>
    <p:sldId id="674" r:id="rId74"/>
    <p:sldId id="675" r:id="rId75"/>
    <p:sldId id="676" r:id="rId76"/>
    <p:sldId id="677" r:id="rId77"/>
    <p:sldId id="678" r:id="rId78"/>
    <p:sldId id="679" r:id="rId79"/>
    <p:sldId id="680" r:id="rId80"/>
    <p:sldId id="681" r:id="rId81"/>
    <p:sldId id="682" r:id="rId82"/>
    <p:sldId id="683" r:id="rId83"/>
    <p:sldId id="684" r:id="rId84"/>
    <p:sldId id="685" r:id="rId85"/>
    <p:sldId id="686" r:id="rId86"/>
    <p:sldId id="687" r:id="rId87"/>
    <p:sldId id="688" r:id="rId88"/>
    <p:sldId id="689" r:id="rId89"/>
    <p:sldId id="690" r:id="rId90"/>
    <p:sldId id="691" r:id="rId91"/>
    <p:sldId id="692" r:id="rId92"/>
    <p:sldId id="693" r:id="rId93"/>
    <p:sldId id="694" r:id="rId94"/>
    <p:sldId id="641" r:id="rId95"/>
    <p:sldId id="640" r:id="rId96"/>
  </p:sldIdLst>
  <p:sldSz cx="13004800" cy="9753600"/>
  <p:notesSz cx="7099300" cy="10234613"/>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68686"/>
        </a:solidFill>
        <a:effectLst/>
        <a:uFillTx/>
        <a:latin typeface="+mn-lt"/>
        <a:ea typeface="+mn-ea"/>
        <a:cs typeface="+mn-cs"/>
        <a:sym typeface="Futura"/>
      </a:defRPr>
    </a:lvl1pPr>
    <a:lvl2pPr marL="0" marR="0" indent="3429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68686"/>
        </a:solidFill>
        <a:effectLst/>
        <a:uFillTx/>
        <a:latin typeface="+mn-lt"/>
        <a:ea typeface="+mn-ea"/>
        <a:cs typeface="+mn-cs"/>
        <a:sym typeface="Futura"/>
      </a:defRPr>
    </a:lvl2pPr>
    <a:lvl3pPr marL="0" marR="0" indent="6858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68686"/>
        </a:solidFill>
        <a:effectLst/>
        <a:uFillTx/>
        <a:latin typeface="+mn-lt"/>
        <a:ea typeface="+mn-ea"/>
        <a:cs typeface="+mn-cs"/>
        <a:sym typeface="Futura"/>
      </a:defRPr>
    </a:lvl3pPr>
    <a:lvl4pPr marL="0" marR="0" indent="10287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68686"/>
        </a:solidFill>
        <a:effectLst/>
        <a:uFillTx/>
        <a:latin typeface="+mn-lt"/>
        <a:ea typeface="+mn-ea"/>
        <a:cs typeface="+mn-cs"/>
        <a:sym typeface="Futura"/>
      </a:defRPr>
    </a:lvl4pPr>
    <a:lvl5pPr marL="0" marR="0" indent="13716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68686"/>
        </a:solidFill>
        <a:effectLst/>
        <a:uFillTx/>
        <a:latin typeface="+mn-lt"/>
        <a:ea typeface="+mn-ea"/>
        <a:cs typeface="+mn-cs"/>
        <a:sym typeface="Futura"/>
      </a:defRPr>
    </a:lvl5pPr>
    <a:lvl6pPr marL="0" marR="0" indent="17145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68686"/>
        </a:solidFill>
        <a:effectLst/>
        <a:uFillTx/>
        <a:latin typeface="+mn-lt"/>
        <a:ea typeface="+mn-ea"/>
        <a:cs typeface="+mn-cs"/>
        <a:sym typeface="Futura"/>
      </a:defRPr>
    </a:lvl6pPr>
    <a:lvl7pPr marL="0" marR="0" indent="20574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68686"/>
        </a:solidFill>
        <a:effectLst/>
        <a:uFillTx/>
        <a:latin typeface="+mn-lt"/>
        <a:ea typeface="+mn-ea"/>
        <a:cs typeface="+mn-cs"/>
        <a:sym typeface="Futura"/>
      </a:defRPr>
    </a:lvl7pPr>
    <a:lvl8pPr marL="0" marR="0" indent="24003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68686"/>
        </a:solidFill>
        <a:effectLst/>
        <a:uFillTx/>
        <a:latin typeface="+mn-lt"/>
        <a:ea typeface="+mn-ea"/>
        <a:cs typeface="+mn-cs"/>
        <a:sym typeface="Futura"/>
      </a:defRPr>
    </a:lvl8pPr>
    <a:lvl9pPr marL="0" marR="0" indent="27432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68686"/>
        </a:solidFill>
        <a:effectLst/>
        <a:uFillTx/>
        <a:latin typeface="+mn-lt"/>
        <a:ea typeface="+mn-ea"/>
        <a:cs typeface="+mn-cs"/>
        <a:sym typeface="Futura"/>
      </a:defRPr>
    </a:lvl9pPr>
  </p:defaultTextStyle>
  <p:extLst>
    <p:ext uri="{EFAFB233-063F-42B5-8137-9DF3F51BA10A}">
      <p15:sldGuideLst xmlns="" xmlns:p15="http://schemas.microsoft.com/office/powerpoint/2012/main">
        <p15:guide id="1" orient="horz" pos="3072" userDrawn="1">
          <p15:clr>
            <a:srgbClr val="A4A3A4"/>
          </p15:clr>
        </p15:guide>
        <p15:guide id="2" pos="40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
          <a:latin typeface="Palatino"/>
          <a:ea typeface="Palatino"/>
          <a:cs typeface="Palatino"/>
        </a:font>
        <a:srgbClr val="868686"/>
      </a:tcTxStyle>
      <a:tcStyle>
        <a:tcBdr>
          <a:left>
            <a:ln w="25400" cap="flat">
              <a:solidFill>
                <a:srgbClr val="BBBBBB"/>
              </a:solidFill>
              <a:prstDash val="solid"/>
              <a:miter lim="400000"/>
            </a:ln>
          </a:left>
          <a:right>
            <a:ln w="25400" cap="flat">
              <a:solidFill>
                <a:srgbClr val="BBBBBB"/>
              </a:solidFill>
              <a:prstDash val="solid"/>
              <a:miter lim="400000"/>
            </a:ln>
          </a:right>
          <a:top>
            <a:ln w="25400" cap="flat">
              <a:solidFill>
                <a:srgbClr val="BBBBBB"/>
              </a:solidFill>
              <a:prstDash val="solid"/>
              <a:miter lim="400000"/>
            </a:ln>
          </a:top>
          <a:bottom>
            <a:ln w="25400" cap="flat">
              <a:solidFill>
                <a:srgbClr val="BBBBBB"/>
              </a:solidFill>
              <a:prstDash val="solid"/>
              <a:miter lim="400000"/>
            </a:ln>
          </a:bottom>
          <a:insideH>
            <a:ln w="25400" cap="flat">
              <a:solidFill>
                <a:srgbClr val="BBBBBB"/>
              </a:solidFill>
              <a:prstDash val="solid"/>
              <a:miter lim="400000"/>
            </a:ln>
          </a:insideH>
          <a:insideV>
            <a:ln w="25400" cap="flat">
              <a:solidFill>
                <a:srgbClr val="BBBBBB"/>
              </a:solidFill>
              <a:prstDash val="solid"/>
              <a:miter lim="400000"/>
            </a:ln>
          </a:insideV>
        </a:tcBdr>
        <a:fill>
          <a:noFill/>
        </a:fill>
      </a:tcStyle>
    </a:wholeTbl>
    <a:band2H>
      <a:tcTxStyle/>
      <a:tcStyle>
        <a:tcBdr/>
        <a:fill>
          <a:solidFill>
            <a:srgbClr val="73D14F">
              <a:alpha val="37000"/>
            </a:srgbClr>
          </a:solidFill>
        </a:fill>
      </a:tcStyle>
    </a:band2H>
    <a:firstCol>
      <a:tcTxStyle b="off" i="off">
        <a:fontRef idx="minor">
          <a:srgbClr val="FFFFFF"/>
        </a:fontRef>
        <a:srgbClr val="FFFFFF"/>
      </a:tcTxStyle>
      <a:tcStyle>
        <a:tcBdr>
          <a:left>
            <a:ln w="25400" cap="flat">
              <a:solidFill>
                <a:srgbClr val="5498CF"/>
              </a:solidFill>
              <a:prstDash val="solid"/>
              <a:miter lim="400000"/>
            </a:ln>
          </a:left>
          <a:right>
            <a:ln w="25400" cap="flat">
              <a:solidFill>
                <a:srgbClr val="5498CF"/>
              </a:solidFill>
              <a:prstDash val="solid"/>
              <a:miter lim="400000"/>
            </a:ln>
          </a:right>
          <a:top>
            <a:ln w="25400" cap="flat">
              <a:solidFill>
                <a:srgbClr val="5498CF"/>
              </a:solidFill>
              <a:prstDash val="solid"/>
              <a:miter lim="400000"/>
            </a:ln>
          </a:top>
          <a:bottom>
            <a:ln w="25400" cap="flat">
              <a:solidFill>
                <a:srgbClr val="5498CF"/>
              </a:solidFill>
              <a:prstDash val="solid"/>
              <a:miter lim="400000"/>
            </a:ln>
          </a:bottom>
          <a:insideH>
            <a:ln w="25400" cap="flat">
              <a:solidFill>
                <a:srgbClr val="5498CF"/>
              </a:solidFill>
              <a:prstDash val="solid"/>
              <a:miter lim="400000"/>
            </a:ln>
          </a:insideH>
          <a:insideV>
            <a:ln w="25400" cap="flat">
              <a:solidFill>
                <a:srgbClr val="5498CF"/>
              </a:solidFill>
              <a:prstDash val="solid"/>
              <a:miter lim="400000"/>
            </a:ln>
          </a:insideV>
        </a:tcBdr>
        <a:fill>
          <a:solidFill>
            <a:srgbClr val="50A0E1">
              <a:alpha val="70000"/>
            </a:srgbClr>
          </a:solidFill>
        </a:fill>
      </a:tcStyle>
    </a:firstCol>
    <a:lastRow>
      <a:tcTxStyle b="off" i="off">
        <a:fontRef idx="minor">
          <a:srgbClr val="FFFFFF"/>
        </a:fontRef>
        <a:srgbClr val="FFFFFF"/>
      </a:tcTxStyle>
      <a:tcStyle>
        <a:tcBdr>
          <a:left>
            <a:ln w="25400" cap="flat">
              <a:solidFill>
                <a:srgbClr val="5498CF"/>
              </a:solidFill>
              <a:prstDash val="solid"/>
              <a:miter lim="400000"/>
            </a:ln>
          </a:left>
          <a:right>
            <a:ln w="25400" cap="flat">
              <a:solidFill>
                <a:srgbClr val="5498CF"/>
              </a:solidFill>
              <a:prstDash val="solid"/>
              <a:miter lim="400000"/>
            </a:ln>
          </a:right>
          <a:top>
            <a:ln w="25400" cap="flat">
              <a:solidFill>
                <a:srgbClr val="5498CF"/>
              </a:solidFill>
              <a:prstDash val="solid"/>
              <a:miter lim="400000"/>
            </a:ln>
          </a:top>
          <a:bottom>
            <a:ln w="25400" cap="flat">
              <a:solidFill>
                <a:srgbClr val="5498CF"/>
              </a:solidFill>
              <a:prstDash val="solid"/>
              <a:miter lim="400000"/>
            </a:ln>
          </a:bottom>
          <a:insideH>
            <a:ln w="25400" cap="flat">
              <a:solidFill>
                <a:srgbClr val="5498CF"/>
              </a:solidFill>
              <a:prstDash val="solid"/>
              <a:miter lim="400000"/>
            </a:ln>
          </a:insideH>
          <a:insideV>
            <a:ln w="25400" cap="flat">
              <a:solidFill>
                <a:srgbClr val="5498CF"/>
              </a:solidFill>
              <a:prstDash val="solid"/>
              <a:miter lim="400000"/>
            </a:ln>
          </a:insideV>
        </a:tcBdr>
        <a:fill>
          <a:solidFill>
            <a:srgbClr val="50A0E1">
              <a:alpha val="70000"/>
            </a:srgbClr>
          </a:solidFill>
        </a:fill>
      </a:tcStyle>
    </a:lastRow>
    <a:firstRow>
      <a:tcTxStyle b="off" i="off">
        <a:fontRef idx="minor">
          <a:srgbClr val="FFFFFF"/>
        </a:fontRef>
        <a:srgbClr val="FFFFFF"/>
      </a:tcTxStyle>
      <a:tcStyle>
        <a:tcBdr>
          <a:left>
            <a:ln w="25400" cap="flat">
              <a:solidFill>
                <a:srgbClr val="5498CF"/>
              </a:solidFill>
              <a:prstDash val="solid"/>
              <a:miter lim="400000"/>
            </a:ln>
          </a:left>
          <a:right>
            <a:ln w="25400" cap="flat">
              <a:solidFill>
                <a:srgbClr val="5498CF"/>
              </a:solidFill>
              <a:prstDash val="solid"/>
              <a:miter lim="400000"/>
            </a:ln>
          </a:right>
          <a:top>
            <a:ln w="25400" cap="flat">
              <a:solidFill>
                <a:srgbClr val="5498CF"/>
              </a:solidFill>
              <a:prstDash val="solid"/>
              <a:miter lim="400000"/>
            </a:ln>
          </a:top>
          <a:bottom>
            <a:ln w="25400" cap="flat">
              <a:solidFill>
                <a:srgbClr val="5498CF"/>
              </a:solidFill>
              <a:prstDash val="solid"/>
              <a:miter lim="400000"/>
            </a:ln>
          </a:bottom>
          <a:insideH>
            <a:ln w="25400" cap="flat">
              <a:solidFill>
                <a:srgbClr val="5498CF"/>
              </a:solidFill>
              <a:prstDash val="solid"/>
              <a:miter lim="400000"/>
            </a:ln>
          </a:insideH>
          <a:insideV>
            <a:ln w="25400" cap="flat">
              <a:solidFill>
                <a:srgbClr val="5498CF"/>
              </a:solidFill>
              <a:prstDash val="solid"/>
              <a:miter lim="400000"/>
            </a:ln>
          </a:insideV>
        </a:tcBdr>
        <a:fill>
          <a:solidFill>
            <a:srgbClr val="50A0E1">
              <a:alpha val="70000"/>
            </a:srgbClr>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7" autoAdjust="0"/>
    <p:restoredTop sz="79436" autoAdjust="0"/>
  </p:normalViewPr>
  <p:slideViewPr>
    <p:cSldViewPr snapToGrid="0">
      <p:cViewPr varScale="1">
        <p:scale>
          <a:sx n="59" d="100"/>
          <a:sy n="59" d="100"/>
        </p:scale>
        <p:origin x="-1554" y="-102"/>
      </p:cViewPr>
      <p:guideLst>
        <p:guide orient="horz" pos="3072"/>
        <p:guide pos="4096"/>
      </p:guideLst>
    </p:cSldViewPr>
  </p:slideViewPr>
  <p:notesTextViewPr>
    <p:cViewPr>
      <p:scale>
        <a:sx n="1" d="1"/>
        <a:sy n="1" d="1"/>
      </p:scale>
      <p:origin x="0" y="0"/>
    </p:cViewPr>
  </p:notesTextViewPr>
  <p:sorterViewPr>
    <p:cViewPr>
      <p:scale>
        <a:sx n="100" d="100"/>
        <a:sy n="100" d="100"/>
      </p:scale>
      <p:origin x="0" y="-243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xfrm>
            <a:off x="992188" y="768350"/>
            <a:ext cx="5114925" cy="3836988"/>
          </a:xfrm>
          <a:prstGeom prst="rect">
            <a:avLst/>
          </a:prstGeom>
        </p:spPr>
        <p:txBody>
          <a:bodyPr lIns="99048" tIns="49524" rIns="99048" bIns="49524"/>
          <a:lstStyle/>
          <a:p>
            <a:endParaRPr/>
          </a:p>
        </p:txBody>
      </p:sp>
      <p:sp>
        <p:nvSpPr>
          <p:cNvPr id="128" name="Shape 128"/>
          <p:cNvSpPr>
            <a:spLocks noGrp="1"/>
          </p:cNvSpPr>
          <p:nvPr>
            <p:ph type="body" sz="quarter" idx="1"/>
          </p:nvPr>
        </p:nvSpPr>
        <p:spPr>
          <a:xfrm>
            <a:off x="946574" y="4861441"/>
            <a:ext cx="5206153" cy="4605576"/>
          </a:xfrm>
          <a:prstGeom prst="rect">
            <a:avLst/>
          </a:prstGeom>
        </p:spPr>
        <p:txBody>
          <a:bodyPr lIns="99048" tIns="49524" rIns="99048" bIns="49524"/>
          <a:lstStyle/>
          <a:p>
            <a:endParaRPr/>
          </a:p>
        </p:txBody>
      </p:sp>
    </p:spTree>
    <p:extLst>
      <p:ext uri="{BB962C8B-B14F-4D97-AF65-F5344CB8AC3E}">
        <p14:creationId xmlns:p14="http://schemas.microsoft.com/office/powerpoint/2010/main" val="425414871"/>
      </p:ext>
    </p:extLst>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a:spLocks noGrp="1" noRot="1" noChangeAspect="1"/>
          </p:cNvSpPr>
          <p:nvPr>
            <p:ph type="sldImg"/>
          </p:nvPr>
        </p:nvSpPr>
        <p:spPr>
          <a:prstGeom prst="rect">
            <a:avLst/>
          </a:prstGeom>
        </p:spPr>
        <p:txBody>
          <a:bodyPr/>
          <a:lstStyle/>
          <a:p>
            <a:endParaRPr/>
          </a:p>
        </p:txBody>
      </p:sp>
      <p:sp>
        <p:nvSpPr>
          <p:cNvPr id="133" name="Shape 133"/>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27398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Sur le dernier point, cela devient plus simple avec l’utilisation des tablettes, notamment en championnat</a:t>
            </a:r>
          </a:p>
        </p:txBody>
      </p:sp>
    </p:spTree>
    <p:extLst>
      <p:ext uri="{BB962C8B-B14F-4D97-AF65-F5344CB8AC3E}">
        <p14:creationId xmlns:p14="http://schemas.microsoft.com/office/powerpoint/2010/main" val="4009503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Attention, différent des barreurs !</a:t>
            </a:r>
          </a:p>
          <a:p>
            <a:r>
              <a:rPr lang="fr-FR" dirty="0"/>
              <a:t>Les PL sont pesés avant </a:t>
            </a:r>
            <a:r>
              <a:rPr lang="fr-FR" dirty="0" smtClean="0"/>
              <a:t>la première</a:t>
            </a:r>
            <a:r>
              <a:rPr lang="fr-FR" baseline="0" dirty="0" smtClean="0"/>
              <a:t> course de </a:t>
            </a:r>
            <a:r>
              <a:rPr lang="fr-FR" b="1" dirty="0" smtClean="0"/>
              <a:t>chaque </a:t>
            </a:r>
            <a:r>
              <a:rPr lang="fr-FR" b="1" dirty="0"/>
              <a:t>épreuve </a:t>
            </a:r>
            <a:r>
              <a:rPr lang="fr-FR" dirty="0"/>
              <a:t>; les barreurs uniquement avant </a:t>
            </a:r>
            <a:r>
              <a:rPr lang="fr-FR" dirty="0" smtClean="0"/>
              <a:t>la première course de la journée.</a:t>
            </a:r>
            <a:endParaRPr lang="fr-FR" dirty="0"/>
          </a:p>
        </p:txBody>
      </p:sp>
    </p:spTree>
    <p:extLst>
      <p:ext uri="{BB962C8B-B14F-4D97-AF65-F5344CB8AC3E}">
        <p14:creationId xmlns:p14="http://schemas.microsoft.com/office/powerpoint/2010/main" val="26905108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On parle de la tenue</a:t>
            </a:r>
            <a:r>
              <a:rPr lang="fr-FR" baseline="0" dirty="0"/>
              <a:t> de compétition pour la pesée, mais de quoi s’agit-il au juste ?</a:t>
            </a:r>
            <a:endParaRPr lang="en-GB" dirty="0"/>
          </a:p>
        </p:txBody>
      </p:sp>
    </p:spTree>
    <p:extLst>
      <p:ext uri="{BB962C8B-B14F-4D97-AF65-F5344CB8AC3E}">
        <p14:creationId xmlns:p14="http://schemas.microsoft.com/office/powerpoint/2010/main" val="498707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 pas d’erreur, ce sont des 1x</a:t>
            </a:r>
          </a:p>
          <a:p>
            <a:r>
              <a:rPr lang="fr-FR" dirty="0"/>
              <a:t>2- casquettes dans le premier bateau (2 casquettes, 1 visière)</a:t>
            </a:r>
          </a:p>
        </p:txBody>
      </p:sp>
    </p:spTree>
    <p:extLst>
      <p:ext uri="{BB962C8B-B14F-4D97-AF65-F5344CB8AC3E}">
        <p14:creationId xmlns:p14="http://schemas.microsoft.com/office/powerpoint/2010/main" val="1168719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 – pas d’erreur. Equipage mixte de </a:t>
            </a:r>
            <a:r>
              <a:rPr lang="fr-FR" dirty="0" smtClean="0"/>
              <a:t>club, </a:t>
            </a:r>
            <a:r>
              <a:rPr lang="fr-FR" dirty="0"/>
              <a:t>tous ont un </a:t>
            </a:r>
            <a:r>
              <a:rPr lang="fr-FR" dirty="0" err="1"/>
              <a:t>tshirt</a:t>
            </a:r>
            <a:r>
              <a:rPr lang="fr-FR" dirty="0"/>
              <a:t> blanc. Une casquette est portée, c’est autorisé. Si d’autres membres</a:t>
            </a:r>
            <a:r>
              <a:rPr lang="fr-FR" baseline="0" dirty="0"/>
              <a:t> de l’équipage avaient une casquette, il aurait fallu qu’elle soit identique. </a:t>
            </a:r>
            <a:r>
              <a:rPr lang="fr-FR" dirty="0"/>
              <a:t>Tout ok</a:t>
            </a:r>
            <a:r>
              <a:rPr lang="fr-FR" dirty="0" smtClean="0"/>
              <a:t>. Pour la petite histoire, il s’agit en outre d’une photo</a:t>
            </a:r>
            <a:r>
              <a:rPr lang="fr-FR" baseline="0" dirty="0" smtClean="0"/>
              <a:t> prise lors de régate de sélection U19… qui n’est pas une régate officielle, et donc non soumise aux règles </a:t>
            </a:r>
            <a:r>
              <a:rPr lang="fr-FR" baseline="0" dirty="0" err="1" smtClean="0"/>
              <a:t>FFA</a:t>
            </a:r>
            <a:r>
              <a:rPr lang="fr-FR" baseline="0" dirty="0" smtClean="0"/>
              <a:t> </a:t>
            </a:r>
            <a:r>
              <a:rPr lang="fr-FR" baseline="0" dirty="0" smtClean="0">
                <a:sym typeface="Wingdings" panose="05000000000000000000" pitchFamily="2" charset="2"/>
              </a:rPr>
              <a:t></a:t>
            </a:r>
            <a:endParaRPr lang="fr-FR" dirty="0"/>
          </a:p>
          <a:p>
            <a:r>
              <a:rPr lang="fr-FR" dirty="0"/>
              <a:t>2 – </a:t>
            </a:r>
            <a:r>
              <a:rPr lang="fr-FR" dirty="0" err="1"/>
              <a:t>prob</a:t>
            </a:r>
            <a:r>
              <a:rPr lang="fr-FR" dirty="0"/>
              <a:t> de t-shirt</a:t>
            </a:r>
          </a:p>
          <a:p>
            <a:r>
              <a:rPr lang="fr-FR" dirty="0"/>
              <a:t>3 – </a:t>
            </a:r>
            <a:r>
              <a:rPr lang="fr-FR" dirty="0" err="1"/>
              <a:t>prob</a:t>
            </a:r>
            <a:r>
              <a:rPr lang="fr-FR" baseline="0" dirty="0"/>
              <a:t> de </a:t>
            </a:r>
            <a:r>
              <a:rPr lang="fr-FR" dirty="0"/>
              <a:t>t-shirt</a:t>
            </a:r>
          </a:p>
          <a:p>
            <a:r>
              <a:rPr lang="fr-FR" dirty="0"/>
              <a:t>4 – attention</a:t>
            </a:r>
            <a:r>
              <a:rPr lang="fr-FR" baseline="0" dirty="0"/>
              <a:t> </a:t>
            </a:r>
            <a:r>
              <a:rPr lang="fr-FR" dirty="0"/>
              <a:t>chaussettes…</a:t>
            </a:r>
          </a:p>
          <a:p>
            <a:r>
              <a:rPr lang="fr-FR" dirty="0"/>
              <a:t>5 – </a:t>
            </a:r>
            <a:r>
              <a:rPr lang="fr-FR" dirty="0" err="1"/>
              <a:t>prob</a:t>
            </a:r>
            <a:r>
              <a:rPr lang="fr-FR" dirty="0"/>
              <a:t> de t-shirt</a:t>
            </a:r>
          </a:p>
        </p:txBody>
      </p:sp>
    </p:spTree>
    <p:extLst>
      <p:ext uri="{BB962C8B-B14F-4D97-AF65-F5344CB8AC3E}">
        <p14:creationId xmlns:p14="http://schemas.microsoft.com/office/powerpoint/2010/main" val="4025874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cas de problème ou question, il est bon de savoir où trouver les arbitres sur un bassin</a:t>
            </a:r>
          </a:p>
          <a:p>
            <a:r>
              <a:rPr lang="fr-FR" dirty="0"/>
              <a:t>Ils sont à votre disposition pour vous répondre, en fonction à partir d’1h avant la réu des délégués, jusqu’à la signature du PV de la régate</a:t>
            </a:r>
          </a:p>
        </p:txBody>
      </p:sp>
    </p:spTree>
    <p:extLst>
      <p:ext uri="{BB962C8B-B14F-4D97-AF65-F5344CB8AC3E}">
        <p14:creationId xmlns:p14="http://schemas.microsoft.com/office/powerpoint/2010/main" val="1886166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53733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defTabSz="584200" eaLnBrk="1" fontAlgn="auto" latinLnBrk="0" hangingPunct="1">
              <a:lnSpc>
                <a:spcPct val="100000"/>
              </a:lnSpc>
              <a:spcBef>
                <a:spcPts val="0"/>
              </a:spcBef>
              <a:spcAft>
                <a:spcPts val="0"/>
              </a:spcAft>
              <a:buClrTx/>
              <a:buSzTx/>
              <a:buFontTx/>
              <a:buNone/>
              <a:tabLst/>
              <a:defRPr/>
            </a:pPr>
            <a:r>
              <a:rPr lang="fr-FR" sz="2300" b="0" dirty="0">
                <a:solidFill>
                  <a:srgbClr val="002060"/>
                </a:solidFill>
                <a:latin typeface="Lucida Grande"/>
                <a:ea typeface="Lucida Grande"/>
                <a:cs typeface="Lucida Grande"/>
                <a:sym typeface="Lucida Grande"/>
              </a:rPr>
              <a:t>Ces vérifications seront faites </a:t>
            </a:r>
            <a:r>
              <a:rPr lang="fr-FR" sz="2300" b="0" dirty="0">
                <a:solidFill>
                  <a:srgbClr val="00B050"/>
                </a:solidFill>
                <a:latin typeface="Lucida Grande"/>
                <a:ea typeface="Lucida Grande"/>
                <a:cs typeface="Lucida Grande"/>
                <a:sym typeface="Lucida Grande"/>
              </a:rPr>
              <a:t>aléatoirement</a:t>
            </a:r>
            <a:r>
              <a:rPr lang="fr-FR" sz="2300" b="0" dirty="0">
                <a:solidFill>
                  <a:srgbClr val="002060"/>
                </a:solidFill>
                <a:latin typeface="Lucida Grande"/>
                <a:ea typeface="Lucida Grande"/>
                <a:cs typeface="Lucida Grande"/>
                <a:sym typeface="Lucida Grande"/>
              </a:rPr>
              <a:t> par les arbitres ; il en va de la sécurité de vos rameurs que ces équipements soient bien présents</a:t>
            </a:r>
            <a:endParaRPr lang="fr-FR" dirty="0"/>
          </a:p>
          <a:p>
            <a:r>
              <a:rPr lang="fr-FR" dirty="0"/>
              <a:t>&gt;&gt; chaussures</a:t>
            </a:r>
            <a:r>
              <a:rPr lang="fr-FR" baseline="0" dirty="0"/>
              <a:t> : importants en cas de chavirage, MAIS AUSSI quand un athlète doit être sorti du bateau pour être amené au poste de secours. Ça n’est donc pas parce qu’ils sont en 8+ que ça n’est pas important !</a:t>
            </a:r>
          </a:p>
          <a:p>
            <a:r>
              <a:rPr lang="fr-FR" baseline="0" dirty="0"/>
              <a:t>&gt;&gt; boule : protection essentielle du matériel et des rameurs en cas de collision entre deux bateaux</a:t>
            </a:r>
          </a:p>
          <a:p>
            <a:r>
              <a:rPr lang="fr-FR" baseline="0" dirty="0"/>
              <a:t>&gt;&gt; faire un aparté sur le numéro, dont les caractéristiques idéales sont désormais précisées dans le Code : support opaque, noir sur blanc ou blanc sur noir, hauteur de chiffre 18cm min et largeur de trait 3 cm </a:t>
            </a:r>
            <a:r>
              <a:rPr lang="fr-FR" baseline="0" dirty="0" smtClean="0"/>
              <a:t>mini</a:t>
            </a:r>
          </a:p>
          <a:p>
            <a:r>
              <a:rPr lang="fr-FR" baseline="0" dirty="0" smtClean="0"/>
              <a:t>&gt;&gt; longueur mini de coque importante pour pouvoir aligner convenablement tous les bateaux au départ</a:t>
            </a:r>
            <a:endParaRPr lang="fr-FR" baseline="0" dirty="0"/>
          </a:p>
        </p:txBody>
      </p:sp>
    </p:spTree>
    <p:extLst>
      <p:ext uri="{BB962C8B-B14F-4D97-AF65-F5344CB8AC3E}">
        <p14:creationId xmlns:p14="http://schemas.microsoft.com/office/powerpoint/2010/main" val="1868308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Poids des bateaux</a:t>
            </a:r>
            <a:r>
              <a:rPr lang="fr-FR" baseline="0" dirty="0"/>
              <a:t> : </a:t>
            </a:r>
          </a:p>
          <a:p>
            <a:r>
              <a:rPr lang="fr-FR" sz="2400" dirty="0">
                <a:solidFill>
                  <a:srgbClr val="002060"/>
                </a:solidFill>
              </a:rPr>
              <a:t>- 1 rameur en couple para-aviron (PR1 1x) : 24 kg ; </a:t>
            </a:r>
          </a:p>
          <a:p>
            <a:r>
              <a:rPr lang="fr-FR" sz="2400" dirty="0">
                <a:solidFill>
                  <a:srgbClr val="002060"/>
                </a:solidFill>
              </a:rPr>
              <a:t>- 1 rameur en couple para-aviron (PR2 1x) : 22 kg ; </a:t>
            </a:r>
          </a:p>
          <a:p>
            <a:r>
              <a:rPr lang="fr-FR" sz="2400" dirty="0">
                <a:solidFill>
                  <a:srgbClr val="002060"/>
                </a:solidFill>
              </a:rPr>
              <a:t>- 2 rameurs en couple </a:t>
            </a:r>
            <a:r>
              <a:rPr lang="fr-FR" sz="2400" dirty="0" err="1">
                <a:solidFill>
                  <a:srgbClr val="002060"/>
                </a:solidFill>
              </a:rPr>
              <a:t>handi</a:t>
            </a:r>
            <a:r>
              <a:rPr lang="fr-FR" sz="2400" dirty="0">
                <a:solidFill>
                  <a:srgbClr val="002060"/>
                </a:solidFill>
              </a:rPr>
              <a:t>-aviron (PR2 2x) : 37 kg. </a:t>
            </a:r>
            <a:endParaRPr lang="en-GB" sz="2400" dirty="0">
              <a:solidFill>
                <a:srgbClr val="002060"/>
              </a:solidFill>
            </a:endParaRPr>
          </a:p>
          <a:p>
            <a:endParaRPr lang="en-GB" dirty="0"/>
          </a:p>
        </p:txBody>
      </p:sp>
    </p:spTree>
    <p:extLst>
      <p:ext uri="{BB962C8B-B14F-4D97-AF65-F5344CB8AC3E}">
        <p14:creationId xmlns:p14="http://schemas.microsoft.com/office/powerpoint/2010/main" val="526995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Ne pas donner de réponses pour l’instant ; ces questions sont reprises pendant le module, on y répondra pendant la formation</a:t>
            </a:r>
          </a:p>
          <a:p>
            <a:endParaRPr lang="fr-FR" dirty="0"/>
          </a:p>
        </p:txBody>
      </p:sp>
    </p:spTree>
    <p:extLst>
      <p:ext uri="{BB962C8B-B14F-4D97-AF65-F5344CB8AC3E}">
        <p14:creationId xmlns:p14="http://schemas.microsoft.com/office/powerpoint/2010/main" val="1471466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584200" eaLnBrk="1" fontAlgn="auto" latinLnBrk="0" hangingPunct="1">
              <a:lnSpc>
                <a:spcPct val="100000"/>
              </a:lnSpc>
              <a:spcBef>
                <a:spcPts val="0"/>
              </a:spcBef>
              <a:spcAft>
                <a:spcPts val="0"/>
              </a:spcAft>
              <a:buClrTx/>
              <a:buSzTx/>
              <a:buFontTx/>
              <a:buNone/>
              <a:tabLst/>
              <a:defRPr/>
            </a:pPr>
            <a:r>
              <a:rPr lang="fr-FR" dirty="0"/>
              <a:t>Respecter</a:t>
            </a:r>
            <a:r>
              <a:rPr lang="fr-FR" baseline="0" dirty="0"/>
              <a:t> les règles de circulation : </a:t>
            </a:r>
            <a:r>
              <a:rPr lang="fr-FR" sz="2400" baseline="0" dirty="0">
                <a:solidFill>
                  <a:srgbClr val="002060"/>
                </a:solidFill>
              </a:rPr>
              <a:t>d’où l’</a:t>
            </a:r>
            <a:r>
              <a:rPr lang="fr-FR" sz="2400" dirty="0">
                <a:solidFill>
                  <a:srgbClr val="002060"/>
                </a:solidFill>
              </a:rPr>
              <a:t>importance de connaitre le plan de circulation</a:t>
            </a:r>
            <a:r>
              <a:rPr lang="fr-FR" sz="2400" baseline="0" dirty="0">
                <a:solidFill>
                  <a:srgbClr val="002060"/>
                </a:solidFill>
              </a:rPr>
              <a:t> – vous ne serez pas sur l’eau avec eux, ils devront le visualiser et se débrouiller sans vous. Une explication du bassin, notamment de la zone de départ, peut être intéressante pour les rameurs arrivant sur leurs premières compétition (amenez les au départ sur la berge pour leur expliquer)</a:t>
            </a:r>
            <a:endParaRPr lang="fr-FR" sz="2400" dirty="0">
              <a:solidFill>
                <a:srgbClr val="002060"/>
              </a:solidFill>
            </a:endParaRPr>
          </a:p>
          <a:p>
            <a:endParaRPr lang="en-GB" dirty="0"/>
          </a:p>
        </p:txBody>
      </p:sp>
    </p:spTree>
    <p:extLst>
      <p:ext uri="{BB962C8B-B14F-4D97-AF65-F5344CB8AC3E}">
        <p14:creationId xmlns:p14="http://schemas.microsoft.com/office/powerpoint/2010/main" val="16173597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550306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defTabSz="584200" eaLnBrk="1" fontAlgn="auto" latinLnBrk="0" hangingPunct="1">
              <a:lnSpc>
                <a:spcPct val="100000"/>
              </a:lnSpc>
              <a:spcBef>
                <a:spcPts val="0"/>
              </a:spcBef>
              <a:spcAft>
                <a:spcPts val="0"/>
              </a:spcAft>
              <a:buClrTx/>
              <a:buSzTx/>
              <a:buFontTx/>
              <a:buNone/>
              <a:tabLst/>
              <a:defRPr/>
            </a:pPr>
            <a:r>
              <a:rPr lang="fr-FR" dirty="0">
                <a:solidFill>
                  <a:srgbClr val="002060"/>
                </a:solidFill>
              </a:rPr>
              <a:t>Départ rapide généralement utilisé en cas de conditions météorologiques difficiles (alignement compliqué pour cause de vent notamment)</a:t>
            </a:r>
          </a:p>
          <a:p>
            <a:endParaRPr lang="fr-FR" dirty="0"/>
          </a:p>
        </p:txBody>
      </p:sp>
    </p:spTree>
    <p:extLst>
      <p:ext uri="{BB962C8B-B14F-4D97-AF65-F5344CB8AC3E}">
        <p14:creationId xmlns:p14="http://schemas.microsoft.com/office/powerpoint/2010/main" val="2220926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Réponses :</a:t>
            </a:r>
          </a:p>
          <a:p>
            <a:pPr marL="342900" indent="-342900">
              <a:buFontTx/>
              <a:buChar char="-"/>
            </a:pPr>
            <a:r>
              <a:rPr lang="fr-FR" dirty="0"/>
              <a:t>faux, il faut respecter les horaires officiels d’entrainement</a:t>
            </a:r>
          </a:p>
          <a:p>
            <a:pPr marL="342900" indent="-342900">
              <a:buFontTx/>
              <a:buChar char="-"/>
            </a:pPr>
            <a:r>
              <a:rPr lang="fr-FR" dirty="0"/>
              <a:t>Faux, elles courent en épreuve masculine, elles respectent le poids masculin</a:t>
            </a:r>
          </a:p>
          <a:p>
            <a:pPr marL="342900" indent="-342900">
              <a:buFontTx/>
              <a:buChar char="-"/>
            </a:pPr>
            <a:r>
              <a:rPr lang="fr-FR" dirty="0"/>
              <a:t>Oui, il est au-dessus des 55kg réglementaires</a:t>
            </a:r>
          </a:p>
          <a:p>
            <a:pPr marL="342900" indent="-342900">
              <a:buFontTx/>
              <a:buChar char="-"/>
            </a:pPr>
            <a:r>
              <a:rPr lang="fr-FR" dirty="0"/>
              <a:t>55kg, peu importe s’il à 14 ou 65 ans</a:t>
            </a:r>
          </a:p>
          <a:p>
            <a:pPr marL="342900" indent="-342900">
              <a:buFontTx/>
              <a:buChar char="-"/>
            </a:pPr>
            <a:r>
              <a:rPr lang="fr-FR" dirty="0"/>
              <a:t>Faux, le drapeau rouge arrête la course, la cloche est utilisée simplement pour attirer l’attention</a:t>
            </a:r>
          </a:p>
        </p:txBody>
      </p:sp>
    </p:spTree>
    <p:extLst>
      <p:ext uri="{BB962C8B-B14F-4D97-AF65-F5344CB8AC3E}">
        <p14:creationId xmlns:p14="http://schemas.microsoft.com/office/powerpoint/2010/main" val="1667382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Bien sûr qu’on peut encourager, même dans</a:t>
            </a:r>
            <a:r>
              <a:rPr lang="fr-FR" baseline="0" dirty="0"/>
              <a:t> les 100 premiers mètres (bon, évitez de crier lors des commandements de départ)</a:t>
            </a:r>
            <a:endParaRPr lang="en-GB" dirty="0"/>
          </a:p>
        </p:txBody>
      </p:sp>
    </p:spTree>
    <p:extLst>
      <p:ext uri="{BB962C8B-B14F-4D97-AF65-F5344CB8AC3E}">
        <p14:creationId xmlns:p14="http://schemas.microsoft.com/office/powerpoint/2010/main" val="3125069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Colonne 2, supplément de code </a:t>
            </a:r>
          </a:p>
          <a:p>
            <a:pPr marL="0" marR="0" lvl="0" indent="0" defTabSz="584200" eaLnBrk="1" fontAlgn="auto" latinLnBrk="0" hangingPunct="1">
              <a:lnSpc>
                <a:spcPct val="100000"/>
              </a:lnSpc>
              <a:spcBef>
                <a:spcPts val="0"/>
              </a:spcBef>
              <a:spcAft>
                <a:spcPts val="0"/>
              </a:spcAft>
              <a:buClrTx/>
              <a:buSzTx/>
              <a:buFontTx/>
              <a:buNone/>
              <a:tabLst/>
              <a:defRPr/>
            </a:pPr>
            <a:r>
              <a:rPr lang="fr-FR" dirty="0">
                <a:effectLst/>
                <a:latin typeface="Arial" panose="020B0604020202020204" pitchFamily="34" charset="0"/>
              </a:rPr>
              <a:t>Si cette manœuvre est impossible, par exemple si le bateau incriminé précède le bateau gêné, ils le laissent terminer le parcours et prennent la sanction qu'ils jugent utile après avoir consulté le résultat final ou bien ils arrêtent la course si la gêne a manifestement enlevé toute chance au bateau gêné / Peuvent immédiatement arrêter l'équipage incriminé sans avoir donné les injonctions préalables, si le changement de direction de l'équipage est très subit</a:t>
            </a:r>
          </a:p>
          <a:p>
            <a:endParaRPr lang="fr-FR" dirty="0"/>
          </a:p>
        </p:txBody>
      </p:sp>
    </p:spTree>
    <p:extLst>
      <p:ext uri="{BB962C8B-B14F-4D97-AF65-F5344CB8AC3E}">
        <p14:creationId xmlns:p14="http://schemas.microsoft.com/office/powerpoint/2010/main" val="15314941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 manière très succincte, il y a beaucoup de cas de figure d’incidents pendant une course. Les arbitres sont formés aux différentes situations, et prennent en compte plusieurs paramètres.</a:t>
            </a:r>
          </a:p>
        </p:txBody>
      </p:sp>
    </p:spTree>
    <p:extLst>
      <p:ext uri="{BB962C8B-B14F-4D97-AF65-F5344CB8AC3E}">
        <p14:creationId xmlns:p14="http://schemas.microsoft.com/office/powerpoint/2010/main" val="35243021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Document de </a:t>
            </a:r>
            <a:r>
              <a:rPr lang="fr-FR" sz="2200" dirty="0" smtClean="0">
                <a:effectLst/>
                <a:latin typeface="Lucida Grande"/>
                <a:ea typeface="Lucida Grande"/>
                <a:cs typeface="Lucida Grande"/>
                <a:sym typeface="Lucida Grande"/>
              </a:rPr>
              <a:t>Gestion des problèmes liés aux conditions de courses défavorables disp</a:t>
            </a:r>
            <a:r>
              <a:rPr lang="fr-FR" sz="2200" baseline="0" dirty="0" smtClean="0">
                <a:effectLst/>
                <a:latin typeface="Lucida Grande"/>
                <a:ea typeface="Lucida Grande"/>
                <a:cs typeface="Lucida Grande"/>
                <a:sym typeface="Lucida Grande"/>
              </a:rPr>
              <a:t>o ici :</a:t>
            </a:r>
          </a:p>
          <a:p>
            <a:r>
              <a:rPr lang="fr-FR" sz="2200" baseline="0" dirty="0" smtClean="0">
                <a:effectLst/>
                <a:latin typeface="Lucida Grande"/>
                <a:sym typeface="Lucida Grande"/>
              </a:rPr>
              <a:t>Onglet Compétitions &gt; Informations générales &gt; Textes Réglementaires</a:t>
            </a:r>
            <a:endParaRPr lang="en-GB" dirty="0"/>
          </a:p>
        </p:txBody>
      </p:sp>
    </p:spTree>
    <p:extLst>
      <p:ext uri="{BB962C8B-B14F-4D97-AF65-F5344CB8AC3E}">
        <p14:creationId xmlns:p14="http://schemas.microsoft.com/office/powerpoint/2010/main" val="5572334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Il est donc possible de finir</a:t>
            </a:r>
            <a:r>
              <a:rPr lang="fr-FR" baseline="0" dirty="0" smtClean="0"/>
              <a:t> le parcours avec moins de rameurs à bord du bateau ! Malaise au milieu du bassin par exemple, et besoin de finir le parcours pour pouvoir poursuivre dans le système de progression</a:t>
            </a:r>
            <a:endParaRPr lang="en-GB" dirty="0"/>
          </a:p>
        </p:txBody>
      </p:sp>
    </p:spTree>
    <p:extLst>
      <p:ext uri="{BB962C8B-B14F-4D97-AF65-F5344CB8AC3E}">
        <p14:creationId xmlns:p14="http://schemas.microsoft.com/office/powerpoint/2010/main" val="25097320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L’interpellation par l’équipage est la base de toute réclamation ! Sans cela, une réclamation apportée par le délégué seulement ne peut pas être reçue.</a:t>
            </a:r>
          </a:p>
          <a:p>
            <a:endParaRPr lang="fr-FR" dirty="0"/>
          </a:p>
        </p:txBody>
      </p:sp>
    </p:spTree>
    <p:extLst>
      <p:ext uri="{BB962C8B-B14F-4D97-AF65-F5344CB8AC3E}">
        <p14:creationId xmlns:p14="http://schemas.microsoft.com/office/powerpoint/2010/main" val="255549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7624484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L’Avant-programme, diffusé au moins 1 mois avant, par l’organisateur après accord Ligue, Pt commission des arbitres et responsable sportif de ligue</a:t>
            </a:r>
          </a:p>
          <a:p>
            <a:r>
              <a:rPr lang="fr-FR" dirty="0"/>
              <a:t>Diffusion auprès de clubs invités, Internet</a:t>
            </a:r>
          </a:p>
          <a:p>
            <a:pPr>
              <a:spcBef>
                <a:spcPts val="1800"/>
              </a:spcBef>
            </a:pPr>
            <a:r>
              <a:rPr lang="fr-FR" dirty="0">
                <a:solidFill>
                  <a:srgbClr val="002060"/>
                </a:solidFill>
              </a:rPr>
              <a:t>Il comporte :</a:t>
            </a:r>
          </a:p>
          <a:p>
            <a:pPr marL="342900" indent="-342900">
              <a:spcBef>
                <a:spcPts val="1800"/>
              </a:spcBef>
              <a:buClrTx/>
              <a:buFont typeface="Arial" panose="020B0604020202020204" pitchFamily="34" charset="0"/>
              <a:buChar char="•"/>
            </a:pPr>
            <a:r>
              <a:rPr lang="fr-FR" dirty="0">
                <a:solidFill>
                  <a:srgbClr val="002060"/>
                </a:solidFill>
              </a:rPr>
              <a:t>Des informations générales sur la régate (dates, lieu, catégories, format et liste des courses, balisage, type d’arbitrage …)</a:t>
            </a:r>
          </a:p>
          <a:p>
            <a:pPr marL="342900" indent="-342900">
              <a:spcBef>
                <a:spcPts val="1800"/>
              </a:spcBef>
              <a:buClrTx/>
              <a:buFont typeface="Arial" panose="020B0604020202020204" pitchFamily="34" charset="0"/>
              <a:buChar char="•"/>
            </a:pPr>
            <a:r>
              <a:rPr lang="fr-FR" dirty="0">
                <a:solidFill>
                  <a:srgbClr val="002060"/>
                </a:solidFill>
              </a:rPr>
              <a:t>Des informations qui vous concernent plus particulièrement :</a:t>
            </a:r>
          </a:p>
          <a:p>
            <a:pPr marL="808038" lvl="3" indent="-342900">
              <a:spcBef>
                <a:spcPts val="1800"/>
              </a:spcBef>
              <a:buClrTx/>
              <a:buFont typeface="Wingdings" panose="05000000000000000000" pitchFamily="2" charset="2"/>
              <a:buChar char="ü"/>
            </a:pPr>
            <a:r>
              <a:rPr lang="fr-FR" dirty="0">
                <a:solidFill>
                  <a:srgbClr val="002060"/>
                </a:solidFill>
              </a:rPr>
              <a:t>L’heure de la réunion des délégués et/ou horaires de première course (détermine l’heure à laquelle vous devez arriver)</a:t>
            </a:r>
          </a:p>
          <a:p>
            <a:pPr marL="808038" lvl="3" indent="-342900">
              <a:spcBef>
                <a:spcPts val="1800"/>
              </a:spcBef>
              <a:buClrTx/>
              <a:buFont typeface="Wingdings" panose="05000000000000000000" pitchFamily="2" charset="2"/>
              <a:buChar char="ü"/>
            </a:pPr>
            <a:r>
              <a:rPr lang="fr-FR" dirty="0">
                <a:solidFill>
                  <a:srgbClr val="002060"/>
                </a:solidFill>
              </a:rPr>
              <a:t>Informations sur les engagements (modes, dates, tirage au sort)</a:t>
            </a:r>
          </a:p>
          <a:p>
            <a:pPr marL="808038" lvl="3" indent="-342900">
              <a:spcBef>
                <a:spcPts val="1800"/>
              </a:spcBef>
              <a:buClrTx/>
              <a:buFont typeface="Wingdings" panose="05000000000000000000" pitchFamily="2" charset="2"/>
              <a:buChar char="ü"/>
            </a:pPr>
            <a:r>
              <a:rPr lang="fr-FR" dirty="0">
                <a:solidFill>
                  <a:srgbClr val="002060"/>
                </a:solidFill>
              </a:rPr>
              <a:t>Plans de circulation</a:t>
            </a:r>
          </a:p>
          <a:p>
            <a:pPr marL="808038" lvl="3" indent="-342900">
              <a:spcBef>
                <a:spcPts val="1800"/>
              </a:spcBef>
              <a:buClrTx/>
              <a:buFont typeface="Wingdings" panose="05000000000000000000" pitchFamily="2" charset="2"/>
              <a:buChar char="ü"/>
            </a:pPr>
            <a:r>
              <a:rPr lang="fr-FR" dirty="0">
                <a:solidFill>
                  <a:srgbClr val="002060"/>
                </a:solidFill>
              </a:rPr>
              <a:t>Pesées</a:t>
            </a:r>
          </a:p>
          <a:p>
            <a:pPr marL="808038" lvl="3" indent="-342900">
              <a:spcBef>
                <a:spcPts val="1800"/>
              </a:spcBef>
              <a:buClrTx/>
              <a:buFont typeface="Wingdings" panose="05000000000000000000" pitchFamily="2" charset="2"/>
              <a:buChar char="ü"/>
            </a:pPr>
            <a:r>
              <a:rPr lang="fr-FR" dirty="0">
                <a:solidFill>
                  <a:srgbClr val="002060"/>
                </a:solidFill>
              </a:rPr>
              <a:t>La possibilité de faire des rotations de coques</a:t>
            </a:r>
          </a:p>
          <a:p>
            <a:pPr marL="808038" lvl="3" indent="-342900">
              <a:spcBef>
                <a:spcPts val="1800"/>
              </a:spcBef>
              <a:buClrTx/>
              <a:buFont typeface="Wingdings" panose="05000000000000000000" pitchFamily="2" charset="2"/>
              <a:buChar char="ü"/>
            </a:pPr>
            <a:r>
              <a:rPr lang="fr-FR" dirty="0">
                <a:solidFill>
                  <a:srgbClr val="002060"/>
                </a:solidFill>
              </a:rPr>
              <a:t>La possibilité de faire des mixtes de club</a:t>
            </a:r>
          </a:p>
          <a:p>
            <a:pPr marL="808038" lvl="3" indent="-342900">
              <a:spcBef>
                <a:spcPts val="1800"/>
              </a:spcBef>
              <a:buClrTx/>
              <a:buFont typeface="Wingdings" panose="05000000000000000000" pitchFamily="2" charset="2"/>
              <a:buChar char="ü"/>
            </a:pPr>
            <a:r>
              <a:rPr lang="fr-FR" dirty="0">
                <a:solidFill>
                  <a:srgbClr val="002060"/>
                </a:solidFill>
              </a:rPr>
              <a:t>Le nombre maximum d’engagé par catégorie</a:t>
            </a:r>
          </a:p>
          <a:p>
            <a:pPr marL="808038" lvl="3" indent="-342900">
              <a:spcBef>
                <a:spcPts val="1800"/>
              </a:spcBef>
              <a:buClrTx/>
              <a:buFont typeface="Wingdings" panose="05000000000000000000" pitchFamily="2" charset="2"/>
              <a:buChar char="ü"/>
            </a:pPr>
            <a:r>
              <a:rPr lang="fr-FR" dirty="0">
                <a:solidFill>
                  <a:srgbClr val="002060"/>
                </a:solidFill>
              </a:rPr>
              <a:t>La liste des courses</a:t>
            </a:r>
          </a:p>
          <a:p>
            <a:pPr marL="808038" lvl="3" indent="-342900">
              <a:spcBef>
                <a:spcPts val="1800"/>
              </a:spcBef>
              <a:buClrTx/>
              <a:buFont typeface="Wingdings" panose="05000000000000000000" pitchFamily="2" charset="2"/>
              <a:buChar char="ü"/>
            </a:pPr>
            <a:r>
              <a:rPr lang="fr-FR" dirty="0">
                <a:solidFill>
                  <a:srgbClr val="002060"/>
                </a:solidFill>
              </a:rPr>
              <a:t>Localisation &amp; horaires services de secours</a:t>
            </a:r>
          </a:p>
          <a:p>
            <a:endParaRPr lang="fr-FR" dirty="0"/>
          </a:p>
        </p:txBody>
      </p:sp>
    </p:spTree>
    <p:extLst>
      <p:ext uri="{BB962C8B-B14F-4D97-AF65-F5344CB8AC3E}">
        <p14:creationId xmlns:p14="http://schemas.microsoft.com/office/powerpoint/2010/main" val="7810056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Rassurez-vous,</a:t>
            </a:r>
            <a:r>
              <a:rPr lang="fr-FR" baseline="0" dirty="0"/>
              <a:t> le Code FRA et calqué sur le Code World Rowing </a:t>
            </a:r>
            <a:r>
              <a:rPr lang="fr-FR" baseline="0" dirty="0" smtClean="0"/>
              <a:t>! Simplement, beaucoup plus strict au niveau international (notamment sur l’homogénéité des tenues + la pub)</a:t>
            </a:r>
            <a:endParaRPr lang="fr-FR" baseline="0" dirty="0"/>
          </a:p>
          <a:p>
            <a:r>
              <a:rPr lang="fr-FR" baseline="0" dirty="0"/>
              <a:t>Il n’y a donc pas de grosses </a:t>
            </a:r>
            <a:r>
              <a:rPr lang="fr-FR" baseline="0" dirty="0" smtClean="0"/>
              <a:t>différences</a:t>
            </a:r>
            <a:r>
              <a:rPr lang="fr-FR" baseline="0" dirty="0"/>
              <a:t>, et nous les passons en revue rapidement ici</a:t>
            </a:r>
            <a:r>
              <a:rPr lang="fr-FR" baseline="0" dirty="0" smtClean="0"/>
              <a:t>.</a:t>
            </a:r>
          </a:p>
        </p:txBody>
      </p:sp>
      <p:sp>
        <p:nvSpPr>
          <p:cNvPr id="4" name="Slide Number Placeholder 3"/>
          <p:cNvSpPr>
            <a:spLocks noGrp="1"/>
          </p:cNvSpPr>
          <p:nvPr>
            <p:ph type="sldNum" sz="quarter" idx="10"/>
          </p:nvPr>
        </p:nvSpPr>
        <p:spPr>
          <a:xfrm>
            <a:off x="4021294" y="9721106"/>
            <a:ext cx="3076363" cy="511731"/>
          </a:xfrm>
          <a:prstGeom prst="rect">
            <a:avLst/>
          </a:prstGeom>
        </p:spPr>
        <p:txBody>
          <a:bodyPr lIns="99048" tIns="49524" rIns="99048" bIns="49524"/>
          <a:lstStyle/>
          <a:p>
            <a:fld id="{95A6D029-3F66-4FF4-9EB5-34CF9FBA5870}" type="slidenum">
              <a:rPr lang="en-GB" smtClean="0">
                <a:solidFill>
                  <a:prstClr val="black"/>
                </a:solidFill>
                <a:latin typeface="Calibri"/>
              </a:rPr>
              <a:pPr/>
              <a:t>54</a:t>
            </a:fld>
            <a:endParaRPr lang="en-GB">
              <a:solidFill>
                <a:prstClr val="black"/>
              </a:solidFill>
              <a:latin typeface="Calibri"/>
            </a:endParaRPr>
          </a:p>
        </p:txBody>
      </p:sp>
    </p:spTree>
    <p:extLst>
      <p:ext uri="{BB962C8B-B14F-4D97-AF65-F5344CB8AC3E}">
        <p14:creationId xmlns:p14="http://schemas.microsoft.com/office/powerpoint/2010/main" val="36914286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Régate </a:t>
            </a:r>
            <a:r>
              <a:rPr lang="fr-FR" baseline="0" dirty="0"/>
              <a:t>« de quartier » (Gand, Munich, Essen, Mâcon, Gravelines, autres) ou une compétition Coupe du Monde, Championnat du Monde </a:t>
            </a:r>
            <a:r>
              <a:rPr lang="fr-FR" baseline="0" dirty="0" err="1"/>
              <a:t>etc</a:t>
            </a:r>
            <a:endParaRPr lang="en-GB" dirty="0"/>
          </a:p>
        </p:txBody>
      </p:sp>
    </p:spTree>
    <p:extLst>
      <p:ext uri="{BB962C8B-B14F-4D97-AF65-F5344CB8AC3E}">
        <p14:creationId xmlns:p14="http://schemas.microsoft.com/office/powerpoint/2010/main" val="29443641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Evènements</a:t>
            </a:r>
            <a:r>
              <a:rPr lang="en-GB" dirty="0"/>
              <a:t> </a:t>
            </a:r>
            <a:r>
              <a:rPr lang="en-GB" dirty="0" err="1"/>
              <a:t>WR</a:t>
            </a:r>
            <a:r>
              <a:rPr lang="en-GB" dirty="0"/>
              <a:t> = World Rowing Championship, World Rowing Cup regattas and qualification regattas for the Olympic, Paralympic and Youth Olympic Games</a:t>
            </a:r>
          </a:p>
          <a:p>
            <a:r>
              <a:rPr lang="fr-FR" dirty="0"/>
              <a:t>3 temps principaux</a:t>
            </a:r>
            <a:r>
              <a:rPr lang="fr-FR" baseline="0" dirty="0"/>
              <a:t> pour les changements : avant la première manche</a:t>
            </a:r>
            <a:endParaRPr lang="en-GB" dirty="0"/>
          </a:p>
        </p:txBody>
      </p:sp>
      <p:sp>
        <p:nvSpPr>
          <p:cNvPr id="4" name="Slide Number Placeholder 3"/>
          <p:cNvSpPr>
            <a:spLocks noGrp="1"/>
          </p:cNvSpPr>
          <p:nvPr>
            <p:ph type="sldNum" sz="quarter" idx="10"/>
          </p:nvPr>
        </p:nvSpPr>
        <p:spPr>
          <a:xfrm>
            <a:off x="4021294" y="9721106"/>
            <a:ext cx="3076363" cy="511731"/>
          </a:xfrm>
          <a:prstGeom prst="rect">
            <a:avLst/>
          </a:prstGeom>
        </p:spPr>
        <p:txBody>
          <a:bodyPr lIns="99048" tIns="49524" rIns="99048" bIns="49524"/>
          <a:lstStyle/>
          <a:p>
            <a:fld id="{95A6D029-3F66-4FF4-9EB5-34CF9FBA5870}" type="slidenum">
              <a:rPr lang="en-GB" smtClean="0">
                <a:solidFill>
                  <a:prstClr val="black"/>
                </a:solidFill>
                <a:latin typeface="Calibri"/>
              </a:rPr>
              <a:pPr/>
              <a:t>60</a:t>
            </a:fld>
            <a:endParaRPr lang="en-GB">
              <a:solidFill>
                <a:prstClr val="black"/>
              </a:solidFill>
              <a:latin typeface="Calibri"/>
            </a:endParaRPr>
          </a:p>
        </p:txBody>
      </p:sp>
    </p:spTree>
    <p:extLst>
      <p:ext uri="{BB962C8B-B14F-4D97-AF65-F5344CB8AC3E}">
        <p14:creationId xmlns:p14="http://schemas.microsoft.com/office/powerpoint/2010/main" val="39271684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Evènements</a:t>
            </a:r>
            <a:r>
              <a:rPr lang="en-GB" dirty="0"/>
              <a:t> </a:t>
            </a:r>
            <a:r>
              <a:rPr lang="en-GB" dirty="0" err="1"/>
              <a:t>WR</a:t>
            </a:r>
            <a:r>
              <a:rPr lang="en-GB" dirty="0"/>
              <a:t> = World Rowing Championship, World Rowing Cup regattas and qualification regattas for the Olympic, Paralympic and Youth Olympic Games</a:t>
            </a:r>
          </a:p>
          <a:p>
            <a:r>
              <a:rPr lang="fr-FR" dirty="0"/>
              <a:t>A savoir,</a:t>
            </a:r>
            <a:r>
              <a:rPr lang="fr-FR" baseline="0" dirty="0"/>
              <a:t> un rameur PL doit être</a:t>
            </a:r>
            <a:endParaRPr lang="en-GB" dirty="0"/>
          </a:p>
        </p:txBody>
      </p:sp>
      <p:sp>
        <p:nvSpPr>
          <p:cNvPr id="4" name="Slide Number Placeholder 3"/>
          <p:cNvSpPr>
            <a:spLocks noGrp="1"/>
          </p:cNvSpPr>
          <p:nvPr>
            <p:ph type="sldNum" sz="quarter" idx="10"/>
          </p:nvPr>
        </p:nvSpPr>
        <p:spPr>
          <a:xfrm>
            <a:off x="4021294" y="9721106"/>
            <a:ext cx="3076363" cy="511731"/>
          </a:xfrm>
          <a:prstGeom prst="rect">
            <a:avLst/>
          </a:prstGeom>
        </p:spPr>
        <p:txBody>
          <a:bodyPr lIns="99048" tIns="49524" rIns="99048" bIns="49524"/>
          <a:lstStyle/>
          <a:p>
            <a:fld id="{95A6D029-3F66-4FF4-9EB5-34CF9FBA5870}" type="slidenum">
              <a:rPr lang="en-GB" smtClean="0">
                <a:solidFill>
                  <a:prstClr val="black"/>
                </a:solidFill>
                <a:latin typeface="Calibri"/>
              </a:rPr>
              <a:pPr/>
              <a:t>61</a:t>
            </a:fld>
            <a:endParaRPr lang="en-GB">
              <a:solidFill>
                <a:prstClr val="black"/>
              </a:solidFill>
              <a:latin typeface="Calibri"/>
            </a:endParaRPr>
          </a:p>
        </p:txBody>
      </p:sp>
    </p:spTree>
    <p:extLst>
      <p:ext uri="{BB962C8B-B14F-4D97-AF65-F5344CB8AC3E}">
        <p14:creationId xmlns:p14="http://schemas.microsoft.com/office/powerpoint/2010/main" val="39271684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07109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Un bateau </a:t>
            </a:r>
            <a:r>
              <a:rPr lang="fr-FR" dirty="0" err="1" smtClean="0"/>
              <a:t>BUW</a:t>
            </a:r>
            <a:r>
              <a:rPr lang="fr-FR" dirty="0" smtClean="0"/>
              <a:t> sera nécessaire</a:t>
            </a:r>
            <a:r>
              <a:rPr lang="fr-FR" baseline="0" dirty="0" smtClean="0"/>
              <a:t>ment pesé de nouveau plus tard dans la compétition. Vous êtes prévenus…</a:t>
            </a:r>
            <a:endParaRPr lang="en-GB" dirty="0"/>
          </a:p>
        </p:txBody>
      </p:sp>
      <p:sp>
        <p:nvSpPr>
          <p:cNvPr id="4" name="Slide Number Placeholder 3"/>
          <p:cNvSpPr>
            <a:spLocks noGrp="1"/>
          </p:cNvSpPr>
          <p:nvPr>
            <p:ph type="sldNum" sz="quarter" idx="10"/>
          </p:nvPr>
        </p:nvSpPr>
        <p:spPr>
          <a:xfrm>
            <a:off x="4021294" y="9721106"/>
            <a:ext cx="3076363" cy="511731"/>
          </a:xfrm>
          <a:prstGeom prst="rect">
            <a:avLst/>
          </a:prstGeom>
        </p:spPr>
        <p:txBody>
          <a:bodyPr lIns="99048" tIns="49524" rIns="99048" bIns="49524"/>
          <a:lstStyle/>
          <a:p>
            <a:fld id="{95A6D029-3F66-4FF4-9EB5-34CF9FBA5870}" type="slidenum">
              <a:rPr lang="en-GB" smtClean="0">
                <a:solidFill>
                  <a:prstClr val="black"/>
                </a:solidFill>
                <a:latin typeface="Calibri"/>
              </a:rPr>
              <a:pPr/>
              <a:t>67</a:t>
            </a:fld>
            <a:endParaRPr lang="en-GB">
              <a:solidFill>
                <a:prstClr val="black"/>
              </a:solidFill>
              <a:latin typeface="Calibri"/>
            </a:endParaRPr>
          </a:p>
        </p:txBody>
      </p:sp>
    </p:spTree>
    <p:extLst>
      <p:ext uri="{BB962C8B-B14F-4D97-AF65-F5344CB8AC3E}">
        <p14:creationId xmlns:p14="http://schemas.microsoft.com/office/powerpoint/2010/main" val="38948926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A noter</a:t>
            </a:r>
            <a:r>
              <a:rPr lang="fr-FR" baseline="0" dirty="0"/>
              <a:t> / le congrès extraordinaire de 2020 a délégué autorité au congrès de 2022 de décider d’éventuelles </a:t>
            </a:r>
            <a:r>
              <a:rPr lang="fr-FR" baseline="0" dirty="0" err="1"/>
              <a:t>modifs</a:t>
            </a:r>
            <a:r>
              <a:rPr lang="fr-FR" baseline="0" dirty="0"/>
              <a:t> aux moyennes PL à partir de 2023</a:t>
            </a:r>
          </a:p>
          <a:p>
            <a:pPr algn="l" defTabSz="990478" rtl="0">
              <a:defRPr/>
            </a:pPr>
            <a:endParaRPr lang="fr-FR" sz="1300" dirty="0">
              <a:solidFill>
                <a:srgbClr val="002060"/>
              </a:solidFill>
              <a:latin typeface="Futura"/>
              <a:ea typeface="Tahoma" panose="020B0604030504040204" pitchFamily="34" charset="0"/>
              <a:cs typeface="Tahoma" panose="020B0604030504040204" pitchFamily="34" charset="0"/>
              <a:sym typeface="Palatino"/>
            </a:endParaRPr>
          </a:p>
          <a:p>
            <a:pPr algn="l" defTabSz="990478" rtl="0">
              <a:defRPr/>
            </a:pPr>
            <a:r>
              <a:rPr lang="fr-FR" sz="1300" dirty="0">
                <a:solidFill>
                  <a:srgbClr val="002060"/>
                </a:solidFill>
                <a:latin typeface="Futura"/>
                <a:ea typeface="Tahoma" panose="020B0604030504040204" pitchFamily="34" charset="0"/>
                <a:cs typeface="Tahoma" panose="020B0604030504040204" pitchFamily="34" charset="0"/>
                <a:sym typeface="Palatino"/>
              </a:rPr>
              <a:t>En cas de remplacement, le rameur remplaçant est donc déjà pesé. Ce rameur peut également se peser à tout moment avant la prochaine course de l’épreuve en question.  </a:t>
            </a:r>
          </a:p>
          <a:p>
            <a:endParaRPr lang="en-GB" dirty="0"/>
          </a:p>
        </p:txBody>
      </p:sp>
    </p:spTree>
    <p:extLst>
      <p:ext uri="{BB962C8B-B14F-4D97-AF65-F5344CB8AC3E}">
        <p14:creationId xmlns:p14="http://schemas.microsoft.com/office/powerpoint/2010/main" val="41567102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Système quick release = système permettant l’ouverture simultanée</a:t>
            </a:r>
            <a:r>
              <a:rPr lang="fr-FR" baseline="0" dirty="0"/>
              <a:t> des scratchs sur les deux chaussures par un seul mouvement des mains (sur la photo, la poignée estampillée Adidas)</a:t>
            </a:r>
            <a:endParaRPr lang="en-GB" dirty="0"/>
          </a:p>
        </p:txBody>
      </p:sp>
    </p:spTree>
    <p:extLst>
      <p:ext uri="{BB962C8B-B14F-4D97-AF65-F5344CB8AC3E}">
        <p14:creationId xmlns:p14="http://schemas.microsoft.com/office/powerpoint/2010/main" val="16984165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Couloirs décalés : les bassins</a:t>
            </a:r>
            <a:r>
              <a:rPr lang="fr-FR" baseline="0" dirty="0"/>
              <a:t> ont souvent plus de 6 couloirs, parfois allant jusqu’à 10. En début de chaque sessions, le comité d’équité décide  quels couloirs vont être utilisés. Cette information est passée au Starter, qui l’annonce à l’arrivée des équipages</a:t>
            </a:r>
            <a:endParaRPr lang="en-GB" dirty="0"/>
          </a:p>
        </p:txBody>
      </p:sp>
      <p:sp>
        <p:nvSpPr>
          <p:cNvPr id="4" name="Slide Number Placeholder 3"/>
          <p:cNvSpPr>
            <a:spLocks noGrp="1"/>
          </p:cNvSpPr>
          <p:nvPr>
            <p:ph type="sldNum" sz="quarter" idx="10"/>
          </p:nvPr>
        </p:nvSpPr>
        <p:spPr>
          <a:xfrm>
            <a:off x="4021294" y="9721106"/>
            <a:ext cx="3076363" cy="511731"/>
          </a:xfrm>
          <a:prstGeom prst="rect">
            <a:avLst/>
          </a:prstGeom>
        </p:spPr>
        <p:txBody>
          <a:bodyPr lIns="99048" tIns="49524" rIns="99048" bIns="49524"/>
          <a:lstStyle/>
          <a:p>
            <a:fld id="{95A6D029-3F66-4FF4-9EB5-34CF9FBA5870}" type="slidenum">
              <a:rPr lang="en-GB" smtClean="0">
                <a:solidFill>
                  <a:prstClr val="black"/>
                </a:solidFill>
                <a:latin typeface="Calibri"/>
              </a:rPr>
              <a:pPr/>
              <a:t>79</a:t>
            </a:fld>
            <a:endParaRPr lang="en-GB">
              <a:solidFill>
                <a:prstClr val="black"/>
              </a:solidFill>
              <a:latin typeface="Calibri"/>
            </a:endParaRPr>
          </a:p>
        </p:txBody>
      </p:sp>
    </p:spTree>
    <p:extLst>
      <p:ext uri="{BB962C8B-B14F-4D97-AF65-F5344CB8AC3E}">
        <p14:creationId xmlns:p14="http://schemas.microsoft.com/office/powerpoint/2010/main" val="3208100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rPr dirty="0" err="1"/>
              <a:t>Chaque</a:t>
            </a:r>
            <a:r>
              <a:rPr dirty="0"/>
              <a:t> association </a:t>
            </a:r>
            <a:r>
              <a:rPr dirty="0" err="1"/>
              <a:t>doit</a:t>
            </a:r>
            <a:r>
              <a:rPr dirty="0"/>
              <a:t> </a:t>
            </a:r>
            <a:r>
              <a:rPr dirty="0" err="1"/>
              <a:t>être</a:t>
            </a:r>
            <a:r>
              <a:rPr dirty="0"/>
              <a:t> </a:t>
            </a:r>
            <a:r>
              <a:rPr dirty="0" err="1"/>
              <a:t>représentée</a:t>
            </a:r>
            <a:r>
              <a:rPr lang="fr-FR" dirty="0"/>
              <a:t> ; la plupart</a:t>
            </a:r>
            <a:r>
              <a:rPr lang="fr-FR" baseline="0" dirty="0"/>
              <a:t> du temps, c’est bien un entraineur de club qui s’y colle</a:t>
            </a:r>
            <a:endParaRPr dirty="0"/>
          </a:p>
          <a:p>
            <a:r>
              <a:rPr dirty="0"/>
              <a:t>1 </a:t>
            </a:r>
            <a:r>
              <a:rPr dirty="0" err="1"/>
              <a:t>Délégué</a:t>
            </a:r>
            <a:r>
              <a:rPr dirty="0"/>
              <a:t> </a:t>
            </a:r>
            <a:r>
              <a:rPr dirty="0" err="1"/>
              <a:t>représente</a:t>
            </a:r>
            <a:r>
              <a:rPr dirty="0"/>
              <a:t> 1 </a:t>
            </a:r>
            <a:r>
              <a:rPr dirty="0" err="1"/>
              <a:t>ou</a:t>
            </a:r>
            <a:r>
              <a:rPr dirty="0"/>
              <a:t> 2 clubs</a:t>
            </a:r>
          </a:p>
          <a:p>
            <a:r>
              <a:rPr dirty="0"/>
              <a:t>	</a:t>
            </a:r>
            <a:r>
              <a:rPr dirty="0" err="1"/>
              <a:t>N’est</a:t>
            </a:r>
            <a:r>
              <a:rPr dirty="0"/>
              <a:t> pas </a:t>
            </a:r>
            <a:r>
              <a:rPr dirty="0" err="1"/>
              <a:t>arbitre</a:t>
            </a:r>
            <a:r>
              <a:rPr dirty="0"/>
              <a:t> </a:t>
            </a:r>
            <a:r>
              <a:rPr dirty="0" err="1"/>
              <a:t>lors</a:t>
            </a:r>
            <a:r>
              <a:rPr dirty="0"/>
              <a:t> de la </a:t>
            </a:r>
            <a:r>
              <a:rPr dirty="0" err="1"/>
              <a:t>régate</a:t>
            </a:r>
            <a:endParaRPr dirty="0"/>
          </a:p>
          <a:p>
            <a:r>
              <a:rPr dirty="0"/>
              <a:t>	</a:t>
            </a:r>
            <a:r>
              <a:rPr dirty="0" err="1"/>
              <a:t>N’est</a:t>
            </a:r>
            <a:r>
              <a:rPr dirty="0"/>
              <a:t> pas </a:t>
            </a:r>
            <a:r>
              <a:rPr dirty="0" err="1"/>
              <a:t>engagé</a:t>
            </a:r>
            <a:r>
              <a:rPr dirty="0"/>
              <a:t> </a:t>
            </a:r>
            <a:r>
              <a:rPr dirty="0" err="1"/>
              <a:t>dans</a:t>
            </a:r>
            <a:r>
              <a:rPr dirty="0"/>
              <a:t> la </a:t>
            </a:r>
            <a:r>
              <a:rPr dirty="0" err="1"/>
              <a:t>régate</a:t>
            </a:r>
            <a:r>
              <a:rPr dirty="0"/>
              <a:t> (</a:t>
            </a:r>
            <a:r>
              <a:rPr dirty="0" err="1"/>
              <a:t>sauf</a:t>
            </a:r>
            <a:r>
              <a:rPr dirty="0"/>
              <a:t> senior)</a:t>
            </a:r>
          </a:p>
        </p:txBody>
      </p:sp>
    </p:spTree>
    <p:extLst>
      <p:ext uri="{BB962C8B-B14F-4D97-AF65-F5344CB8AC3E}">
        <p14:creationId xmlns:p14="http://schemas.microsoft.com/office/powerpoint/2010/main" val="6002899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Comme en</a:t>
            </a:r>
            <a:r>
              <a:rPr lang="fr-FR" baseline="0" dirty="0"/>
              <a:t> FRA</a:t>
            </a:r>
            <a:endParaRPr lang="en-GB" dirty="0"/>
          </a:p>
        </p:txBody>
      </p:sp>
      <p:sp>
        <p:nvSpPr>
          <p:cNvPr id="4" name="Slide Number Placeholder 3"/>
          <p:cNvSpPr>
            <a:spLocks noGrp="1"/>
          </p:cNvSpPr>
          <p:nvPr>
            <p:ph type="sldNum" sz="quarter" idx="10"/>
          </p:nvPr>
        </p:nvSpPr>
        <p:spPr>
          <a:xfrm>
            <a:off x="4021294" y="9721106"/>
            <a:ext cx="3076363" cy="511731"/>
          </a:xfrm>
          <a:prstGeom prst="rect">
            <a:avLst/>
          </a:prstGeom>
        </p:spPr>
        <p:txBody>
          <a:bodyPr lIns="99048" tIns="49524" rIns="99048" bIns="49524"/>
          <a:lstStyle/>
          <a:p>
            <a:fld id="{95A6D029-3F66-4FF4-9EB5-34CF9FBA5870}" type="slidenum">
              <a:rPr lang="en-GB" smtClean="0">
                <a:solidFill>
                  <a:prstClr val="black"/>
                </a:solidFill>
                <a:latin typeface="Calibri"/>
              </a:rPr>
              <a:pPr/>
              <a:t>83</a:t>
            </a:fld>
            <a:endParaRPr lang="en-GB">
              <a:solidFill>
                <a:prstClr val="black"/>
              </a:solidFill>
              <a:latin typeface="Calibri"/>
            </a:endParaRPr>
          </a:p>
        </p:txBody>
      </p:sp>
    </p:spTree>
    <p:extLst>
      <p:ext uri="{BB962C8B-B14F-4D97-AF65-F5344CB8AC3E}">
        <p14:creationId xmlns:p14="http://schemas.microsoft.com/office/powerpoint/2010/main" val="57640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a:t>Surclassement</a:t>
            </a:r>
            <a:r>
              <a:rPr lang="fr-FR" dirty="0"/>
              <a:t> possible</a:t>
            </a:r>
          </a:p>
          <a:p>
            <a:r>
              <a:rPr lang="fr-FR" dirty="0"/>
              <a:t>Attention  : voir</a:t>
            </a:r>
            <a:r>
              <a:rPr lang="fr-FR" baseline="0" dirty="0"/>
              <a:t> si </a:t>
            </a:r>
            <a:r>
              <a:rPr lang="fr-FR" baseline="0" dirty="0" smtClean="0"/>
              <a:t>certificat de </a:t>
            </a:r>
            <a:r>
              <a:rPr lang="fr-FR" baseline="0" dirty="0" err="1" smtClean="0"/>
              <a:t>surclassement</a:t>
            </a:r>
            <a:r>
              <a:rPr lang="fr-FR" baseline="0" dirty="0" smtClean="0"/>
              <a:t> </a:t>
            </a:r>
            <a:r>
              <a:rPr lang="fr-FR" baseline="0" dirty="0"/>
              <a:t>nécessaire dans certains </a:t>
            </a:r>
            <a:r>
              <a:rPr lang="fr-FR" baseline="0" dirty="0" smtClean="0"/>
              <a:t>cas &gt;&gt; règlement médical et/ou règlement </a:t>
            </a:r>
            <a:r>
              <a:rPr lang="fr-FR" baseline="0" dirty="0" smtClean="0"/>
              <a:t>championnats</a:t>
            </a:r>
          </a:p>
          <a:p>
            <a:r>
              <a:rPr lang="fr-FR" baseline="0" smtClean="0"/>
              <a:t>La catégorie</a:t>
            </a:r>
            <a:endParaRPr lang="fr-FR" baseline="0" dirty="0"/>
          </a:p>
        </p:txBody>
      </p:sp>
    </p:spTree>
    <p:extLst>
      <p:ext uri="{BB962C8B-B14F-4D97-AF65-F5344CB8AC3E}">
        <p14:creationId xmlns:p14="http://schemas.microsoft.com/office/powerpoint/2010/main" val="1460714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Les J15 peuvent concourir sur 2000</a:t>
            </a:r>
            <a:r>
              <a:rPr lang="fr-FR" baseline="0" dirty="0" smtClean="0"/>
              <a:t> ; dans les faits, cette catégorie continue de courir sur 1500M</a:t>
            </a:r>
          </a:p>
          <a:p>
            <a:r>
              <a:rPr lang="fr-FR" baseline="0" dirty="0" smtClean="0"/>
              <a:t>Mais comme les J15 peuvent également courir en senior, il a été nécessaire de modifier leur distance max de course à 2000</a:t>
            </a:r>
            <a:endParaRPr lang="en-GB" dirty="0"/>
          </a:p>
        </p:txBody>
      </p:sp>
    </p:spTree>
    <p:extLst>
      <p:ext uri="{BB962C8B-B14F-4D97-AF65-F5344CB8AC3E}">
        <p14:creationId xmlns:p14="http://schemas.microsoft.com/office/powerpoint/2010/main" val="3970939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Le certificat médical</a:t>
            </a:r>
            <a:r>
              <a:rPr lang="fr-FR" baseline="0" dirty="0"/>
              <a:t> n’est pas obligatoire ; une note provenant du médecin des services secours est accepté.</a:t>
            </a:r>
            <a:endParaRPr lang="en-GB" dirty="0"/>
          </a:p>
        </p:txBody>
      </p:sp>
    </p:spTree>
    <p:extLst>
      <p:ext uri="{BB962C8B-B14F-4D97-AF65-F5344CB8AC3E}">
        <p14:creationId xmlns:p14="http://schemas.microsoft.com/office/powerpoint/2010/main" val="734043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389863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nSpc>
                <a:spcPct val="115000"/>
              </a:lnSpc>
              <a:spcAft>
                <a:spcPts val="1000"/>
              </a:spcAft>
            </a:pPr>
            <a:r>
              <a:rPr lang="fr-FR" sz="1800" dirty="0">
                <a:effectLst/>
                <a:latin typeface="Calibri" panose="020F0502020204030204" pitchFamily="34" charset="0"/>
                <a:ea typeface="Calibri" panose="020F0502020204030204" pitchFamily="34" charset="0"/>
                <a:cs typeface="Times New Roman" panose="02020603050405020304" pitchFamily="18" charset="0"/>
              </a:rPr>
              <a:t>Réponses :</a:t>
            </a:r>
          </a:p>
          <a:p>
            <a:pPr marL="342900" lvl="0" indent="-342900">
              <a:lnSpc>
                <a:spcPct val="115000"/>
              </a:lnSpc>
              <a:spcAft>
                <a:spcPts val="1000"/>
              </a:spcAft>
              <a:buFont typeface="Times New Roman" panose="02020603050405020304" pitchFamily="18"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non, ils ne peuvent pas concourir ensemble : les J13 ne peuvent pas concourir en J15, et la J15 ne peut pas concourir en J13</a:t>
            </a:r>
          </a:p>
          <a:p>
            <a:pPr marL="342900" lvl="0" indent="-342900">
              <a:lnSpc>
                <a:spcPct val="115000"/>
              </a:lnSpc>
              <a:spcAft>
                <a:spcPts val="1000"/>
              </a:spcAft>
              <a:buFont typeface="Times New Roman" panose="02020603050405020304" pitchFamily="18"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Oui, le 4x féminin peut concourir chez les hommes. Si elles gagnent, elles seront médaillées dans la catégorie Homme. Le concept derrière cette idée est de permettre aux </a:t>
            </a:r>
            <a:r>
              <a:rPr lang="fr-FR" sz="1800" dirty="0" smtClean="0">
                <a:effectLst/>
                <a:latin typeface="Calibri" panose="020F0502020204030204" pitchFamily="34" charset="0"/>
                <a:ea typeface="Calibri" panose="020F0502020204030204" pitchFamily="34" charset="0"/>
                <a:cs typeface="Times New Roman" panose="02020603050405020304" pitchFamily="18" charset="0"/>
              </a:rPr>
              <a:t>bons équipages</a:t>
            </a:r>
            <a:r>
              <a:rPr lang="fr-FR" sz="1800" baseline="0" dirty="0" smtClean="0">
                <a:effectLst/>
                <a:latin typeface="Calibri" panose="020F0502020204030204" pitchFamily="34" charset="0"/>
                <a:ea typeface="Calibri" panose="020F0502020204030204" pitchFamily="34" charset="0"/>
                <a:cs typeface="Times New Roman" panose="02020603050405020304" pitchFamily="18" charset="0"/>
              </a:rPr>
              <a:t> féminins de trouver de la concurrence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Times New Roman" panose="02020603050405020304" pitchFamily="18"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Oui </a:t>
            </a:r>
            <a:r>
              <a:rPr lang="fr-FR" sz="1800" dirty="0" smtClean="0">
                <a:effectLst/>
                <a:latin typeface="Calibri" panose="020F0502020204030204" pitchFamily="34" charset="0"/>
                <a:ea typeface="Calibri" panose="020F0502020204030204" pitchFamily="34" charset="0"/>
                <a:cs typeface="Times New Roman" panose="02020603050405020304" pitchFamily="18" charset="0"/>
              </a:rPr>
              <a:t>! L’idée derrière ce concept est justement de permettre</a:t>
            </a:r>
            <a:r>
              <a:rPr lang="fr-FR" sz="1800" baseline="0" dirty="0" smtClean="0">
                <a:effectLst/>
                <a:latin typeface="Calibri" panose="020F0502020204030204" pitchFamily="34" charset="0"/>
                <a:ea typeface="Calibri" panose="020F0502020204030204" pitchFamily="34" charset="0"/>
                <a:cs typeface="Times New Roman" panose="02020603050405020304" pitchFamily="18" charset="0"/>
              </a:rPr>
              <a:t> aux clubs d’aligner plus facilement des bateaux longs</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Times New Roman" panose="02020603050405020304" pitchFamily="18"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4 </a:t>
            </a:r>
            <a:r>
              <a:rPr lang="fr-FR" sz="18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Times New Roman" panose="02020603050405020304" pitchFamily="18"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Faux : il faut une constatation d’un médecin, pas nécessairement un certificat médical. De plus, si le changement a lieu jusqu’à 1h avant la première course de l’équipage, aucune justification n’est nécessaire</a:t>
            </a:r>
          </a:p>
          <a:p>
            <a:pPr marL="342900" lvl="0" indent="-342900">
              <a:lnSpc>
                <a:spcPct val="115000"/>
              </a:lnSpc>
              <a:spcAft>
                <a:spcPts val="1000"/>
              </a:spcAft>
              <a:buFont typeface="Times New Roman" panose="02020603050405020304" pitchFamily="18"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Faux :  pas besoin de certificat médical pour justifier quoi que soit, il faut simplement la constatation d’un médecin. Le motif doit être reconnu valable par le président du jury.</a:t>
            </a:r>
          </a:p>
          <a:p>
            <a:pPr marL="342900" lvl="0" indent="-342900">
              <a:lnSpc>
                <a:spcPct val="115000"/>
              </a:lnSpc>
              <a:spcAft>
                <a:spcPts val="1000"/>
              </a:spcAft>
              <a:buFont typeface="Times New Roman" panose="02020603050405020304" pitchFamily="18" charset="0"/>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Non, il peut déclarer le skiff forfait et le faire monter dans le 8+ s’il le souhaite</a:t>
            </a:r>
          </a:p>
          <a:p>
            <a:endParaRPr lang="fr-FR" dirty="0"/>
          </a:p>
        </p:txBody>
      </p:sp>
    </p:spTree>
    <p:extLst>
      <p:ext uri="{BB962C8B-B14F-4D97-AF65-F5344CB8AC3E}">
        <p14:creationId xmlns:p14="http://schemas.microsoft.com/office/powerpoint/2010/main" val="4082379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re et puces">
    <p:spTree>
      <p:nvGrpSpPr>
        <p:cNvPr id="1" name=""/>
        <p:cNvGrpSpPr/>
        <p:nvPr/>
      </p:nvGrpSpPr>
      <p:grpSpPr>
        <a:xfrm>
          <a:off x="0" y="0"/>
          <a:ext cx="0" cy="0"/>
          <a:chOff x="0" y="0"/>
          <a:chExt cx="0" cy="0"/>
        </a:xfrm>
      </p:grpSpPr>
      <p:sp>
        <p:nvSpPr>
          <p:cNvPr id="21" name="Texte du titre"/>
          <p:cNvSpPr txBox="1">
            <a:spLocks noGrp="1"/>
          </p:cNvSpPr>
          <p:nvPr>
            <p:ph type="title"/>
          </p:nvPr>
        </p:nvSpPr>
        <p:spPr>
          <a:xfrm>
            <a:off x="215900" y="254000"/>
            <a:ext cx="12560300" cy="1905000"/>
          </a:xfrm>
          <a:prstGeom prst="rect">
            <a:avLst/>
          </a:prstGeom>
          <a:solidFill>
            <a:srgbClr val="8665E9"/>
          </a:solidFill>
        </p:spPr>
        <p:txBody>
          <a:bodyPr/>
          <a:lstStyle>
            <a:lvl1pPr>
              <a:defRPr>
                <a:solidFill>
                  <a:srgbClr val="FFFFFF"/>
                </a:solidFill>
              </a:defRPr>
            </a:lvl1pPr>
          </a:lstStyle>
          <a:p>
            <a:r>
              <a:t>Texte du titre</a:t>
            </a:r>
          </a:p>
        </p:txBody>
      </p:sp>
      <p:sp>
        <p:nvSpPr>
          <p:cNvPr id="22" name="Texte niveau 1…"/>
          <p:cNvSpPr txBox="1">
            <a:spLocks noGrp="1"/>
          </p:cNvSpPr>
          <p:nvPr>
            <p:ph type="body" idx="1"/>
          </p:nvPr>
        </p:nvSpPr>
        <p:spPr>
          <a:xfrm>
            <a:off x="1270000" y="2286000"/>
            <a:ext cx="10464800" cy="6654800"/>
          </a:xfrm>
          <a:prstGeom prst="rect">
            <a:avLst/>
          </a:prstGeom>
        </p:spPr>
        <p:txBody>
          <a:bodyPr/>
          <a:lstStyle>
            <a:lvl1pPr>
              <a:spcBef>
                <a:spcPts val="2400"/>
              </a:spcBef>
              <a:buClr>
                <a:srgbClr val="8665E9"/>
              </a:buClr>
            </a:lvl1pPr>
            <a:lvl2pPr>
              <a:spcBef>
                <a:spcPts val="2400"/>
              </a:spcBef>
              <a:buClr>
                <a:srgbClr val="8665E9"/>
              </a:buClr>
            </a:lvl2pPr>
            <a:lvl3pPr>
              <a:spcBef>
                <a:spcPts val="2400"/>
              </a:spcBef>
              <a:buClr>
                <a:srgbClr val="8665E9"/>
              </a:buClr>
            </a:lvl3pPr>
            <a:lvl4pPr>
              <a:spcBef>
                <a:spcPts val="2400"/>
              </a:spcBef>
              <a:buClr>
                <a:srgbClr val="8665E9"/>
              </a:buClr>
            </a:lvl4pPr>
            <a:lvl5pPr>
              <a:spcBef>
                <a:spcPts val="2400"/>
              </a:spcBef>
              <a:buClr>
                <a:srgbClr val="8665E9"/>
              </a:buClr>
            </a:lvl5pPr>
          </a:lstStyle>
          <a:p>
            <a:r>
              <a:t>Texte niveau 1</a:t>
            </a:r>
          </a:p>
          <a:p>
            <a:pPr lvl="1"/>
            <a:r>
              <a:t>Texte niveau 2</a:t>
            </a:r>
          </a:p>
          <a:p>
            <a:pPr lvl="2"/>
            <a:r>
              <a:t>Texte niveau 3</a:t>
            </a:r>
          </a:p>
          <a:p>
            <a:pPr lvl="3"/>
            <a:r>
              <a:t>Texte niveau 4</a:t>
            </a:r>
          </a:p>
          <a:p>
            <a:pPr lvl="4"/>
            <a:r>
              <a:t>Texte niveau 5</a:t>
            </a:r>
          </a:p>
        </p:txBody>
      </p:sp>
      <p:sp>
        <p:nvSpPr>
          <p:cNvPr id="23"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Titre, puces et photo">
    <p:spTree>
      <p:nvGrpSpPr>
        <p:cNvPr id="1" name=""/>
        <p:cNvGrpSpPr/>
        <p:nvPr/>
      </p:nvGrpSpPr>
      <p:grpSpPr>
        <a:xfrm>
          <a:off x="0" y="0"/>
          <a:ext cx="0" cy="0"/>
          <a:chOff x="0" y="0"/>
          <a:chExt cx="0" cy="0"/>
        </a:xfrm>
      </p:grpSpPr>
      <p:sp>
        <p:nvSpPr>
          <p:cNvPr id="100" name="Image"/>
          <p:cNvSpPr>
            <a:spLocks noGrp="1"/>
          </p:cNvSpPr>
          <p:nvPr>
            <p:ph type="pic" idx="13"/>
          </p:nvPr>
        </p:nvSpPr>
        <p:spPr>
          <a:xfrm>
            <a:off x="4445000" y="2146300"/>
            <a:ext cx="11133882" cy="7391400"/>
          </a:xfrm>
          <a:prstGeom prst="rect">
            <a:avLst/>
          </a:prstGeom>
        </p:spPr>
        <p:txBody>
          <a:bodyPr lIns="91439" tIns="45719" rIns="91439" bIns="45719" anchor="t"/>
          <a:lstStyle/>
          <a:p>
            <a:endParaRPr/>
          </a:p>
        </p:txBody>
      </p:sp>
      <p:sp>
        <p:nvSpPr>
          <p:cNvPr id="101" name="Texte du titre"/>
          <p:cNvSpPr txBox="1">
            <a:spLocks noGrp="1"/>
          </p:cNvSpPr>
          <p:nvPr>
            <p:ph type="title"/>
          </p:nvPr>
        </p:nvSpPr>
        <p:spPr>
          <a:xfrm>
            <a:off x="215900" y="254000"/>
            <a:ext cx="12560300" cy="1905000"/>
          </a:xfrm>
          <a:prstGeom prst="rect">
            <a:avLst/>
          </a:prstGeom>
          <a:solidFill>
            <a:srgbClr val="8665E9"/>
          </a:solidFill>
        </p:spPr>
        <p:txBody>
          <a:bodyPr/>
          <a:lstStyle>
            <a:lvl1pPr>
              <a:defRPr>
                <a:solidFill>
                  <a:srgbClr val="FFFFFF"/>
                </a:solidFill>
              </a:defRPr>
            </a:lvl1pPr>
          </a:lstStyle>
          <a:p>
            <a:r>
              <a:t>Texte du titre</a:t>
            </a:r>
          </a:p>
        </p:txBody>
      </p:sp>
      <p:sp>
        <p:nvSpPr>
          <p:cNvPr id="102" name="Texte niveau 1…"/>
          <p:cNvSpPr txBox="1">
            <a:spLocks noGrp="1"/>
          </p:cNvSpPr>
          <p:nvPr>
            <p:ph type="body" sz="half" idx="1"/>
          </p:nvPr>
        </p:nvSpPr>
        <p:spPr>
          <a:xfrm>
            <a:off x="1270000" y="2286000"/>
            <a:ext cx="5041900" cy="6654800"/>
          </a:xfrm>
          <a:prstGeom prst="rect">
            <a:avLst/>
          </a:prstGeom>
        </p:spPr>
        <p:txBody>
          <a:bodyPr/>
          <a:lstStyle>
            <a:lvl1pPr marL="843151" indent="-525651">
              <a:spcBef>
                <a:spcPts val="3500"/>
              </a:spcBef>
              <a:buClr>
                <a:srgbClr val="8665E9"/>
              </a:buClr>
              <a:defRPr sz="3600"/>
            </a:lvl1pPr>
            <a:lvl2pPr marL="1287651" indent="-525651">
              <a:spcBef>
                <a:spcPts val="3500"/>
              </a:spcBef>
              <a:buClr>
                <a:srgbClr val="8665E9"/>
              </a:buClr>
              <a:defRPr sz="3600"/>
            </a:lvl2pPr>
            <a:lvl3pPr marL="1732151" indent="-525651">
              <a:spcBef>
                <a:spcPts val="3500"/>
              </a:spcBef>
              <a:buClr>
                <a:srgbClr val="8665E9"/>
              </a:buClr>
              <a:defRPr sz="3600"/>
            </a:lvl3pPr>
            <a:lvl4pPr marL="2176651" indent="-525651">
              <a:spcBef>
                <a:spcPts val="3500"/>
              </a:spcBef>
              <a:buClr>
                <a:srgbClr val="8665E9"/>
              </a:buClr>
              <a:defRPr sz="3600"/>
            </a:lvl4pPr>
            <a:lvl5pPr marL="2621151" indent="-525651">
              <a:spcBef>
                <a:spcPts val="3500"/>
              </a:spcBef>
              <a:buClr>
                <a:srgbClr val="8665E9"/>
              </a:buClr>
              <a:defRPr sz="3600"/>
            </a:lvl5pPr>
          </a:lstStyle>
          <a:p>
            <a:r>
              <a:t>Texte niveau 1</a:t>
            </a:r>
          </a:p>
          <a:p>
            <a:pPr lvl="1"/>
            <a:r>
              <a:t>Texte niveau 2</a:t>
            </a:r>
          </a:p>
          <a:p>
            <a:pPr lvl="2"/>
            <a:r>
              <a:t>Texte niveau 3</a:t>
            </a:r>
          </a:p>
          <a:p>
            <a:pPr lvl="3"/>
            <a:r>
              <a:t>Texte niveau 4</a:t>
            </a:r>
          </a:p>
          <a:p>
            <a:pPr lvl="4"/>
            <a:r>
              <a:t>Texte niveau 5</a:t>
            </a:r>
          </a:p>
        </p:txBody>
      </p:sp>
      <p:sp>
        <p:nvSpPr>
          <p:cNvPr id="103"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re et puces - Gauche">
    <p:spTree>
      <p:nvGrpSpPr>
        <p:cNvPr id="1" name=""/>
        <p:cNvGrpSpPr/>
        <p:nvPr/>
      </p:nvGrpSpPr>
      <p:grpSpPr>
        <a:xfrm>
          <a:off x="0" y="0"/>
          <a:ext cx="0" cy="0"/>
          <a:chOff x="0" y="0"/>
          <a:chExt cx="0" cy="0"/>
        </a:xfrm>
      </p:grpSpPr>
      <p:sp>
        <p:nvSpPr>
          <p:cNvPr id="110" name="Texte du titre"/>
          <p:cNvSpPr txBox="1">
            <a:spLocks noGrp="1"/>
          </p:cNvSpPr>
          <p:nvPr>
            <p:ph type="title"/>
          </p:nvPr>
        </p:nvSpPr>
        <p:spPr>
          <a:xfrm>
            <a:off x="215900" y="254000"/>
            <a:ext cx="12560300" cy="1905000"/>
          </a:xfrm>
          <a:prstGeom prst="rect">
            <a:avLst/>
          </a:prstGeom>
          <a:solidFill>
            <a:srgbClr val="8665E9"/>
          </a:solidFill>
        </p:spPr>
        <p:txBody>
          <a:bodyPr/>
          <a:lstStyle>
            <a:lvl1pPr>
              <a:defRPr>
                <a:solidFill>
                  <a:srgbClr val="FFFFFF"/>
                </a:solidFill>
              </a:defRPr>
            </a:lvl1pPr>
          </a:lstStyle>
          <a:p>
            <a:r>
              <a:t>Texte du titre</a:t>
            </a:r>
          </a:p>
        </p:txBody>
      </p:sp>
      <p:sp>
        <p:nvSpPr>
          <p:cNvPr id="111" name="Texte niveau 1…"/>
          <p:cNvSpPr txBox="1">
            <a:spLocks noGrp="1"/>
          </p:cNvSpPr>
          <p:nvPr>
            <p:ph type="body" sz="half" idx="1"/>
          </p:nvPr>
        </p:nvSpPr>
        <p:spPr>
          <a:xfrm>
            <a:off x="1270000" y="2286000"/>
            <a:ext cx="5041900" cy="6654800"/>
          </a:xfrm>
          <a:prstGeom prst="rect">
            <a:avLst/>
          </a:prstGeom>
        </p:spPr>
        <p:txBody>
          <a:bodyPr/>
          <a:lstStyle>
            <a:lvl1pPr marL="843151" indent="-525651">
              <a:spcBef>
                <a:spcPts val="3500"/>
              </a:spcBef>
              <a:buClr>
                <a:srgbClr val="8665E9"/>
              </a:buClr>
              <a:defRPr sz="3600"/>
            </a:lvl1pPr>
            <a:lvl2pPr marL="1287651" indent="-525651">
              <a:spcBef>
                <a:spcPts val="3500"/>
              </a:spcBef>
              <a:buClr>
                <a:srgbClr val="8665E9"/>
              </a:buClr>
              <a:defRPr sz="3600"/>
            </a:lvl2pPr>
            <a:lvl3pPr marL="1732151" indent="-525651">
              <a:spcBef>
                <a:spcPts val="3500"/>
              </a:spcBef>
              <a:buClr>
                <a:srgbClr val="8665E9"/>
              </a:buClr>
              <a:defRPr sz="3600"/>
            </a:lvl3pPr>
            <a:lvl4pPr marL="2176651" indent="-525651">
              <a:spcBef>
                <a:spcPts val="3500"/>
              </a:spcBef>
              <a:buClr>
                <a:srgbClr val="8665E9"/>
              </a:buClr>
              <a:defRPr sz="3600"/>
            </a:lvl4pPr>
            <a:lvl5pPr marL="2621151" indent="-525651">
              <a:spcBef>
                <a:spcPts val="3500"/>
              </a:spcBef>
              <a:buClr>
                <a:srgbClr val="8665E9"/>
              </a:buClr>
              <a:defRPr sz="3600"/>
            </a:lvl5pPr>
          </a:lstStyle>
          <a:p>
            <a:r>
              <a:t>Texte niveau 1</a:t>
            </a:r>
          </a:p>
          <a:p>
            <a:pPr lvl="1"/>
            <a:r>
              <a:t>Texte niveau 2</a:t>
            </a:r>
          </a:p>
          <a:p>
            <a:pPr lvl="2"/>
            <a:r>
              <a:t>Texte niveau 3</a:t>
            </a:r>
          </a:p>
          <a:p>
            <a:pPr lvl="3"/>
            <a:r>
              <a:t>Texte niveau 4</a:t>
            </a:r>
          </a:p>
          <a:p>
            <a:pPr lvl="4"/>
            <a:r>
              <a:t>Texte niveau 5</a:t>
            </a:r>
          </a:p>
        </p:txBody>
      </p:sp>
      <p:sp>
        <p:nvSpPr>
          <p:cNvPr id="112"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re et puces - Droite">
    <p:spTree>
      <p:nvGrpSpPr>
        <p:cNvPr id="1" name=""/>
        <p:cNvGrpSpPr/>
        <p:nvPr/>
      </p:nvGrpSpPr>
      <p:grpSpPr>
        <a:xfrm>
          <a:off x="0" y="0"/>
          <a:ext cx="0" cy="0"/>
          <a:chOff x="0" y="0"/>
          <a:chExt cx="0" cy="0"/>
        </a:xfrm>
      </p:grpSpPr>
      <p:sp>
        <p:nvSpPr>
          <p:cNvPr id="119" name="Texte du titre"/>
          <p:cNvSpPr txBox="1">
            <a:spLocks noGrp="1"/>
          </p:cNvSpPr>
          <p:nvPr>
            <p:ph type="title"/>
          </p:nvPr>
        </p:nvSpPr>
        <p:spPr>
          <a:xfrm>
            <a:off x="215900" y="254000"/>
            <a:ext cx="12560300" cy="1905000"/>
          </a:xfrm>
          <a:prstGeom prst="rect">
            <a:avLst/>
          </a:prstGeom>
          <a:solidFill>
            <a:srgbClr val="8665E9"/>
          </a:solidFill>
        </p:spPr>
        <p:txBody>
          <a:bodyPr/>
          <a:lstStyle>
            <a:lvl1pPr>
              <a:defRPr>
                <a:solidFill>
                  <a:srgbClr val="FFFFFF"/>
                </a:solidFill>
              </a:defRPr>
            </a:lvl1pPr>
          </a:lstStyle>
          <a:p>
            <a:r>
              <a:t>Texte du titre</a:t>
            </a:r>
          </a:p>
        </p:txBody>
      </p:sp>
      <p:sp>
        <p:nvSpPr>
          <p:cNvPr id="120" name="Texte niveau 1…"/>
          <p:cNvSpPr txBox="1">
            <a:spLocks noGrp="1"/>
          </p:cNvSpPr>
          <p:nvPr>
            <p:ph type="body" sz="half" idx="1"/>
          </p:nvPr>
        </p:nvSpPr>
        <p:spPr>
          <a:xfrm>
            <a:off x="7772400" y="2286000"/>
            <a:ext cx="3962400" cy="6654800"/>
          </a:xfrm>
          <a:prstGeom prst="rect">
            <a:avLst/>
          </a:prstGeom>
        </p:spPr>
        <p:txBody>
          <a:bodyPr/>
          <a:lstStyle>
            <a:lvl1pPr marL="843151" indent="-525651">
              <a:spcBef>
                <a:spcPts val="3500"/>
              </a:spcBef>
              <a:buClr>
                <a:srgbClr val="8665E9"/>
              </a:buClr>
              <a:defRPr sz="3600"/>
            </a:lvl1pPr>
            <a:lvl2pPr marL="1287651" indent="-525651">
              <a:spcBef>
                <a:spcPts val="3500"/>
              </a:spcBef>
              <a:buClr>
                <a:srgbClr val="8665E9"/>
              </a:buClr>
              <a:defRPr sz="3600"/>
            </a:lvl2pPr>
            <a:lvl3pPr marL="1732151" indent="-525651">
              <a:spcBef>
                <a:spcPts val="3500"/>
              </a:spcBef>
              <a:buClr>
                <a:srgbClr val="8665E9"/>
              </a:buClr>
              <a:defRPr sz="3600"/>
            </a:lvl3pPr>
            <a:lvl4pPr marL="2176651" indent="-525651">
              <a:spcBef>
                <a:spcPts val="3500"/>
              </a:spcBef>
              <a:buClr>
                <a:srgbClr val="8665E9"/>
              </a:buClr>
              <a:defRPr sz="3600"/>
            </a:lvl4pPr>
            <a:lvl5pPr marL="2621151" indent="-525651">
              <a:spcBef>
                <a:spcPts val="3500"/>
              </a:spcBef>
              <a:buClr>
                <a:srgbClr val="8665E9"/>
              </a:buClr>
              <a:defRPr sz="3600"/>
            </a:lvl5pPr>
          </a:lstStyle>
          <a:p>
            <a:r>
              <a:t>Texte niveau 1</a:t>
            </a:r>
          </a:p>
          <a:p>
            <a:pPr lvl="1"/>
            <a:r>
              <a:t>Texte niveau 2</a:t>
            </a:r>
          </a:p>
          <a:p>
            <a:pPr lvl="2"/>
            <a:r>
              <a:t>Texte niveau 3</a:t>
            </a:r>
          </a:p>
          <a:p>
            <a:pPr lvl="3"/>
            <a:r>
              <a:t>Texte niveau 4</a:t>
            </a:r>
          </a:p>
          <a:p>
            <a:pPr lvl="4"/>
            <a:r>
              <a:t>Texte niveau 5</a:t>
            </a:r>
          </a:p>
        </p:txBody>
      </p:sp>
      <p:sp>
        <p:nvSpPr>
          <p:cNvPr id="121"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re seul">
    <p:spTree>
      <p:nvGrpSpPr>
        <p:cNvPr id="1" name=""/>
        <p:cNvGrpSpPr/>
        <p:nvPr/>
      </p:nvGrpSpPr>
      <p:grpSpPr>
        <a:xfrm>
          <a:off x="0" y="0"/>
          <a:ext cx="0" cy="0"/>
          <a:chOff x="0" y="0"/>
          <a:chExt cx="0" cy="0"/>
        </a:xfrm>
      </p:grpSpPr>
      <p:sp>
        <p:nvSpPr>
          <p:cNvPr id="6" name="Titre 1"/>
          <p:cNvSpPr>
            <a:spLocks noGrp="1"/>
          </p:cNvSpPr>
          <p:nvPr>
            <p:ph type="title"/>
          </p:nvPr>
        </p:nvSpPr>
        <p:spPr>
          <a:xfrm>
            <a:off x="0" y="0"/>
            <a:ext cx="13004800" cy="1189990"/>
          </a:xfrm>
          <a:solidFill>
            <a:srgbClr val="002060"/>
          </a:solidFill>
        </p:spPr>
        <p:txBody>
          <a:bodyPr/>
          <a:lstStyle>
            <a:lvl1pPr>
              <a:defRPr sz="5120" b="1">
                <a:solidFill>
                  <a:schemeClr val="bg1"/>
                </a:solidFill>
              </a:defRPr>
            </a:lvl1pPr>
          </a:lstStyle>
          <a:p>
            <a:r>
              <a:rPr lang="fr-FR" dirty="0"/>
              <a:t>Cliquez pour modifier le style du titre</a:t>
            </a:r>
          </a:p>
        </p:txBody>
      </p:sp>
      <p:sp>
        <p:nvSpPr>
          <p:cNvPr id="3" name="Rectangle 4"/>
          <p:cNvSpPr>
            <a:spLocks noGrp="1" noChangeArrowheads="1"/>
          </p:cNvSpPr>
          <p:nvPr>
            <p:ph type="dt" sz="half" idx="10"/>
          </p:nvPr>
        </p:nvSpPr>
        <p:spPr>
          <a:xfrm>
            <a:off x="0" y="9076267"/>
            <a:ext cx="3034453" cy="677333"/>
          </a:xfrm>
          <a:ln/>
        </p:spPr>
        <p:txBody>
          <a:bodyPr/>
          <a:lstStyle>
            <a:lvl1pPr>
              <a:defRPr/>
            </a:lvl1pPr>
          </a:lstStyle>
          <a:p>
            <a:pPr>
              <a:defRPr/>
            </a:pPr>
            <a:endParaRPr lang="fr-FR" dirty="0"/>
          </a:p>
        </p:txBody>
      </p:sp>
      <p:sp>
        <p:nvSpPr>
          <p:cNvPr id="4" name="Rectangle 5"/>
          <p:cNvSpPr>
            <a:spLocks noGrp="1" noChangeArrowheads="1"/>
          </p:cNvSpPr>
          <p:nvPr>
            <p:ph type="ftr" sz="quarter" idx="11"/>
          </p:nvPr>
        </p:nvSpPr>
        <p:spPr>
          <a:xfrm>
            <a:off x="4863818" y="9060497"/>
            <a:ext cx="4118187" cy="677333"/>
          </a:xfrm>
          <a:ln/>
        </p:spPr>
        <p:txBody>
          <a:bodyPr/>
          <a:lstStyle>
            <a:lvl1pPr>
              <a:defRPr/>
            </a:lvl1pPr>
          </a:lstStyle>
          <a:p>
            <a:pPr>
              <a:defRPr/>
            </a:pPr>
            <a:endParaRPr lang="fr-FR" dirty="0"/>
          </a:p>
        </p:txBody>
      </p:sp>
      <p:sp>
        <p:nvSpPr>
          <p:cNvPr id="5" name="Rectangle 6"/>
          <p:cNvSpPr>
            <a:spLocks noGrp="1" noChangeArrowheads="1"/>
          </p:cNvSpPr>
          <p:nvPr>
            <p:ph type="sldNum" sz="quarter" idx="12"/>
          </p:nvPr>
        </p:nvSpPr>
        <p:spPr>
          <a:xfrm>
            <a:off x="11216666" y="9072598"/>
            <a:ext cx="541815" cy="379591"/>
          </a:xfrm>
          <a:ln/>
        </p:spPr>
        <p:txBody>
          <a:bodyPr/>
          <a:lstStyle>
            <a:lvl1pPr>
              <a:defRPr/>
            </a:lvl1pPr>
          </a:lstStyle>
          <a:p>
            <a:pPr>
              <a:defRPr/>
            </a:pPr>
            <a:fld id="{47B51EB4-DE6E-4917-83AC-10DFAEB3FC15}" type="slidenum">
              <a:rPr lang="fr-FR"/>
              <a:pPr>
                <a:defRPr/>
              </a:pPr>
              <a:t>‹#›</a:t>
            </a:fld>
            <a:endParaRPr lang="fr-FR"/>
          </a:p>
        </p:txBody>
      </p:sp>
    </p:spTree>
    <p:extLst>
      <p:ext uri="{BB962C8B-B14F-4D97-AF65-F5344CB8AC3E}">
        <p14:creationId xmlns:p14="http://schemas.microsoft.com/office/powerpoint/2010/main" val="12159395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Titre de section">
    <p:spTree>
      <p:nvGrpSpPr>
        <p:cNvPr id="1" name=""/>
        <p:cNvGrpSpPr/>
        <p:nvPr/>
      </p:nvGrpSpPr>
      <p:grpSpPr>
        <a:xfrm>
          <a:off x="0" y="0"/>
          <a:ext cx="0" cy="0"/>
          <a:chOff x="0" y="0"/>
          <a:chExt cx="0" cy="0"/>
        </a:xfrm>
      </p:grpSpPr>
      <p:sp>
        <p:nvSpPr>
          <p:cNvPr id="10" name="Freeform 7"/>
          <p:cNvSpPr/>
          <p:nvPr/>
        </p:nvSpPr>
        <p:spPr bwMode="auto">
          <a:xfrm>
            <a:off x="0" y="2"/>
            <a:ext cx="13004800" cy="7400996"/>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64000" y="4197541"/>
            <a:ext cx="11265513" cy="2088960"/>
          </a:xfrm>
        </p:spPr>
        <p:txBody>
          <a:bodyPr anchor="b"/>
          <a:lstStyle>
            <a:lvl1pPr algn="r">
              <a:defRPr sz="5700" b="1" cap="none"/>
            </a:lvl1pPr>
          </a:lstStyle>
          <a:p>
            <a:r>
              <a:rPr lang="fr-FR"/>
              <a:t>Modifiez le style du titre</a:t>
            </a:r>
            <a:endParaRPr lang="en-US" dirty="0"/>
          </a:p>
        </p:txBody>
      </p:sp>
      <p:sp>
        <p:nvSpPr>
          <p:cNvPr id="3" name="Text Placeholder 2"/>
          <p:cNvSpPr>
            <a:spLocks noGrp="1"/>
          </p:cNvSpPr>
          <p:nvPr>
            <p:ph type="body" idx="1"/>
          </p:nvPr>
        </p:nvSpPr>
        <p:spPr>
          <a:xfrm>
            <a:off x="864000" y="7511042"/>
            <a:ext cx="11265513" cy="617180"/>
          </a:xfrm>
        </p:spPr>
        <p:txBody>
          <a:bodyPr anchor="t">
            <a:noAutofit/>
          </a:bodyPr>
          <a:lstStyle>
            <a:lvl1pPr marL="0" indent="0" algn="r">
              <a:buNone/>
              <a:defRPr sz="2200">
                <a:solidFill>
                  <a:schemeClr val="tx1"/>
                </a:solidFill>
              </a:defRPr>
            </a:lvl1pPr>
            <a:lvl2pPr marL="546171" indent="0">
              <a:buNone/>
              <a:defRPr sz="2200">
                <a:solidFill>
                  <a:schemeClr val="tx1">
                    <a:tint val="75000"/>
                  </a:schemeClr>
                </a:solidFill>
              </a:defRPr>
            </a:lvl2pPr>
            <a:lvl3pPr marL="1092342" indent="0">
              <a:buNone/>
              <a:defRPr sz="1900">
                <a:solidFill>
                  <a:schemeClr val="tx1">
                    <a:tint val="75000"/>
                  </a:schemeClr>
                </a:solidFill>
              </a:defRPr>
            </a:lvl3pPr>
            <a:lvl4pPr marL="1638513" indent="0">
              <a:buNone/>
              <a:defRPr sz="1700">
                <a:solidFill>
                  <a:schemeClr val="tx1">
                    <a:tint val="75000"/>
                  </a:schemeClr>
                </a:solidFill>
              </a:defRPr>
            </a:lvl4pPr>
            <a:lvl5pPr marL="2184684" indent="0">
              <a:buNone/>
              <a:defRPr sz="1700">
                <a:solidFill>
                  <a:schemeClr val="tx1">
                    <a:tint val="75000"/>
                  </a:schemeClr>
                </a:solidFill>
              </a:defRPr>
            </a:lvl5pPr>
            <a:lvl6pPr marL="2730856" indent="0">
              <a:buNone/>
              <a:defRPr sz="1700">
                <a:solidFill>
                  <a:schemeClr val="tx1">
                    <a:tint val="75000"/>
                  </a:schemeClr>
                </a:solidFill>
              </a:defRPr>
            </a:lvl6pPr>
            <a:lvl7pPr marL="3277027" indent="0">
              <a:buNone/>
              <a:defRPr sz="1700">
                <a:solidFill>
                  <a:schemeClr val="tx1">
                    <a:tint val="75000"/>
                  </a:schemeClr>
                </a:solidFill>
              </a:defRPr>
            </a:lvl7pPr>
            <a:lvl8pPr marL="3823198" indent="0">
              <a:buNone/>
              <a:defRPr sz="1700">
                <a:solidFill>
                  <a:schemeClr val="tx1">
                    <a:tint val="75000"/>
                  </a:schemeClr>
                </a:solidFill>
              </a:defRPr>
            </a:lvl8pPr>
            <a:lvl9pPr marL="4369369" indent="0">
              <a:buNone/>
              <a:defRPr sz="17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a:xfrm>
            <a:off x="9956935" y="8592160"/>
            <a:ext cx="1433286" cy="519289"/>
          </a:xfrm>
          <a:prstGeom prst="rect">
            <a:avLst/>
          </a:prstGeom>
        </p:spPr>
        <p:txBody>
          <a:bodyPr lIns="109234" tIns="54617" rIns="109234" bIns="54617"/>
          <a:lstStyle/>
          <a:p>
            <a:fld id="{8DFA1846-DA80-1C48-A609-854EA85C59AD}" type="datetimeFigureOut">
              <a:rPr lang="en-US" dirty="0"/>
              <a:pPr/>
              <a:t>3/16/2022</a:t>
            </a:fld>
            <a:endParaRPr lang="en-US" dirty="0"/>
          </a:p>
        </p:txBody>
      </p:sp>
      <p:sp>
        <p:nvSpPr>
          <p:cNvPr id="5" name="Footer Placeholder 4"/>
          <p:cNvSpPr>
            <a:spLocks noGrp="1"/>
          </p:cNvSpPr>
          <p:nvPr>
            <p:ph type="ftr" sz="quarter" idx="11"/>
          </p:nvPr>
        </p:nvSpPr>
        <p:spPr>
          <a:xfrm>
            <a:off x="481615" y="8592160"/>
            <a:ext cx="9220608" cy="519289"/>
          </a:xfrm>
          <a:prstGeom prst="rect">
            <a:avLst/>
          </a:prstGeom>
        </p:spPr>
        <p:txBody>
          <a:bodyPr lIns="109234" tIns="54617" rIns="109234" bIns="54617"/>
          <a:lstStyle/>
          <a:p>
            <a:endParaRPr lang="en-US" dirty="0"/>
          </a:p>
        </p:txBody>
      </p:sp>
      <p:sp>
        <p:nvSpPr>
          <p:cNvPr id="6" name="Slide Number Placeholder 5"/>
          <p:cNvSpPr>
            <a:spLocks noGrp="1"/>
          </p:cNvSpPr>
          <p:nvPr>
            <p:ph type="sldNum" sz="quarter" idx="12"/>
          </p:nvPr>
        </p:nvSpPr>
        <p:spPr>
          <a:xfrm>
            <a:off x="6272431" y="9220200"/>
            <a:ext cx="447237" cy="379591"/>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32567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Espace réservé du texte 4"/>
          <p:cNvSpPr>
            <a:spLocks noGrp="1"/>
          </p:cNvSpPr>
          <p:nvPr>
            <p:ph type="body" sz="quarter" idx="10" hasCustomPrompt="1"/>
          </p:nvPr>
        </p:nvSpPr>
        <p:spPr>
          <a:xfrm>
            <a:off x="6513187" y="3840097"/>
            <a:ext cx="5870244" cy="2048869"/>
          </a:xfrm>
        </p:spPr>
        <p:txBody>
          <a:bodyPr/>
          <a:lstStyle>
            <a:lvl1pPr marL="0" indent="0" algn="r">
              <a:buNone/>
              <a:defRPr sz="2800">
                <a:solidFill>
                  <a:schemeClr val="accent1"/>
                </a:solidFill>
                <a:latin typeface="+mj-lt"/>
              </a:defRPr>
            </a:lvl1pPr>
            <a:lvl2pPr marL="0" indent="0" algn="r">
              <a:buNone/>
              <a:defRPr sz="2600">
                <a:solidFill>
                  <a:schemeClr val="accent1"/>
                </a:solidFill>
              </a:defRPr>
            </a:lvl2pPr>
            <a:lvl3pPr marL="0" indent="0" algn="r">
              <a:buNone/>
              <a:defRPr sz="2600">
                <a:solidFill>
                  <a:schemeClr val="accent1"/>
                </a:solidFill>
              </a:defRPr>
            </a:lvl3pPr>
            <a:lvl4pPr marL="0" indent="0" algn="r">
              <a:buNone/>
              <a:defRPr sz="2600">
                <a:solidFill>
                  <a:schemeClr val="accent1"/>
                </a:solidFill>
              </a:defRPr>
            </a:lvl4pPr>
            <a:lvl5pPr marL="0" indent="0" algn="r">
              <a:defRPr/>
            </a:lvl5pPr>
          </a:lstStyle>
          <a:p>
            <a:pPr lvl="0"/>
            <a:r>
              <a:rPr lang="fr-FR" dirty="0"/>
              <a:t>Modifiez les styles du texte du masque</a:t>
            </a:r>
          </a:p>
          <a:p>
            <a:pPr lvl="1"/>
            <a:r>
              <a:rPr lang="fr-FR" dirty="0"/>
              <a:t>Deuxième niveau</a:t>
            </a:r>
          </a:p>
        </p:txBody>
      </p:sp>
    </p:spTree>
    <p:extLst>
      <p:ext uri="{BB962C8B-B14F-4D97-AF65-F5344CB8AC3E}">
        <p14:creationId xmlns:p14="http://schemas.microsoft.com/office/powerpoint/2010/main" val="82360804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Espace réservé du texte 4"/>
          <p:cNvSpPr>
            <a:spLocks noGrp="1"/>
          </p:cNvSpPr>
          <p:nvPr>
            <p:ph type="body" sz="quarter" idx="10"/>
          </p:nvPr>
        </p:nvSpPr>
        <p:spPr>
          <a:xfrm>
            <a:off x="6884193" y="8983470"/>
            <a:ext cx="5870244" cy="525544"/>
          </a:xfrm>
        </p:spPr>
        <p:txBody>
          <a:bodyPr/>
          <a:lstStyle>
            <a:lvl1pPr marL="0" indent="0" algn="r">
              <a:buNone/>
              <a:defRPr sz="1500">
                <a:solidFill>
                  <a:schemeClr val="accent1"/>
                </a:solidFill>
                <a:latin typeface="+mn-lt"/>
              </a:defRPr>
            </a:lvl1pPr>
            <a:lvl2pPr marL="0" indent="0" algn="r">
              <a:buNone/>
              <a:defRPr sz="1100">
                <a:solidFill>
                  <a:schemeClr val="accent1"/>
                </a:solidFill>
              </a:defRPr>
            </a:lvl2pPr>
            <a:lvl3pPr marL="0" indent="0" algn="r">
              <a:buNone/>
              <a:defRPr sz="1100">
                <a:solidFill>
                  <a:schemeClr val="accent1"/>
                </a:solidFill>
              </a:defRPr>
            </a:lvl3pPr>
            <a:lvl4pPr marL="0" indent="0" algn="r">
              <a:buNone/>
              <a:defRPr sz="1100">
                <a:solidFill>
                  <a:schemeClr val="accent1"/>
                </a:solidFill>
              </a:defRPr>
            </a:lvl4pPr>
            <a:lvl5pPr marL="0" indent="0" algn="r">
              <a:defRPr sz="1100"/>
            </a:lvl5pPr>
          </a:lstStyle>
          <a:p>
            <a:pPr lvl="0"/>
            <a:endParaRPr lang="fr-FR" dirty="0"/>
          </a:p>
        </p:txBody>
      </p:sp>
      <p:sp>
        <p:nvSpPr>
          <p:cNvPr id="4" name="Titre 1"/>
          <p:cNvSpPr txBox="1">
            <a:spLocks/>
          </p:cNvSpPr>
          <p:nvPr userDrawn="1"/>
        </p:nvSpPr>
        <p:spPr>
          <a:xfrm>
            <a:off x="650241" y="390597"/>
            <a:ext cx="9434614" cy="619234"/>
          </a:xfrm>
          <a:prstGeom prst="rect">
            <a:avLst/>
          </a:prstGeom>
        </p:spPr>
        <p:txBody>
          <a:bodyPr lIns="130046" tIns="65023" rIns="130046" bIns="65023"/>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Black" pitchFamily="34" charset="0"/>
              </a:defRPr>
            </a:lvl2pPr>
            <a:lvl3pPr algn="ctr" rtl="0" eaLnBrk="0" fontAlgn="base" hangingPunct="0">
              <a:spcBef>
                <a:spcPct val="0"/>
              </a:spcBef>
              <a:spcAft>
                <a:spcPct val="0"/>
              </a:spcAft>
              <a:defRPr sz="4400">
                <a:solidFill>
                  <a:schemeClr val="tx1"/>
                </a:solidFill>
                <a:latin typeface="Arial Black" pitchFamily="34" charset="0"/>
              </a:defRPr>
            </a:lvl3pPr>
            <a:lvl4pPr algn="ctr" rtl="0" eaLnBrk="0" fontAlgn="base" hangingPunct="0">
              <a:spcBef>
                <a:spcPct val="0"/>
              </a:spcBef>
              <a:spcAft>
                <a:spcPct val="0"/>
              </a:spcAft>
              <a:defRPr sz="4400">
                <a:solidFill>
                  <a:schemeClr val="tx1"/>
                </a:solidFill>
                <a:latin typeface="Arial Black" pitchFamily="34" charset="0"/>
              </a:defRPr>
            </a:lvl4pPr>
            <a:lvl5pPr algn="ctr" rtl="0" eaLnBrk="0" fontAlgn="base" hangingPunct="0">
              <a:spcBef>
                <a:spcPct val="0"/>
              </a:spcBef>
              <a:spcAft>
                <a:spcPct val="0"/>
              </a:spcAft>
              <a:defRPr sz="4400">
                <a:solidFill>
                  <a:schemeClr val="tx1"/>
                </a:solidFill>
                <a:latin typeface="Arial Black" pitchFamily="34" charset="0"/>
              </a:defRPr>
            </a:lvl5pPr>
            <a:lvl6pPr marL="457200" algn="ctr" rtl="0" fontAlgn="base">
              <a:spcBef>
                <a:spcPct val="0"/>
              </a:spcBef>
              <a:spcAft>
                <a:spcPct val="0"/>
              </a:spcAft>
              <a:defRPr sz="4400">
                <a:solidFill>
                  <a:schemeClr val="tx1"/>
                </a:solidFill>
                <a:latin typeface="Arial Black" pitchFamily="34" charset="0"/>
              </a:defRPr>
            </a:lvl6pPr>
            <a:lvl7pPr marL="914400" algn="ctr" rtl="0" fontAlgn="base">
              <a:spcBef>
                <a:spcPct val="0"/>
              </a:spcBef>
              <a:spcAft>
                <a:spcPct val="0"/>
              </a:spcAft>
              <a:defRPr sz="4400">
                <a:solidFill>
                  <a:schemeClr val="tx1"/>
                </a:solidFill>
                <a:latin typeface="Arial Black" pitchFamily="34" charset="0"/>
              </a:defRPr>
            </a:lvl7pPr>
            <a:lvl8pPr marL="1371600" algn="ctr" rtl="0" fontAlgn="base">
              <a:spcBef>
                <a:spcPct val="0"/>
              </a:spcBef>
              <a:spcAft>
                <a:spcPct val="0"/>
              </a:spcAft>
              <a:defRPr sz="4400">
                <a:solidFill>
                  <a:schemeClr val="tx1"/>
                </a:solidFill>
                <a:latin typeface="Arial Black" pitchFamily="34" charset="0"/>
              </a:defRPr>
            </a:lvl8pPr>
            <a:lvl9pPr marL="1828800" algn="ctr" rtl="0" fontAlgn="base">
              <a:spcBef>
                <a:spcPct val="0"/>
              </a:spcBef>
              <a:spcAft>
                <a:spcPct val="0"/>
              </a:spcAft>
              <a:defRPr sz="4400">
                <a:solidFill>
                  <a:schemeClr val="tx1"/>
                </a:solidFill>
                <a:latin typeface="Arial Black" pitchFamily="34" charset="0"/>
              </a:defRPr>
            </a:lvl9pPr>
          </a:lstStyle>
          <a:p>
            <a:endParaRPr lang="fr-FR" b="1" dirty="0">
              <a:solidFill>
                <a:schemeClr val="accent1"/>
              </a:solidFill>
              <a:latin typeface="Arial Black" panose="020B0A04020102020204" pitchFamily="34" charset="0"/>
            </a:endParaRPr>
          </a:p>
        </p:txBody>
      </p:sp>
      <p:sp>
        <p:nvSpPr>
          <p:cNvPr id="8" name="Espace réservé du texte 4"/>
          <p:cNvSpPr>
            <a:spLocks noGrp="1"/>
          </p:cNvSpPr>
          <p:nvPr>
            <p:ph type="body" sz="quarter" idx="11"/>
          </p:nvPr>
        </p:nvSpPr>
        <p:spPr>
          <a:xfrm>
            <a:off x="2400160" y="1793533"/>
            <a:ext cx="10224311" cy="6966303"/>
          </a:xfrm>
        </p:spPr>
        <p:txBody>
          <a:bodyPr/>
          <a:lstStyle>
            <a:lvl1pPr marL="0" indent="0" algn="l">
              <a:buNone/>
              <a:defRPr sz="2300">
                <a:solidFill>
                  <a:schemeClr val="accent1"/>
                </a:solidFill>
                <a:latin typeface="+mj-lt"/>
              </a:defRPr>
            </a:lvl1pPr>
            <a:lvl2pPr marL="0" indent="0" algn="l">
              <a:buNone/>
              <a:defRPr sz="2000" b="1">
                <a:solidFill>
                  <a:schemeClr val="accent1"/>
                </a:solidFill>
              </a:defRPr>
            </a:lvl2pPr>
            <a:lvl3pPr marL="0" indent="0" algn="l">
              <a:buNone/>
              <a:defRPr sz="2000">
                <a:solidFill>
                  <a:schemeClr val="accent1"/>
                </a:solidFill>
              </a:defRPr>
            </a:lvl3pPr>
            <a:lvl4pPr marL="0" indent="0" algn="l">
              <a:buNone/>
              <a:defRPr sz="2000">
                <a:solidFill>
                  <a:schemeClr val="accent1"/>
                </a:solidFill>
              </a:defRPr>
            </a:lvl4pPr>
            <a:lvl5pPr marL="0" indent="0" algn="l">
              <a:buNone/>
              <a:defRPr sz="2000">
                <a:solidFill>
                  <a:schemeClr val="accent1"/>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Text Placeholder 6"/>
          <p:cNvSpPr>
            <a:spLocks noGrp="1"/>
          </p:cNvSpPr>
          <p:nvPr>
            <p:ph type="body" sz="quarter" idx="12"/>
          </p:nvPr>
        </p:nvSpPr>
        <p:spPr>
          <a:xfrm>
            <a:off x="1361822" y="378335"/>
            <a:ext cx="8723031" cy="618631"/>
          </a:xfrm>
        </p:spPr>
        <p:txBody>
          <a:bodyPr/>
          <a:lstStyle>
            <a:lvl1pPr marL="0" indent="0" algn="ctr">
              <a:buNone/>
              <a:defRPr sz="2800">
                <a:solidFill>
                  <a:schemeClr val="accent1"/>
                </a:solidFill>
                <a:latin typeface="+mj-lt"/>
              </a:defRPr>
            </a:lvl1pPr>
            <a:lvl2pPr>
              <a:defRPr>
                <a:solidFill>
                  <a:schemeClr val="accent1"/>
                </a:solidFill>
              </a:defRPr>
            </a:lvl2pPr>
            <a:lvl4pPr>
              <a:defRPr>
                <a:solidFill>
                  <a:schemeClr val="accent1"/>
                </a:solidFill>
              </a:defRPr>
            </a:lvl4pPr>
            <a:lvl5pPr marL="2600919" indent="0">
              <a:buNone/>
              <a:defRPr>
                <a:solidFill>
                  <a:schemeClr val="accent1"/>
                </a:solidFill>
              </a:defRPr>
            </a:lvl5pPr>
          </a:lstStyle>
          <a:p>
            <a:pPr lvl="0"/>
            <a:r>
              <a:rPr lang="en-US" dirty="0"/>
              <a:t>Click to edit Master text styles</a:t>
            </a:r>
          </a:p>
        </p:txBody>
      </p:sp>
    </p:spTree>
    <p:extLst>
      <p:ext uri="{BB962C8B-B14F-4D97-AF65-F5344CB8AC3E}">
        <p14:creationId xmlns:p14="http://schemas.microsoft.com/office/powerpoint/2010/main" val="25332671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Espace réservé du texte 4"/>
          <p:cNvSpPr>
            <a:spLocks noGrp="1"/>
          </p:cNvSpPr>
          <p:nvPr>
            <p:ph type="body" sz="quarter" idx="10"/>
          </p:nvPr>
        </p:nvSpPr>
        <p:spPr>
          <a:xfrm>
            <a:off x="6884193" y="8983470"/>
            <a:ext cx="5870244" cy="525544"/>
          </a:xfrm>
        </p:spPr>
        <p:txBody>
          <a:bodyPr/>
          <a:lstStyle>
            <a:lvl1pPr marL="0" indent="0" algn="r">
              <a:buNone/>
              <a:defRPr sz="1500">
                <a:solidFill>
                  <a:schemeClr val="accent1"/>
                </a:solidFill>
                <a:latin typeface="+mn-lt"/>
              </a:defRPr>
            </a:lvl1pPr>
            <a:lvl2pPr marL="0" indent="0" algn="r">
              <a:buNone/>
              <a:defRPr sz="1100">
                <a:solidFill>
                  <a:schemeClr val="accent1"/>
                </a:solidFill>
              </a:defRPr>
            </a:lvl2pPr>
            <a:lvl3pPr marL="0" indent="0" algn="r">
              <a:buNone/>
              <a:defRPr sz="1100">
                <a:solidFill>
                  <a:schemeClr val="accent1"/>
                </a:solidFill>
              </a:defRPr>
            </a:lvl3pPr>
            <a:lvl4pPr marL="0" indent="0" algn="r">
              <a:buNone/>
              <a:defRPr sz="1100">
                <a:solidFill>
                  <a:schemeClr val="accent1"/>
                </a:solidFill>
              </a:defRPr>
            </a:lvl4pPr>
            <a:lvl5pPr marL="0" indent="0" algn="r">
              <a:defRPr sz="1100"/>
            </a:lvl5pPr>
          </a:lstStyle>
          <a:p>
            <a:pPr lvl="0"/>
            <a:endParaRPr lang="fr-FR" dirty="0"/>
          </a:p>
        </p:txBody>
      </p:sp>
      <p:sp>
        <p:nvSpPr>
          <p:cNvPr id="6" name="Text Placeholder 6"/>
          <p:cNvSpPr>
            <a:spLocks noGrp="1"/>
          </p:cNvSpPr>
          <p:nvPr>
            <p:ph type="body" sz="quarter" idx="12"/>
          </p:nvPr>
        </p:nvSpPr>
        <p:spPr>
          <a:xfrm>
            <a:off x="1361822" y="378335"/>
            <a:ext cx="8723031" cy="618631"/>
          </a:xfrm>
        </p:spPr>
        <p:txBody>
          <a:bodyPr/>
          <a:lstStyle>
            <a:lvl1pPr marL="0" indent="0" algn="ctr">
              <a:buNone/>
              <a:defRPr sz="2800">
                <a:solidFill>
                  <a:schemeClr val="accent1"/>
                </a:solidFill>
                <a:latin typeface="+mj-lt"/>
              </a:defRPr>
            </a:lvl1pPr>
            <a:lvl2pPr>
              <a:defRPr>
                <a:solidFill>
                  <a:schemeClr val="accent1"/>
                </a:solidFill>
              </a:defRPr>
            </a:lvl2pPr>
            <a:lvl4pPr>
              <a:defRPr>
                <a:solidFill>
                  <a:schemeClr val="accent1"/>
                </a:solidFill>
              </a:defRPr>
            </a:lvl4pPr>
            <a:lvl5pPr marL="2600919" indent="0">
              <a:buNone/>
              <a:defRPr>
                <a:solidFill>
                  <a:schemeClr val="accent1"/>
                </a:solidFill>
              </a:defRPr>
            </a:lvl5pPr>
          </a:lstStyle>
          <a:p>
            <a:pPr lvl="0"/>
            <a:r>
              <a:rPr lang="en-US" dirty="0"/>
              <a:t>Click to edit Master text styles</a:t>
            </a:r>
          </a:p>
        </p:txBody>
      </p:sp>
      <p:sp>
        <p:nvSpPr>
          <p:cNvPr id="7" name="Espace réservé du texte 4"/>
          <p:cNvSpPr>
            <a:spLocks noGrp="1"/>
          </p:cNvSpPr>
          <p:nvPr>
            <p:ph type="body" sz="quarter" idx="11"/>
          </p:nvPr>
        </p:nvSpPr>
        <p:spPr>
          <a:xfrm>
            <a:off x="2400160" y="1793533"/>
            <a:ext cx="10224311" cy="6966303"/>
          </a:xfrm>
        </p:spPr>
        <p:txBody>
          <a:bodyPr/>
          <a:lstStyle>
            <a:lvl1pPr marL="0" indent="0" algn="l">
              <a:buNone/>
              <a:defRPr sz="2300">
                <a:solidFill>
                  <a:schemeClr val="accent1"/>
                </a:solidFill>
                <a:latin typeface="+mj-lt"/>
              </a:defRPr>
            </a:lvl1pPr>
            <a:lvl2pPr marL="0" indent="0" algn="l">
              <a:buNone/>
              <a:defRPr sz="2000" b="1">
                <a:solidFill>
                  <a:schemeClr val="accent1"/>
                </a:solidFill>
              </a:defRPr>
            </a:lvl2pPr>
            <a:lvl3pPr marL="0" indent="0" algn="l">
              <a:buNone/>
              <a:defRPr sz="2000">
                <a:solidFill>
                  <a:schemeClr val="accent1"/>
                </a:solidFill>
              </a:defRPr>
            </a:lvl3pPr>
            <a:lvl4pPr marL="0" indent="0" algn="l">
              <a:buNone/>
              <a:defRPr sz="2000">
                <a:solidFill>
                  <a:schemeClr val="accent1"/>
                </a:solidFill>
              </a:defRPr>
            </a:lvl4pPr>
            <a:lvl5pPr marL="0" indent="0" algn="l">
              <a:buNone/>
              <a:defRPr sz="2000">
                <a:solidFill>
                  <a:schemeClr val="accent1"/>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1870265932"/>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Espace réservé du texte 4"/>
          <p:cNvSpPr>
            <a:spLocks noGrp="1"/>
          </p:cNvSpPr>
          <p:nvPr>
            <p:ph type="body" sz="quarter" idx="10"/>
          </p:nvPr>
        </p:nvSpPr>
        <p:spPr>
          <a:xfrm>
            <a:off x="6884193" y="8983470"/>
            <a:ext cx="5870244" cy="525544"/>
          </a:xfrm>
        </p:spPr>
        <p:txBody>
          <a:bodyPr/>
          <a:lstStyle>
            <a:lvl1pPr marL="0" indent="0" algn="r">
              <a:buNone/>
              <a:defRPr sz="1500">
                <a:solidFill>
                  <a:schemeClr val="accent1"/>
                </a:solidFill>
                <a:latin typeface="+mn-lt"/>
              </a:defRPr>
            </a:lvl1pPr>
            <a:lvl2pPr marL="0" indent="0" algn="r">
              <a:buNone/>
              <a:defRPr sz="1100">
                <a:solidFill>
                  <a:schemeClr val="accent1"/>
                </a:solidFill>
              </a:defRPr>
            </a:lvl2pPr>
            <a:lvl3pPr marL="0" indent="0" algn="r">
              <a:buNone/>
              <a:defRPr sz="1100">
                <a:solidFill>
                  <a:schemeClr val="accent1"/>
                </a:solidFill>
              </a:defRPr>
            </a:lvl3pPr>
            <a:lvl4pPr marL="0" indent="0" algn="r">
              <a:buNone/>
              <a:defRPr sz="1100">
                <a:solidFill>
                  <a:schemeClr val="accent1"/>
                </a:solidFill>
              </a:defRPr>
            </a:lvl4pPr>
            <a:lvl5pPr marL="0" indent="0" algn="r">
              <a:defRPr sz="1100"/>
            </a:lvl5pPr>
          </a:lstStyle>
          <a:p>
            <a:pPr lvl="0"/>
            <a:endParaRPr lang="fr-FR" dirty="0"/>
          </a:p>
        </p:txBody>
      </p:sp>
      <p:sp>
        <p:nvSpPr>
          <p:cNvPr id="3" name="Espace réservé du texte 4"/>
          <p:cNvSpPr>
            <a:spLocks noGrp="1"/>
          </p:cNvSpPr>
          <p:nvPr>
            <p:ph type="body" sz="quarter" idx="11"/>
          </p:nvPr>
        </p:nvSpPr>
        <p:spPr>
          <a:xfrm>
            <a:off x="2400160" y="1793533"/>
            <a:ext cx="10224311" cy="6966303"/>
          </a:xfrm>
        </p:spPr>
        <p:txBody>
          <a:bodyPr/>
          <a:lstStyle>
            <a:lvl1pPr marL="0" indent="0" algn="l">
              <a:buNone/>
              <a:defRPr sz="2300">
                <a:solidFill>
                  <a:schemeClr val="accent1"/>
                </a:solidFill>
                <a:latin typeface="+mj-lt"/>
              </a:defRPr>
            </a:lvl1pPr>
            <a:lvl2pPr marL="0" indent="0" algn="l">
              <a:buNone/>
              <a:defRPr sz="2000" b="1">
                <a:solidFill>
                  <a:schemeClr val="accent1"/>
                </a:solidFill>
              </a:defRPr>
            </a:lvl2pPr>
            <a:lvl3pPr marL="0" indent="0" algn="l">
              <a:buNone/>
              <a:defRPr sz="2000">
                <a:solidFill>
                  <a:schemeClr val="accent1"/>
                </a:solidFill>
              </a:defRPr>
            </a:lvl3pPr>
            <a:lvl4pPr marL="0" indent="0" algn="l">
              <a:buNone/>
              <a:defRPr sz="2000">
                <a:solidFill>
                  <a:schemeClr val="accent1"/>
                </a:solidFill>
              </a:defRPr>
            </a:lvl4pPr>
            <a:lvl5pPr marL="0" indent="0" algn="l">
              <a:buNone/>
              <a:defRPr sz="2000">
                <a:solidFill>
                  <a:schemeClr val="accent1"/>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ext Placeholder 6"/>
          <p:cNvSpPr>
            <a:spLocks noGrp="1"/>
          </p:cNvSpPr>
          <p:nvPr>
            <p:ph type="body" sz="quarter" idx="12"/>
          </p:nvPr>
        </p:nvSpPr>
        <p:spPr>
          <a:xfrm>
            <a:off x="1374092" y="378335"/>
            <a:ext cx="8698495" cy="618631"/>
          </a:xfrm>
        </p:spPr>
        <p:txBody>
          <a:bodyPr/>
          <a:lstStyle>
            <a:lvl1pPr marL="0" indent="0" algn="ctr">
              <a:buNone/>
              <a:defRPr sz="2800">
                <a:solidFill>
                  <a:schemeClr val="accent1"/>
                </a:solidFill>
                <a:latin typeface="+mj-lt"/>
              </a:defRPr>
            </a:lvl1pPr>
            <a:lvl2pPr>
              <a:defRPr>
                <a:solidFill>
                  <a:schemeClr val="accent1"/>
                </a:solidFill>
              </a:defRPr>
            </a:lvl2pPr>
            <a:lvl4pPr>
              <a:defRPr>
                <a:solidFill>
                  <a:schemeClr val="accent1"/>
                </a:solidFill>
              </a:defRPr>
            </a:lvl4pPr>
            <a:lvl5pPr marL="2600919" indent="0">
              <a:buNone/>
              <a:defRPr>
                <a:solidFill>
                  <a:schemeClr val="accent1"/>
                </a:solidFill>
              </a:defRPr>
            </a:lvl5pPr>
          </a:lstStyle>
          <a:p>
            <a:pPr lvl="0"/>
            <a:r>
              <a:rPr lang="en-US" dirty="0"/>
              <a:t>Click to edit Master text styles</a:t>
            </a:r>
          </a:p>
        </p:txBody>
      </p:sp>
    </p:spTree>
    <p:extLst>
      <p:ext uri="{BB962C8B-B14F-4D97-AF65-F5344CB8AC3E}">
        <p14:creationId xmlns:p14="http://schemas.microsoft.com/office/powerpoint/2010/main" val="149650947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01793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re et puces sur 2 colonnes">
    <p:spTree>
      <p:nvGrpSpPr>
        <p:cNvPr id="1" name=""/>
        <p:cNvGrpSpPr/>
        <p:nvPr/>
      </p:nvGrpSpPr>
      <p:grpSpPr>
        <a:xfrm>
          <a:off x="0" y="0"/>
          <a:ext cx="0" cy="0"/>
          <a:chOff x="0" y="0"/>
          <a:chExt cx="0" cy="0"/>
        </a:xfrm>
      </p:grpSpPr>
      <p:sp>
        <p:nvSpPr>
          <p:cNvPr id="30" name="Texte du titre"/>
          <p:cNvSpPr txBox="1">
            <a:spLocks noGrp="1"/>
          </p:cNvSpPr>
          <p:nvPr>
            <p:ph type="title"/>
          </p:nvPr>
        </p:nvSpPr>
        <p:spPr>
          <a:xfrm>
            <a:off x="215900" y="254000"/>
            <a:ext cx="12560300" cy="1905000"/>
          </a:xfrm>
          <a:prstGeom prst="rect">
            <a:avLst/>
          </a:prstGeom>
          <a:solidFill>
            <a:srgbClr val="8665E9"/>
          </a:solidFill>
        </p:spPr>
        <p:txBody>
          <a:bodyPr/>
          <a:lstStyle>
            <a:lvl1pPr>
              <a:defRPr>
                <a:solidFill>
                  <a:srgbClr val="FFFFFF"/>
                </a:solidFill>
              </a:defRPr>
            </a:lvl1pPr>
          </a:lstStyle>
          <a:p>
            <a:r>
              <a:t>Texte du titre</a:t>
            </a:r>
          </a:p>
        </p:txBody>
      </p:sp>
      <p:sp>
        <p:nvSpPr>
          <p:cNvPr id="31" name="Texte niveau 1…"/>
          <p:cNvSpPr txBox="1">
            <a:spLocks noGrp="1"/>
          </p:cNvSpPr>
          <p:nvPr>
            <p:ph type="body" idx="1"/>
          </p:nvPr>
        </p:nvSpPr>
        <p:spPr>
          <a:xfrm>
            <a:off x="1270000" y="2286000"/>
            <a:ext cx="10464800" cy="6654800"/>
          </a:xfrm>
          <a:prstGeom prst="rect">
            <a:avLst/>
          </a:prstGeom>
        </p:spPr>
        <p:txBody>
          <a:bodyPr numCol="2" spcCol="523240" anchor="t"/>
          <a:lstStyle>
            <a:lvl1pPr marL="843151" indent="-525651">
              <a:spcBef>
                <a:spcPts val="3500"/>
              </a:spcBef>
              <a:buClr>
                <a:srgbClr val="8665E9"/>
              </a:buClr>
              <a:defRPr sz="3600"/>
            </a:lvl1pPr>
            <a:lvl2pPr marL="1287651" indent="-525651">
              <a:spcBef>
                <a:spcPts val="3500"/>
              </a:spcBef>
              <a:buClr>
                <a:srgbClr val="8665E9"/>
              </a:buClr>
              <a:defRPr sz="3600"/>
            </a:lvl2pPr>
            <a:lvl3pPr marL="1732151" indent="-525651">
              <a:spcBef>
                <a:spcPts val="3500"/>
              </a:spcBef>
              <a:buClr>
                <a:srgbClr val="8665E9"/>
              </a:buClr>
              <a:defRPr sz="3600"/>
            </a:lvl3pPr>
            <a:lvl4pPr marL="2176651" indent="-525651">
              <a:spcBef>
                <a:spcPts val="3500"/>
              </a:spcBef>
              <a:buClr>
                <a:srgbClr val="8665E9"/>
              </a:buClr>
              <a:defRPr sz="3600"/>
            </a:lvl4pPr>
            <a:lvl5pPr marL="2621151" indent="-525651">
              <a:spcBef>
                <a:spcPts val="3500"/>
              </a:spcBef>
              <a:buClr>
                <a:srgbClr val="8665E9"/>
              </a:buClr>
              <a:defRPr sz="3600"/>
            </a:lvl5pPr>
          </a:lstStyle>
          <a:p>
            <a:r>
              <a:t>Texte niveau 1</a:t>
            </a:r>
          </a:p>
          <a:p>
            <a:pPr lvl="1"/>
            <a:r>
              <a:t>Texte niveau 2</a:t>
            </a:r>
          </a:p>
          <a:p>
            <a:pPr lvl="2"/>
            <a:r>
              <a:t>Texte niveau 3</a:t>
            </a:r>
          </a:p>
          <a:p>
            <a:pPr lvl="3"/>
            <a:r>
              <a:t>Texte niveau 4</a:t>
            </a:r>
          </a:p>
          <a:p>
            <a:pPr lvl="4"/>
            <a:r>
              <a:t>Texte niveau 5</a:t>
            </a:r>
          </a:p>
        </p:txBody>
      </p:sp>
      <p:sp>
        <p:nvSpPr>
          <p:cNvPr id="32"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Espace réservé du texte 4"/>
          <p:cNvSpPr>
            <a:spLocks noGrp="1"/>
          </p:cNvSpPr>
          <p:nvPr>
            <p:ph type="body" sz="quarter" idx="10"/>
          </p:nvPr>
        </p:nvSpPr>
        <p:spPr>
          <a:xfrm>
            <a:off x="6884193" y="8983470"/>
            <a:ext cx="5870244" cy="525544"/>
          </a:xfrm>
        </p:spPr>
        <p:txBody>
          <a:bodyPr/>
          <a:lstStyle>
            <a:lvl1pPr marL="0" indent="0" algn="r">
              <a:buNone/>
              <a:defRPr sz="1500">
                <a:solidFill>
                  <a:schemeClr val="accent1"/>
                </a:solidFill>
                <a:latin typeface="+mn-lt"/>
              </a:defRPr>
            </a:lvl1pPr>
            <a:lvl2pPr marL="0" indent="0" algn="r">
              <a:buNone/>
              <a:defRPr sz="1100">
                <a:solidFill>
                  <a:schemeClr val="accent1"/>
                </a:solidFill>
              </a:defRPr>
            </a:lvl2pPr>
            <a:lvl3pPr marL="0" indent="0" algn="r">
              <a:buNone/>
              <a:defRPr sz="1100">
                <a:solidFill>
                  <a:schemeClr val="accent1"/>
                </a:solidFill>
              </a:defRPr>
            </a:lvl3pPr>
            <a:lvl4pPr marL="0" indent="0" algn="r">
              <a:buNone/>
              <a:defRPr sz="1100">
                <a:solidFill>
                  <a:schemeClr val="accent1"/>
                </a:solidFill>
              </a:defRPr>
            </a:lvl4pPr>
            <a:lvl5pPr marL="0" indent="0" algn="r">
              <a:defRPr sz="1100"/>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4"/>
          <p:cNvSpPr>
            <a:spLocks noGrp="1"/>
          </p:cNvSpPr>
          <p:nvPr>
            <p:ph type="body" sz="quarter" idx="11"/>
          </p:nvPr>
        </p:nvSpPr>
        <p:spPr>
          <a:xfrm>
            <a:off x="2326547" y="1327325"/>
            <a:ext cx="9497084" cy="7098950"/>
          </a:xfrm>
        </p:spPr>
        <p:txBody>
          <a:bodyPr/>
          <a:lstStyle>
            <a:lvl1pPr marL="0" indent="0" algn="l">
              <a:buNone/>
              <a:defRPr sz="2300">
                <a:solidFill>
                  <a:schemeClr val="accent1"/>
                </a:solidFill>
                <a:latin typeface="+mj-lt"/>
              </a:defRPr>
            </a:lvl1pPr>
            <a:lvl2pPr marL="0" indent="0" algn="l">
              <a:buNone/>
              <a:defRPr sz="2000" b="1">
                <a:solidFill>
                  <a:schemeClr val="accent1"/>
                </a:solidFill>
              </a:defRPr>
            </a:lvl2pPr>
            <a:lvl3pPr marL="0" indent="0" algn="l">
              <a:buNone/>
              <a:defRPr sz="2000">
                <a:solidFill>
                  <a:schemeClr val="accent1"/>
                </a:solidFill>
              </a:defRPr>
            </a:lvl3pPr>
            <a:lvl4pPr marL="0" indent="0" algn="l">
              <a:buNone/>
              <a:defRPr sz="2000">
                <a:solidFill>
                  <a:schemeClr val="accent1"/>
                </a:solidFill>
              </a:defRPr>
            </a:lvl4pPr>
            <a:lvl5pPr marL="0" indent="0" algn="l">
              <a:buNone/>
              <a:defRPr sz="2000">
                <a:solidFill>
                  <a:schemeClr val="accent1"/>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428063863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Espace réservé du texte 4"/>
          <p:cNvSpPr>
            <a:spLocks noGrp="1"/>
          </p:cNvSpPr>
          <p:nvPr>
            <p:ph type="body" sz="quarter" idx="10"/>
          </p:nvPr>
        </p:nvSpPr>
        <p:spPr>
          <a:xfrm>
            <a:off x="6884193" y="8983470"/>
            <a:ext cx="5870244" cy="525544"/>
          </a:xfrm>
        </p:spPr>
        <p:txBody>
          <a:bodyPr/>
          <a:lstStyle>
            <a:lvl1pPr marL="0" indent="0" algn="r">
              <a:buNone/>
              <a:defRPr sz="1500">
                <a:solidFill>
                  <a:schemeClr val="accent1"/>
                </a:solidFill>
                <a:latin typeface="+mn-lt"/>
              </a:defRPr>
            </a:lvl1pPr>
            <a:lvl2pPr marL="0" indent="0" algn="r">
              <a:buNone/>
              <a:defRPr sz="1100">
                <a:solidFill>
                  <a:schemeClr val="accent1"/>
                </a:solidFill>
              </a:defRPr>
            </a:lvl2pPr>
            <a:lvl3pPr marL="0" indent="0" algn="r">
              <a:buNone/>
              <a:defRPr sz="1100">
                <a:solidFill>
                  <a:schemeClr val="accent1"/>
                </a:solidFill>
              </a:defRPr>
            </a:lvl3pPr>
            <a:lvl4pPr marL="0" indent="0" algn="r">
              <a:buNone/>
              <a:defRPr sz="1100">
                <a:solidFill>
                  <a:schemeClr val="accent1"/>
                </a:solidFill>
              </a:defRPr>
            </a:lvl4pPr>
            <a:lvl5pPr marL="0" indent="0" algn="r">
              <a:defRPr sz="1100"/>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4"/>
          <p:cNvSpPr>
            <a:spLocks noGrp="1"/>
          </p:cNvSpPr>
          <p:nvPr>
            <p:ph type="body" sz="quarter" idx="11"/>
          </p:nvPr>
        </p:nvSpPr>
        <p:spPr>
          <a:xfrm>
            <a:off x="2326547" y="1327325"/>
            <a:ext cx="9497084" cy="7098950"/>
          </a:xfrm>
        </p:spPr>
        <p:txBody>
          <a:bodyPr/>
          <a:lstStyle>
            <a:lvl1pPr marL="0" indent="0" algn="l">
              <a:buNone/>
              <a:defRPr sz="2300">
                <a:solidFill>
                  <a:schemeClr val="accent1"/>
                </a:solidFill>
                <a:latin typeface="+mj-lt"/>
              </a:defRPr>
            </a:lvl1pPr>
            <a:lvl2pPr marL="0" indent="0" algn="l">
              <a:buNone/>
              <a:defRPr sz="2000" b="1">
                <a:solidFill>
                  <a:schemeClr val="accent1"/>
                </a:solidFill>
              </a:defRPr>
            </a:lvl2pPr>
            <a:lvl3pPr marL="0" indent="0" algn="l">
              <a:buNone/>
              <a:defRPr sz="2000">
                <a:solidFill>
                  <a:schemeClr val="accent1"/>
                </a:solidFill>
              </a:defRPr>
            </a:lvl3pPr>
            <a:lvl4pPr marL="0" indent="0" algn="l">
              <a:buNone/>
              <a:defRPr sz="2000">
                <a:solidFill>
                  <a:schemeClr val="accent1"/>
                </a:solidFill>
              </a:defRPr>
            </a:lvl4pPr>
            <a:lvl5pPr marL="0" indent="0" algn="l">
              <a:buNone/>
              <a:defRPr sz="2000">
                <a:solidFill>
                  <a:schemeClr val="accent1"/>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248669214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Espace réservé du texte 4"/>
          <p:cNvSpPr>
            <a:spLocks noGrp="1"/>
          </p:cNvSpPr>
          <p:nvPr>
            <p:ph type="body" sz="quarter" idx="10"/>
          </p:nvPr>
        </p:nvSpPr>
        <p:spPr>
          <a:xfrm>
            <a:off x="6884193" y="8983470"/>
            <a:ext cx="5870244" cy="525544"/>
          </a:xfrm>
        </p:spPr>
        <p:txBody>
          <a:bodyPr/>
          <a:lstStyle>
            <a:lvl1pPr marL="0" indent="0" algn="r">
              <a:buNone/>
              <a:defRPr sz="1500">
                <a:solidFill>
                  <a:schemeClr val="accent1"/>
                </a:solidFill>
                <a:latin typeface="+mn-lt"/>
              </a:defRPr>
            </a:lvl1pPr>
            <a:lvl2pPr marL="0" indent="0" algn="r">
              <a:buNone/>
              <a:defRPr sz="1100">
                <a:solidFill>
                  <a:schemeClr val="accent1"/>
                </a:solidFill>
              </a:defRPr>
            </a:lvl2pPr>
            <a:lvl3pPr marL="0" indent="0" algn="r">
              <a:buNone/>
              <a:defRPr sz="1100">
                <a:solidFill>
                  <a:schemeClr val="accent1"/>
                </a:solidFill>
              </a:defRPr>
            </a:lvl3pPr>
            <a:lvl4pPr marL="0" indent="0" algn="r">
              <a:buNone/>
              <a:defRPr sz="1100">
                <a:solidFill>
                  <a:schemeClr val="accent1"/>
                </a:solidFill>
              </a:defRPr>
            </a:lvl4pPr>
            <a:lvl5pPr marL="0" indent="0" algn="r">
              <a:defRPr sz="1100"/>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4"/>
          <p:cNvSpPr>
            <a:spLocks noGrp="1"/>
          </p:cNvSpPr>
          <p:nvPr>
            <p:ph type="body" sz="quarter" idx="11"/>
          </p:nvPr>
        </p:nvSpPr>
        <p:spPr>
          <a:xfrm>
            <a:off x="2326547" y="1327325"/>
            <a:ext cx="9497084" cy="7098950"/>
          </a:xfrm>
        </p:spPr>
        <p:txBody>
          <a:bodyPr/>
          <a:lstStyle>
            <a:lvl1pPr marL="0" indent="0" algn="l">
              <a:buNone/>
              <a:defRPr sz="2300">
                <a:solidFill>
                  <a:schemeClr val="accent1"/>
                </a:solidFill>
                <a:latin typeface="+mj-lt"/>
              </a:defRPr>
            </a:lvl1pPr>
            <a:lvl2pPr marL="0" indent="0" algn="l">
              <a:buNone/>
              <a:defRPr sz="2000" b="1">
                <a:solidFill>
                  <a:schemeClr val="accent1"/>
                </a:solidFill>
              </a:defRPr>
            </a:lvl2pPr>
            <a:lvl3pPr marL="0" indent="0" algn="l">
              <a:buNone/>
              <a:defRPr sz="2000">
                <a:solidFill>
                  <a:schemeClr val="accent1"/>
                </a:solidFill>
              </a:defRPr>
            </a:lvl3pPr>
            <a:lvl4pPr marL="0" indent="0" algn="l">
              <a:buNone/>
              <a:defRPr sz="2000">
                <a:solidFill>
                  <a:schemeClr val="accent1"/>
                </a:solidFill>
              </a:defRPr>
            </a:lvl4pPr>
            <a:lvl5pPr marL="0" indent="0" algn="l">
              <a:buNone/>
              <a:defRPr sz="2000">
                <a:solidFill>
                  <a:schemeClr val="accent1"/>
                </a:solidFil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Tree>
    <p:extLst>
      <p:ext uri="{BB962C8B-B14F-4D97-AF65-F5344CB8AC3E}">
        <p14:creationId xmlns:p14="http://schemas.microsoft.com/office/powerpoint/2010/main" val="335303943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39"/>
            <a:ext cx="11054080" cy="2090702"/>
          </a:xfrm>
        </p:spPr>
        <p:txBody>
          <a:bodyPr/>
          <a:lstStyle/>
          <a:p>
            <a:r>
              <a:rPr lang="en-US"/>
              <a:t>Click to edit Master title style</a:t>
            </a:r>
            <a:endParaRPr lang="en-GB"/>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FBC540D-7792-4666-8CEB-D34B884DD2EF}" type="datetimeFigureOut">
              <a:rPr lang="en-GB" smtClean="0">
                <a:solidFill>
                  <a:prstClr val="black">
                    <a:tint val="75000"/>
                  </a:prstClr>
                </a:solidFill>
              </a:rPr>
              <a:pPr/>
              <a:t>16/03/2022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0F9757D-2812-45D6-B47F-9376289373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319167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FBC540D-7792-4666-8CEB-D34B884DD2EF}" type="datetimeFigureOut">
              <a:rPr lang="en-GB" smtClean="0">
                <a:solidFill>
                  <a:prstClr val="black">
                    <a:tint val="75000"/>
                  </a:prstClr>
                </a:solidFill>
              </a:rPr>
              <a:pPr/>
              <a:t>16/03/2022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0F9757D-2812-45D6-B47F-9376289373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152774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2"/>
            <a:ext cx="11054080" cy="1937173"/>
          </a:xfrm>
        </p:spPr>
        <p:txBody>
          <a:bodyPr anchor="t"/>
          <a:lstStyle>
            <a:lvl1pPr algn="l">
              <a:defRPr sz="5700" b="1" cap="all"/>
            </a:lvl1pPr>
          </a:lstStyle>
          <a:p>
            <a:r>
              <a:rPr lang="en-US"/>
              <a:t>Click to edit Master title style</a:t>
            </a:r>
            <a:endParaRPr lang="en-GB"/>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00">
                <a:solidFill>
                  <a:schemeClr val="tx1">
                    <a:tint val="75000"/>
                  </a:schemeClr>
                </a:solidFill>
              </a:defRPr>
            </a:lvl1pPr>
            <a:lvl2pPr marL="650230" indent="0">
              <a:buNone/>
              <a:defRPr sz="2600">
                <a:solidFill>
                  <a:schemeClr val="tx1">
                    <a:tint val="75000"/>
                  </a:schemeClr>
                </a:solidFill>
              </a:defRPr>
            </a:lvl2pPr>
            <a:lvl3pPr marL="1300460" indent="0">
              <a:buNone/>
              <a:defRPr sz="2300">
                <a:solidFill>
                  <a:schemeClr val="tx1">
                    <a:tint val="75000"/>
                  </a:schemeClr>
                </a:solidFill>
              </a:defRPr>
            </a:lvl3pPr>
            <a:lvl4pPr marL="1950690" indent="0">
              <a:buNone/>
              <a:defRPr sz="2000">
                <a:solidFill>
                  <a:schemeClr val="tx1">
                    <a:tint val="75000"/>
                  </a:schemeClr>
                </a:solidFill>
              </a:defRPr>
            </a:lvl4pPr>
            <a:lvl5pPr marL="2600919" indent="0">
              <a:buNone/>
              <a:defRPr sz="2000">
                <a:solidFill>
                  <a:schemeClr val="tx1">
                    <a:tint val="75000"/>
                  </a:schemeClr>
                </a:solidFill>
              </a:defRPr>
            </a:lvl5pPr>
            <a:lvl6pPr marL="3251149" indent="0">
              <a:buNone/>
              <a:defRPr sz="2000">
                <a:solidFill>
                  <a:schemeClr val="tx1">
                    <a:tint val="75000"/>
                  </a:schemeClr>
                </a:solidFill>
              </a:defRPr>
            </a:lvl6pPr>
            <a:lvl7pPr marL="3901379" indent="0">
              <a:buNone/>
              <a:defRPr sz="2000">
                <a:solidFill>
                  <a:schemeClr val="tx1">
                    <a:tint val="75000"/>
                  </a:schemeClr>
                </a:solidFill>
              </a:defRPr>
            </a:lvl7pPr>
            <a:lvl8pPr marL="4551609" indent="0">
              <a:buNone/>
              <a:defRPr sz="2000">
                <a:solidFill>
                  <a:schemeClr val="tx1">
                    <a:tint val="75000"/>
                  </a:schemeClr>
                </a:solidFill>
              </a:defRPr>
            </a:lvl8pPr>
            <a:lvl9pPr marL="5201839"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BC540D-7792-4666-8CEB-D34B884DD2EF}" type="datetimeFigureOut">
              <a:rPr lang="en-GB" smtClean="0">
                <a:solidFill>
                  <a:prstClr val="black">
                    <a:tint val="75000"/>
                  </a:prstClr>
                </a:solidFill>
              </a:rPr>
              <a:pPr/>
              <a:t>16/03/2022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0F9757D-2812-45D6-B47F-9376289373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749688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50240" y="2275841"/>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610773" y="2275841"/>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FBC540D-7792-4666-8CEB-D34B884DD2EF}" type="datetimeFigureOut">
              <a:rPr lang="en-GB" smtClean="0">
                <a:solidFill>
                  <a:prstClr val="black">
                    <a:tint val="75000"/>
                  </a:prstClr>
                </a:solidFill>
              </a:rPr>
              <a:pPr/>
              <a:t>16/03/2022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0F9757D-2812-45D6-B47F-9376289373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2831741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50240" y="2183272"/>
            <a:ext cx="5746045" cy="909884"/>
          </a:xfrm>
        </p:spPr>
        <p:txBody>
          <a:bodyPr anchor="b"/>
          <a:lstStyle>
            <a:lvl1pPr marL="0" indent="0">
              <a:buNone/>
              <a:defRPr sz="3400" b="1"/>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US"/>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606259" y="2183272"/>
            <a:ext cx="5748302" cy="909884"/>
          </a:xfrm>
        </p:spPr>
        <p:txBody>
          <a:bodyPr anchor="b"/>
          <a:lstStyle>
            <a:lvl1pPr marL="0" indent="0">
              <a:buNone/>
              <a:defRPr sz="3400" b="1"/>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US"/>
              <a:t>Click to edit Master text styles</a:t>
            </a:r>
          </a:p>
        </p:txBody>
      </p:sp>
      <p:sp>
        <p:nvSpPr>
          <p:cNvPr id="6" name="Content Placeholder 5"/>
          <p:cNvSpPr>
            <a:spLocks noGrp="1"/>
          </p:cNvSpPr>
          <p:nvPr>
            <p:ph sz="quarter" idx="4"/>
          </p:nvPr>
        </p:nvSpPr>
        <p:spPr>
          <a:xfrm>
            <a:off x="6606259"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FBC540D-7792-4666-8CEB-D34B884DD2EF}" type="datetimeFigureOut">
              <a:rPr lang="en-GB" smtClean="0">
                <a:solidFill>
                  <a:prstClr val="black">
                    <a:tint val="75000"/>
                  </a:prstClr>
                </a:solidFill>
              </a:rPr>
              <a:pPr/>
              <a:t>16/03/2022</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F0F9757D-2812-45D6-B47F-9376289373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403194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FBC540D-7792-4666-8CEB-D34B884DD2EF}" type="datetimeFigureOut">
              <a:rPr lang="en-GB" smtClean="0">
                <a:solidFill>
                  <a:prstClr val="black">
                    <a:tint val="75000"/>
                  </a:prstClr>
                </a:solidFill>
              </a:rPr>
              <a:pPr/>
              <a:t>16/03/2022</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F0F9757D-2812-45D6-B47F-9376289373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250442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BC540D-7792-4666-8CEB-D34B884DD2EF}" type="datetimeFigureOut">
              <a:rPr lang="en-GB" smtClean="0">
                <a:solidFill>
                  <a:prstClr val="black">
                    <a:tint val="75000"/>
                  </a:prstClr>
                </a:solidFill>
              </a:rPr>
              <a:pPr/>
              <a:t>16/03/2022</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F0F9757D-2812-45D6-B47F-9376289373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39497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Puces">
    <p:spTree>
      <p:nvGrpSpPr>
        <p:cNvPr id="1" name=""/>
        <p:cNvGrpSpPr/>
        <p:nvPr/>
      </p:nvGrpSpPr>
      <p:grpSpPr>
        <a:xfrm>
          <a:off x="0" y="0"/>
          <a:ext cx="0" cy="0"/>
          <a:chOff x="0" y="0"/>
          <a:chExt cx="0" cy="0"/>
        </a:xfrm>
      </p:grpSpPr>
      <p:sp>
        <p:nvSpPr>
          <p:cNvPr id="39" name="Texte niveau 1…"/>
          <p:cNvSpPr txBox="1">
            <a:spLocks noGrp="1"/>
          </p:cNvSpPr>
          <p:nvPr>
            <p:ph type="body" idx="1"/>
          </p:nvPr>
        </p:nvSpPr>
        <p:spPr>
          <a:prstGeom prst="rect">
            <a:avLst/>
          </a:prstGeom>
        </p:spPr>
        <p:txBody>
          <a:bodyPr/>
          <a:lstStyle>
            <a:lvl1pPr>
              <a:buClr>
                <a:srgbClr val="8665E9"/>
              </a:buClr>
            </a:lvl1pPr>
            <a:lvl2pPr>
              <a:buClr>
                <a:srgbClr val="8665E9"/>
              </a:buClr>
            </a:lvl2pPr>
            <a:lvl3pPr>
              <a:buClr>
                <a:srgbClr val="8665E9"/>
              </a:buClr>
            </a:lvl3pPr>
            <a:lvl4pPr>
              <a:buClr>
                <a:srgbClr val="8665E9"/>
              </a:buClr>
            </a:lvl4pPr>
            <a:lvl5pPr>
              <a:buClr>
                <a:srgbClr val="8665E9"/>
              </a:buClr>
            </a:lvl5pPr>
          </a:lstStyle>
          <a:p>
            <a:r>
              <a:t>Texte niveau 1</a:t>
            </a:r>
          </a:p>
          <a:p>
            <a:pPr lvl="1"/>
            <a:r>
              <a:t>Texte niveau 2</a:t>
            </a:r>
          </a:p>
          <a:p>
            <a:pPr lvl="2"/>
            <a:r>
              <a:t>Texte niveau 3</a:t>
            </a:r>
          </a:p>
          <a:p>
            <a:pPr lvl="3"/>
            <a:r>
              <a:t>Texte niveau 4</a:t>
            </a:r>
          </a:p>
          <a:p>
            <a:pPr lvl="4"/>
            <a:r>
              <a:t>Texte niveau 5</a:t>
            </a:r>
          </a:p>
        </p:txBody>
      </p:sp>
      <p:sp>
        <p:nvSpPr>
          <p:cNvPr id="40"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1" y="388338"/>
            <a:ext cx="4278490" cy="1652693"/>
          </a:xfrm>
        </p:spPr>
        <p:txBody>
          <a:bodyPr anchor="b"/>
          <a:lstStyle>
            <a:lvl1pPr algn="l">
              <a:defRPr sz="2800" b="1"/>
            </a:lvl1pPr>
          </a:lstStyle>
          <a:p>
            <a:r>
              <a:rPr lang="en-US"/>
              <a:t>Click to edit Master title style</a:t>
            </a:r>
            <a:endParaRPr lang="en-GB"/>
          </a:p>
        </p:txBody>
      </p:sp>
      <p:sp>
        <p:nvSpPr>
          <p:cNvPr id="3" name="Content Placeholder 2"/>
          <p:cNvSpPr>
            <a:spLocks noGrp="1"/>
          </p:cNvSpPr>
          <p:nvPr>
            <p:ph idx="1"/>
          </p:nvPr>
        </p:nvSpPr>
        <p:spPr>
          <a:xfrm>
            <a:off x="5084516" y="388339"/>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50241" y="2041032"/>
            <a:ext cx="4278490" cy="6671734"/>
          </a:xfrm>
        </p:spPr>
        <p:txBody>
          <a:bodyPr/>
          <a:lstStyle>
            <a:lvl1pPr marL="0" indent="0">
              <a:buNone/>
              <a:defRPr sz="2000"/>
            </a:lvl1pPr>
            <a:lvl2pPr marL="650230" indent="0">
              <a:buNone/>
              <a:defRPr sz="1700"/>
            </a:lvl2pPr>
            <a:lvl3pPr marL="1300460" indent="0">
              <a:buNone/>
              <a:defRPr sz="1400"/>
            </a:lvl3pPr>
            <a:lvl4pPr marL="1950690" indent="0">
              <a:buNone/>
              <a:defRPr sz="1300"/>
            </a:lvl4pPr>
            <a:lvl5pPr marL="2600919" indent="0">
              <a:buNone/>
              <a:defRPr sz="1300"/>
            </a:lvl5pPr>
            <a:lvl6pPr marL="3251149" indent="0">
              <a:buNone/>
              <a:defRPr sz="1300"/>
            </a:lvl6pPr>
            <a:lvl7pPr marL="3901379" indent="0">
              <a:buNone/>
              <a:defRPr sz="1300"/>
            </a:lvl7pPr>
            <a:lvl8pPr marL="4551609" indent="0">
              <a:buNone/>
              <a:defRPr sz="1300"/>
            </a:lvl8pPr>
            <a:lvl9pPr marL="5201839"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fld id="{DFBC540D-7792-4666-8CEB-D34B884DD2EF}" type="datetimeFigureOut">
              <a:rPr lang="en-GB" smtClean="0">
                <a:solidFill>
                  <a:prstClr val="black">
                    <a:tint val="75000"/>
                  </a:prstClr>
                </a:solidFill>
              </a:rPr>
              <a:pPr/>
              <a:t>16/03/2022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0F9757D-2812-45D6-B47F-9376289373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941141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0"/>
            <a:ext cx="7802880" cy="806027"/>
          </a:xfrm>
        </p:spPr>
        <p:txBody>
          <a:bodyPr anchor="b"/>
          <a:lstStyle>
            <a:lvl1pPr algn="l">
              <a:defRPr sz="2800" b="1"/>
            </a:lvl1pPr>
          </a:lstStyle>
          <a:p>
            <a:r>
              <a:rPr lang="en-US"/>
              <a:t>Click to edit Master title style</a:t>
            </a:r>
            <a:endParaRPr lang="en-GB"/>
          </a:p>
        </p:txBody>
      </p:sp>
      <p:sp>
        <p:nvSpPr>
          <p:cNvPr id="3" name="Picture Placeholder 2"/>
          <p:cNvSpPr>
            <a:spLocks noGrp="1"/>
          </p:cNvSpPr>
          <p:nvPr>
            <p:ph type="pic" idx="1"/>
          </p:nvPr>
        </p:nvSpPr>
        <p:spPr>
          <a:xfrm>
            <a:off x="2549032" y="871502"/>
            <a:ext cx="7802880" cy="5852160"/>
          </a:xfrm>
        </p:spPr>
        <p:txBody>
          <a:bodyPr/>
          <a:lstStyle>
            <a:lvl1pPr marL="0" indent="0">
              <a:buNone/>
              <a:defRPr sz="4600"/>
            </a:lvl1pPr>
            <a:lvl2pPr marL="650230" indent="0">
              <a:buNone/>
              <a:defRPr sz="4000"/>
            </a:lvl2pPr>
            <a:lvl3pPr marL="1300460" indent="0">
              <a:buNone/>
              <a:defRPr sz="3400"/>
            </a:lvl3pPr>
            <a:lvl4pPr marL="1950690" indent="0">
              <a:buNone/>
              <a:defRPr sz="2800"/>
            </a:lvl4pPr>
            <a:lvl5pPr marL="2600919" indent="0">
              <a:buNone/>
              <a:defRPr sz="2800"/>
            </a:lvl5pPr>
            <a:lvl6pPr marL="3251149" indent="0">
              <a:buNone/>
              <a:defRPr sz="2800"/>
            </a:lvl6pPr>
            <a:lvl7pPr marL="3901379" indent="0">
              <a:buNone/>
              <a:defRPr sz="2800"/>
            </a:lvl7pPr>
            <a:lvl8pPr marL="4551609" indent="0">
              <a:buNone/>
              <a:defRPr sz="2800"/>
            </a:lvl8pPr>
            <a:lvl9pPr marL="5201839" indent="0">
              <a:buNone/>
              <a:defRPr sz="2800"/>
            </a:lvl9pPr>
          </a:lstStyle>
          <a:p>
            <a:endParaRPr lang="en-GB"/>
          </a:p>
        </p:txBody>
      </p:sp>
      <p:sp>
        <p:nvSpPr>
          <p:cNvPr id="4" name="Text Placeholder 3"/>
          <p:cNvSpPr>
            <a:spLocks noGrp="1"/>
          </p:cNvSpPr>
          <p:nvPr>
            <p:ph type="body" sz="half" idx="2"/>
          </p:nvPr>
        </p:nvSpPr>
        <p:spPr>
          <a:xfrm>
            <a:off x="2549032" y="7633547"/>
            <a:ext cx="7802880" cy="1144693"/>
          </a:xfrm>
        </p:spPr>
        <p:txBody>
          <a:bodyPr/>
          <a:lstStyle>
            <a:lvl1pPr marL="0" indent="0">
              <a:buNone/>
              <a:defRPr sz="2000"/>
            </a:lvl1pPr>
            <a:lvl2pPr marL="650230" indent="0">
              <a:buNone/>
              <a:defRPr sz="1700"/>
            </a:lvl2pPr>
            <a:lvl3pPr marL="1300460" indent="0">
              <a:buNone/>
              <a:defRPr sz="1400"/>
            </a:lvl3pPr>
            <a:lvl4pPr marL="1950690" indent="0">
              <a:buNone/>
              <a:defRPr sz="1300"/>
            </a:lvl4pPr>
            <a:lvl5pPr marL="2600919" indent="0">
              <a:buNone/>
              <a:defRPr sz="1300"/>
            </a:lvl5pPr>
            <a:lvl6pPr marL="3251149" indent="0">
              <a:buNone/>
              <a:defRPr sz="1300"/>
            </a:lvl6pPr>
            <a:lvl7pPr marL="3901379" indent="0">
              <a:buNone/>
              <a:defRPr sz="1300"/>
            </a:lvl7pPr>
            <a:lvl8pPr marL="4551609" indent="0">
              <a:buNone/>
              <a:defRPr sz="1300"/>
            </a:lvl8pPr>
            <a:lvl9pPr marL="5201839"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fld id="{DFBC540D-7792-4666-8CEB-D34B884DD2EF}" type="datetimeFigureOut">
              <a:rPr lang="en-GB" smtClean="0">
                <a:solidFill>
                  <a:prstClr val="black">
                    <a:tint val="75000"/>
                  </a:prstClr>
                </a:solidFill>
              </a:rPr>
              <a:pPr/>
              <a:t>16/03/2022</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F0F9757D-2812-45D6-B47F-9376289373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266983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FBC540D-7792-4666-8CEB-D34B884DD2EF}" type="datetimeFigureOut">
              <a:rPr lang="en-GB" smtClean="0">
                <a:solidFill>
                  <a:prstClr val="black">
                    <a:tint val="75000"/>
                  </a:prstClr>
                </a:solidFill>
              </a:rPr>
              <a:pPr/>
              <a:t>16/03/2022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0F9757D-2812-45D6-B47F-9376289373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723371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597"/>
            <a:ext cx="2926080" cy="832216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50240" y="390597"/>
            <a:ext cx="8561493" cy="83221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FBC540D-7792-4666-8CEB-D34B884DD2EF}" type="datetimeFigureOut">
              <a:rPr lang="en-GB" smtClean="0">
                <a:solidFill>
                  <a:prstClr val="black">
                    <a:tint val="75000"/>
                  </a:prstClr>
                </a:solidFill>
              </a:rPr>
              <a:pPr/>
              <a:t>16/03/2022</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F0F9757D-2812-45D6-B47F-937628937342}"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399682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_Diapositive de titr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Espace réservé du texte 4"/>
          <p:cNvSpPr>
            <a:spLocks noGrp="1"/>
          </p:cNvSpPr>
          <p:nvPr>
            <p:ph type="body" sz="quarter" idx="10"/>
          </p:nvPr>
        </p:nvSpPr>
        <p:spPr>
          <a:xfrm>
            <a:off x="6884193" y="8983470"/>
            <a:ext cx="5870244" cy="525544"/>
          </a:xfrm>
        </p:spPr>
        <p:txBody>
          <a:bodyPr/>
          <a:lstStyle>
            <a:lvl1pPr marL="0" indent="0" algn="r">
              <a:buNone/>
              <a:defRPr sz="1600">
                <a:solidFill>
                  <a:schemeClr val="accent1"/>
                </a:solidFill>
                <a:latin typeface="+mn-lt"/>
              </a:defRPr>
            </a:lvl1pPr>
            <a:lvl2pPr marL="0" indent="0" algn="r">
              <a:buNone/>
              <a:defRPr sz="1100">
                <a:solidFill>
                  <a:schemeClr val="accent1"/>
                </a:solidFill>
              </a:defRPr>
            </a:lvl2pPr>
            <a:lvl3pPr marL="0" indent="0" algn="r">
              <a:buNone/>
              <a:defRPr sz="1100">
                <a:solidFill>
                  <a:schemeClr val="accent1"/>
                </a:solidFill>
              </a:defRPr>
            </a:lvl3pPr>
            <a:lvl4pPr marL="0" indent="0" algn="r">
              <a:buNone/>
              <a:defRPr sz="1100">
                <a:solidFill>
                  <a:schemeClr val="accent1"/>
                </a:solidFill>
              </a:defRPr>
            </a:lvl4pPr>
            <a:lvl5pPr marL="0" indent="0" algn="r">
              <a:defRPr sz="1100"/>
            </a:lvl5pPr>
          </a:lstStyle>
          <a:p>
            <a:pPr lvl="0"/>
            <a:endParaRPr lang="fr-FR" dirty="0"/>
          </a:p>
        </p:txBody>
      </p:sp>
      <p:sp>
        <p:nvSpPr>
          <p:cNvPr id="3" name="Espace réservé du texte 4"/>
          <p:cNvSpPr>
            <a:spLocks noGrp="1"/>
          </p:cNvSpPr>
          <p:nvPr>
            <p:ph type="body" sz="quarter" idx="11"/>
          </p:nvPr>
        </p:nvSpPr>
        <p:spPr>
          <a:xfrm>
            <a:off x="2400162" y="1793533"/>
            <a:ext cx="10224311" cy="6966303"/>
          </a:xfrm>
        </p:spPr>
        <p:txBody>
          <a:bodyPr/>
          <a:lstStyle>
            <a:lvl1pPr marL="0" indent="0" algn="l">
              <a:buNone/>
              <a:defRPr sz="2300">
                <a:solidFill>
                  <a:schemeClr val="accent1"/>
                </a:solidFill>
                <a:latin typeface="+mj-lt"/>
              </a:defRPr>
            </a:lvl1pPr>
            <a:lvl2pPr marL="0" indent="0" algn="l">
              <a:buNone/>
              <a:defRPr sz="2000" b="1">
                <a:solidFill>
                  <a:schemeClr val="accent1"/>
                </a:solidFill>
              </a:defRPr>
            </a:lvl2pPr>
            <a:lvl3pPr marL="0" indent="0" algn="l">
              <a:buNone/>
              <a:defRPr sz="2000">
                <a:solidFill>
                  <a:schemeClr val="accent1"/>
                </a:solidFill>
              </a:defRPr>
            </a:lvl3pPr>
            <a:lvl4pPr marL="0" indent="0" algn="l">
              <a:buNone/>
              <a:defRPr sz="2000">
                <a:solidFill>
                  <a:schemeClr val="accent1"/>
                </a:solidFill>
              </a:defRPr>
            </a:lvl4pPr>
            <a:lvl5pPr marL="0" indent="0" algn="l">
              <a:buNone/>
              <a:defRPr sz="2000">
                <a:solidFill>
                  <a:schemeClr val="accent1"/>
                </a:solidFill>
              </a:defRPr>
            </a:lvl5pPr>
          </a:lstStyle>
          <a:p>
            <a:pPr lvl="0"/>
            <a:r>
              <a:rPr lang="fr-FR" dirty="0"/>
              <a:t>Modifiez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Text Placeholder 6"/>
          <p:cNvSpPr>
            <a:spLocks noGrp="1"/>
          </p:cNvSpPr>
          <p:nvPr>
            <p:ph type="body" sz="quarter" idx="12"/>
          </p:nvPr>
        </p:nvSpPr>
        <p:spPr>
          <a:xfrm>
            <a:off x="1374093" y="378336"/>
            <a:ext cx="8698495" cy="618631"/>
          </a:xfrm>
        </p:spPr>
        <p:txBody>
          <a:bodyPr/>
          <a:lstStyle>
            <a:lvl1pPr marL="0" indent="0" algn="ctr">
              <a:buNone/>
              <a:defRPr sz="2800">
                <a:solidFill>
                  <a:schemeClr val="accent1"/>
                </a:solidFill>
                <a:latin typeface="+mj-lt"/>
              </a:defRPr>
            </a:lvl1pPr>
            <a:lvl2pPr>
              <a:defRPr>
                <a:solidFill>
                  <a:schemeClr val="accent1"/>
                </a:solidFill>
              </a:defRPr>
            </a:lvl2pPr>
            <a:lvl4pPr>
              <a:defRPr>
                <a:solidFill>
                  <a:schemeClr val="accent1"/>
                </a:solidFill>
              </a:defRPr>
            </a:lvl4pPr>
            <a:lvl5pPr marL="2600786" indent="0">
              <a:buNone/>
              <a:defRPr>
                <a:solidFill>
                  <a:schemeClr val="accent1"/>
                </a:solidFill>
              </a:defRPr>
            </a:lvl5pPr>
          </a:lstStyle>
          <a:p>
            <a:pPr lvl="0"/>
            <a:r>
              <a:rPr lang="en-US" dirty="0"/>
              <a:t>Click to edit Master text styles</a:t>
            </a:r>
          </a:p>
        </p:txBody>
      </p:sp>
    </p:spTree>
    <p:extLst>
      <p:ext uri="{BB962C8B-B14F-4D97-AF65-F5344CB8AC3E}">
        <p14:creationId xmlns:p14="http://schemas.microsoft.com/office/powerpoint/2010/main" val="212365154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uces - Alternative">
    <p:spTree>
      <p:nvGrpSpPr>
        <p:cNvPr id="1" name=""/>
        <p:cNvGrpSpPr/>
        <p:nvPr/>
      </p:nvGrpSpPr>
      <p:grpSpPr>
        <a:xfrm>
          <a:off x="0" y="0"/>
          <a:ext cx="0" cy="0"/>
          <a:chOff x="0" y="0"/>
          <a:chExt cx="0" cy="0"/>
        </a:xfrm>
      </p:grpSpPr>
      <p:sp>
        <p:nvSpPr>
          <p:cNvPr id="47"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48"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Vierge">
    <p:spTree>
      <p:nvGrpSpPr>
        <p:cNvPr id="1" name=""/>
        <p:cNvGrpSpPr/>
        <p:nvPr/>
      </p:nvGrpSpPr>
      <p:grpSpPr>
        <a:xfrm>
          <a:off x="0" y="0"/>
          <a:ext cx="0" cy="0"/>
          <a:chOff x="0" y="0"/>
          <a:chExt cx="0" cy="0"/>
        </a:xfrm>
      </p:grpSpPr>
      <p:sp>
        <p:nvSpPr>
          <p:cNvPr id="55"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Titre - Haut">
    <p:spTree>
      <p:nvGrpSpPr>
        <p:cNvPr id="1" name=""/>
        <p:cNvGrpSpPr/>
        <p:nvPr/>
      </p:nvGrpSpPr>
      <p:grpSpPr>
        <a:xfrm>
          <a:off x="0" y="0"/>
          <a:ext cx="0" cy="0"/>
          <a:chOff x="0" y="0"/>
          <a:chExt cx="0" cy="0"/>
        </a:xfrm>
      </p:grpSpPr>
      <p:sp>
        <p:nvSpPr>
          <p:cNvPr id="62" name="Texte du titre"/>
          <p:cNvSpPr txBox="1">
            <a:spLocks noGrp="1"/>
          </p:cNvSpPr>
          <p:nvPr>
            <p:ph type="title"/>
          </p:nvPr>
        </p:nvSpPr>
        <p:spPr>
          <a:xfrm>
            <a:off x="215900" y="254000"/>
            <a:ext cx="12560300" cy="1905000"/>
          </a:xfrm>
          <a:prstGeom prst="rect">
            <a:avLst/>
          </a:prstGeom>
          <a:solidFill>
            <a:srgbClr val="8665E9"/>
          </a:solidFill>
        </p:spPr>
        <p:txBody>
          <a:bodyPr/>
          <a:lstStyle>
            <a:lvl1pPr>
              <a:defRPr>
                <a:solidFill>
                  <a:srgbClr val="FFFFFF"/>
                </a:solidFill>
              </a:defRPr>
            </a:lvl1pPr>
          </a:lstStyle>
          <a:p>
            <a:r>
              <a:t>Texte du titre</a:t>
            </a:r>
          </a:p>
        </p:txBody>
      </p:sp>
      <p:sp>
        <p:nvSpPr>
          <p:cNvPr id="63"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re - Centré">
    <p:spTree>
      <p:nvGrpSpPr>
        <p:cNvPr id="1" name=""/>
        <p:cNvGrpSpPr/>
        <p:nvPr/>
      </p:nvGrpSpPr>
      <p:grpSpPr>
        <a:xfrm>
          <a:off x="0" y="0"/>
          <a:ext cx="0" cy="0"/>
          <a:chOff x="0" y="0"/>
          <a:chExt cx="0" cy="0"/>
        </a:xfrm>
      </p:grpSpPr>
      <p:sp>
        <p:nvSpPr>
          <p:cNvPr id="70" name="Texte du titre"/>
          <p:cNvSpPr txBox="1">
            <a:spLocks noGrp="1"/>
          </p:cNvSpPr>
          <p:nvPr>
            <p:ph type="title"/>
          </p:nvPr>
        </p:nvSpPr>
        <p:spPr>
          <a:xfrm>
            <a:off x="215900" y="3924300"/>
            <a:ext cx="12560300" cy="1905000"/>
          </a:xfrm>
          <a:prstGeom prst="rect">
            <a:avLst/>
          </a:prstGeom>
          <a:solidFill>
            <a:srgbClr val="E4589C"/>
          </a:solidFill>
        </p:spPr>
        <p:txBody>
          <a:bodyPr/>
          <a:lstStyle>
            <a:lvl1pPr>
              <a:defRPr>
                <a:solidFill>
                  <a:srgbClr val="FFFFFF"/>
                </a:solidFill>
              </a:defRPr>
            </a:lvl1pPr>
          </a:lstStyle>
          <a:p>
            <a:r>
              <a:t>Texte du titre</a:t>
            </a:r>
          </a:p>
        </p:txBody>
      </p:sp>
      <p:sp>
        <p:nvSpPr>
          <p:cNvPr id="71"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hoto - Horizontale">
    <p:spTree>
      <p:nvGrpSpPr>
        <p:cNvPr id="1" name=""/>
        <p:cNvGrpSpPr/>
        <p:nvPr/>
      </p:nvGrpSpPr>
      <p:grpSpPr>
        <a:xfrm>
          <a:off x="0" y="0"/>
          <a:ext cx="0" cy="0"/>
          <a:chOff x="0" y="0"/>
          <a:chExt cx="0" cy="0"/>
        </a:xfrm>
      </p:grpSpPr>
      <p:grpSp>
        <p:nvGrpSpPr>
          <p:cNvPr id="80" name="Groupe"/>
          <p:cNvGrpSpPr/>
          <p:nvPr/>
        </p:nvGrpSpPr>
        <p:grpSpPr>
          <a:xfrm>
            <a:off x="10261600" y="241300"/>
            <a:ext cx="2514600" cy="9283700"/>
            <a:chOff x="0" y="0"/>
            <a:chExt cx="2514600" cy="9283700"/>
          </a:xfrm>
        </p:grpSpPr>
        <p:sp>
          <p:nvSpPr>
            <p:cNvPr id="78" name="Rectangle"/>
            <p:cNvSpPr/>
            <p:nvPr/>
          </p:nvSpPr>
          <p:spPr>
            <a:xfrm>
              <a:off x="0" y="2489200"/>
              <a:ext cx="2514600" cy="6794500"/>
            </a:xfrm>
            <a:prstGeom prst="rect">
              <a:avLst/>
            </a:prstGeom>
            <a:solidFill>
              <a:srgbClr val="F2C100">
                <a:alpha val="85000"/>
              </a:srgbClr>
            </a:solidFill>
            <a:ln w="254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4300">
                  <a:solidFill>
                    <a:srgbClr val="FFFFFF"/>
                  </a:solidFill>
                </a:defRPr>
              </a:lvl1pPr>
            </a:lstStyle>
            <a:p>
              <a:r>
                <a:t> </a:t>
              </a:r>
            </a:p>
          </p:txBody>
        </p:sp>
        <p:sp>
          <p:nvSpPr>
            <p:cNvPr id="79" name="Rectangle"/>
            <p:cNvSpPr/>
            <p:nvPr/>
          </p:nvSpPr>
          <p:spPr>
            <a:xfrm>
              <a:off x="0" y="0"/>
              <a:ext cx="2514600" cy="2501900"/>
            </a:xfrm>
            <a:prstGeom prst="rect">
              <a:avLst/>
            </a:prstGeom>
            <a:solidFill>
              <a:srgbClr val="5898CF"/>
            </a:solidFill>
            <a:ln w="25400" cap="flat">
              <a:noFill/>
              <a:miter lim="400000"/>
            </a:ln>
            <a:effectLst/>
          </p:spPr>
          <p:txBody>
            <a:bodyPr wrap="square" lIns="50800" tIns="50800" rIns="50800" bIns="50800" numCol="1" anchor="ctr">
              <a:noAutofit/>
            </a:bodyPr>
            <a:lstStyle/>
            <a:p>
              <a:pPr>
                <a:defRPr sz="4300">
                  <a:solidFill>
                    <a:srgbClr val="FFFFFF"/>
                  </a:solidFill>
                </a:defRPr>
              </a:pPr>
              <a:endParaRPr/>
            </a:p>
          </p:txBody>
        </p:sp>
      </p:grpSp>
      <p:sp>
        <p:nvSpPr>
          <p:cNvPr id="81" name="Image"/>
          <p:cNvSpPr>
            <a:spLocks noGrp="1"/>
          </p:cNvSpPr>
          <p:nvPr>
            <p:ph type="pic" idx="13"/>
          </p:nvPr>
        </p:nvSpPr>
        <p:spPr>
          <a:xfrm>
            <a:off x="139700" y="2743200"/>
            <a:ext cx="10215623" cy="6781800"/>
          </a:xfrm>
          <a:prstGeom prst="rect">
            <a:avLst/>
          </a:prstGeom>
        </p:spPr>
        <p:txBody>
          <a:bodyPr lIns="91439" tIns="45719" rIns="91439" bIns="45719" anchor="t"/>
          <a:lstStyle/>
          <a:p>
            <a:endParaRPr/>
          </a:p>
        </p:txBody>
      </p:sp>
      <p:sp>
        <p:nvSpPr>
          <p:cNvPr id="82" name="Texte du titre"/>
          <p:cNvSpPr txBox="1">
            <a:spLocks noGrp="1"/>
          </p:cNvSpPr>
          <p:nvPr>
            <p:ph type="title"/>
          </p:nvPr>
        </p:nvSpPr>
        <p:spPr>
          <a:xfrm>
            <a:off x="228600" y="241300"/>
            <a:ext cx="10033000" cy="2501900"/>
          </a:xfrm>
          <a:prstGeom prst="rect">
            <a:avLst/>
          </a:prstGeom>
          <a:solidFill>
            <a:srgbClr val="85C92E"/>
          </a:solidFill>
        </p:spPr>
        <p:txBody>
          <a:bodyPr/>
          <a:lstStyle>
            <a:lvl1pPr algn="l">
              <a:defRPr sz="8500">
                <a:solidFill>
                  <a:srgbClr val="FFFFFF"/>
                </a:solidFill>
              </a:defRPr>
            </a:lvl1pPr>
          </a:lstStyle>
          <a:p>
            <a:r>
              <a:t>Texte du titre</a:t>
            </a:r>
          </a:p>
        </p:txBody>
      </p:sp>
      <p:sp>
        <p:nvSpPr>
          <p:cNvPr id="83"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Verticale">
    <p:spTree>
      <p:nvGrpSpPr>
        <p:cNvPr id="1" name=""/>
        <p:cNvGrpSpPr/>
        <p:nvPr/>
      </p:nvGrpSpPr>
      <p:grpSpPr>
        <a:xfrm>
          <a:off x="0" y="0"/>
          <a:ext cx="0" cy="0"/>
          <a:chOff x="0" y="0"/>
          <a:chExt cx="0" cy="0"/>
        </a:xfrm>
      </p:grpSpPr>
      <p:sp>
        <p:nvSpPr>
          <p:cNvPr id="90" name="Image"/>
          <p:cNvSpPr>
            <a:spLocks noGrp="1"/>
          </p:cNvSpPr>
          <p:nvPr>
            <p:ph type="pic" idx="13"/>
          </p:nvPr>
        </p:nvSpPr>
        <p:spPr>
          <a:xfrm>
            <a:off x="3009900" y="254000"/>
            <a:ext cx="13965178" cy="9271000"/>
          </a:xfrm>
          <a:prstGeom prst="rect">
            <a:avLst/>
          </a:prstGeom>
        </p:spPr>
        <p:txBody>
          <a:bodyPr lIns="91439" tIns="45719" rIns="91439" bIns="45719" anchor="t"/>
          <a:lstStyle/>
          <a:p>
            <a:endParaRPr/>
          </a:p>
        </p:txBody>
      </p:sp>
      <p:sp>
        <p:nvSpPr>
          <p:cNvPr id="91" name="Texte du titre"/>
          <p:cNvSpPr txBox="1">
            <a:spLocks noGrp="1"/>
          </p:cNvSpPr>
          <p:nvPr>
            <p:ph type="title"/>
          </p:nvPr>
        </p:nvSpPr>
        <p:spPr>
          <a:xfrm>
            <a:off x="635000" y="1981200"/>
            <a:ext cx="5867400" cy="2730500"/>
          </a:xfrm>
          <a:prstGeom prst="rect">
            <a:avLst/>
          </a:prstGeom>
        </p:spPr>
        <p:txBody>
          <a:bodyPr anchor="b"/>
          <a:lstStyle>
            <a:lvl1pPr>
              <a:defRPr>
                <a:solidFill>
                  <a:srgbClr val="85C92E"/>
                </a:solidFill>
              </a:defRPr>
            </a:lvl1pPr>
          </a:lstStyle>
          <a:p>
            <a:r>
              <a:t>Texte du titre</a:t>
            </a:r>
          </a:p>
        </p:txBody>
      </p:sp>
      <p:sp>
        <p:nvSpPr>
          <p:cNvPr id="92" name="Texte niveau 1…"/>
          <p:cNvSpPr txBox="1">
            <a:spLocks noGrp="1"/>
          </p:cNvSpPr>
          <p:nvPr>
            <p:ph type="body" sz="quarter" idx="1"/>
          </p:nvPr>
        </p:nvSpPr>
        <p:spPr>
          <a:xfrm>
            <a:off x="635000" y="4838700"/>
            <a:ext cx="5867400" cy="2921000"/>
          </a:xfrm>
          <a:prstGeom prst="rect">
            <a:avLst/>
          </a:prstGeom>
        </p:spPr>
        <p:txBody>
          <a:bodyPr anchor="t"/>
          <a:lstStyle>
            <a:lvl1pPr marL="0" indent="0" algn="ctr">
              <a:spcBef>
                <a:spcPts val="0"/>
              </a:spcBef>
              <a:buClrTx/>
              <a:buSzTx/>
              <a:buNone/>
              <a:defRPr sz="3600"/>
            </a:lvl1pPr>
            <a:lvl2pPr marL="0" indent="0" algn="ctr">
              <a:spcBef>
                <a:spcPts val="0"/>
              </a:spcBef>
              <a:buClrTx/>
              <a:buSzTx/>
              <a:buNone/>
              <a:defRPr sz="3600"/>
            </a:lvl2pPr>
            <a:lvl3pPr marL="0" indent="0" algn="ctr">
              <a:spcBef>
                <a:spcPts val="0"/>
              </a:spcBef>
              <a:buClrTx/>
              <a:buSzTx/>
              <a:buNone/>
              <a:defRPr sz="3600"/>
            </a:lvl3pPr>
            <a:lvl4pPr marL="0" indent="0" algn="ctr">
              <a:spcBef>
                <a:spcPts val="0"/>
              </a:spcBef>
              <a:buClrTx/>
              <a:buSzTx/>
              <a:buNone/>
              <a:defRPr sz="3600"/>
            </a:lvl4pPr>
            <a:lvl5pPr marL="0" indent="0" algn="ctr">
              <a:spcBef>
                <a:spcPts val="0"/>
              </a:spcBef>
              <a:buClrTx/>
              <a:buSzTx/>
              <a:buNone/>
              <a:defRPr sz="3600"/>
            </a:lvl5pPr>
          </a:lstStyle>
          <a:p>
            <a:r>
              <a:t>Texte niveau 1</a:t>
            </a:r>
          </a:p>
          <a:p>
            <a:pPr lvl="1"/>
            <a:r>
              <a:t>Texte niveau 2</a:t>
            </a:r>
          </a:p>
          <a:p>
            <a:pPr lvl="2"/>
            <a:r>
              <a:t>Texte niveau 3</a:t>
            </a:r>
          </a:p>
          <a:p>
            <a:pPr lvl="3"/>
            <a:r>
              <a:t>Texte niveau 4</a:t>
            </a:r>
          </a:p>
          <a:p>
            <a:pPr lvl="4"/>
            <a:r>
              <a:t>Texte niveau 5</a:t>
            </a:r>
          </a:p>
        </p:txBody>
      </p:sp>
      <p:sp>
        <p:nvSpPr>
          <p:cNvPr id="93"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Texte niveau 1…"/>
          <p:cNvSpPr txBox="1">
            <a:spLocks noGrp="1"/>
          </p:cNvSpPr>
          <p:nvPr>
            <p:ph type="body" idx="1"/>
          </p:nvPr>
        </p:nvSpPr>
        <p:spPr>
          <a:xfrm>
            <a:off x="1270000" y="1270000"/>
            <a:ext cx="10464800" cy="7213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r>
              <a:t>Texte niveau 1</a:t>
            </a:r>
          </a:p>
          <a:p>
            <a:pPr lvl="1"/>
            <a:r>
              <a:t>Texte niveau 2</a:t>
            </a:r>
          </a:p>
          <a:p>
            <a:pPr lvl="2"/>
            <a:r>
              <a:t>Texte niveau 3</a:t>
            </a:r>
          </a:p>
          <a:p>
            <a:pPr lvl="3"/>
            <a:r>
              <a:t>Texte niveau 4</a:t>
            </a:r>
          </a:p>
          <a:p>
            <a:pPr lvl="4"/>
            <a:r>
              <a:t>Texte niveau 5</a:t>
            </a:r>
          </a:p>
        </p:txBody>
      </p:sp>
      <p:sp>
        <p:nvSpPr>
          <p:cNvPr id="4" name="Texte du titre"/>
          <p:cNvSpPr txBox="1">
            <a:spLocks noGrp="1"/>
          </p:cNvSpPr>
          <p:nvPr>
            <p:ph type="title"/>
          </p:nvPr>
        </p:nvSpPr>
        <p:spPr>
          <a:xfrm>
            <a:off x="1270000" y="254000"/>
            <a:ext cx="10464800" cy="1905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r>
              <a:t>Texte du titre</a:t>
            </a:r>
          </a:p>
        </p:txBody>
      </p:sp>
      <p:sp>
        <p:nvSpPr>
          <p:cNvPr id="5" name="Numéro de diapositive"/>
          <p:cNvSpPr txBox="1">
            <a:spLocks noGrp="1"/>
          </p:cNvSpPr>
          <p:nvPr>
            <p:ph type="sldNum" sz="quarter" idx="2"/>
          </p:nvPr>
        </p:nvSpPr>
        <p:spPr>
          <a:xfrm>
            <a:off x="6225142" y="9220200"/>
            <a:ext cx="541816" cy="379591"/>
          </a:xfrm>
          <a:prstGeom prst="rect">
            <a:avLst/>
          </a:prstGeom>
          <a:ln w="12700">
            <a:miter lim="400000"/>
          </a:ln>
        </p:spPr>
        <p:txBody>
          <a:bodyPr wrap="none" lIns="50800" tIns="50800" rIns="50800" bIns="50800">
            <a:spAutoFit/>
          </a:bodyPr>
          <a:lstStyle>
            <a:lvl1pPr>
              <a:defRPr sz="1800">
                <a:solidFill>
                  <a:srgbClr val="000000"/>
                </a:solidFill>
                <a:latin typeface="Tahoma" panose="020B0604030504040204" pitchFamily="34" charset="0"/>
                <a:ea typeface="Tahoma" panose="020B0604030504040204" pitchFamily="34" charset="0"/>
                <a:cs typeface="Tahoma" panose="020B0604030504040204" pitchFamily="34" charset="0"/>
                <a:sym typeface="Palatino"/>
              </a:defRPr>
            </a:lvl1pPr>
          </a:lstStyle>
          <a:p>
            <a:fld id="{86CB4B4D-7CA3-9044-876B-883B54F8677D}" type="slidenum">
              <a:rPr lang="fr-FR" smtClean="0"/>
              <a:pPr/>
              <a:t>‹#›</a:t>
            </a:fld>
            <a:endParaRPr lang="fr-FR"/>
          </a:p>
        </p:txBody>
      </p:sp>
    </p:spTree>
  </p:cSld>
  <p:clrMap bg1="dk1" tx1="lt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Lst>
  <p:transition spd="med"/>
  <p:txStyles>
    <p:titleStyle>
      <a:lvl1pPr marL="0" marR="0" indent="0" algn="ctr" defTabSz="584200" latinLnBrk="0">
        <a:lnSpc>
          <a:spcPct val="100000"/>
        </a:lnSpc>
        <a:spcBef>
          <a:spcPts val="0"/>
        </a:spcBef>
        <a:spcAft>
          <a:spcPts val="0"/>
        </a:spcAft>
        <a:buClrTx/>
        <a:buSzTx/>
        <a:buFontTx/>
        <a:buNone/>
        <a:tabLst/>
        <a:defRPr sz="7900" b="0" i="0" u="none" strike="noStrike" cap="none" spc="0" baseline="0">
          <a:solidFill>
            <a:srgbClr val="F19945"/>
          </a:solidFill>
          <a:uFillTx/>
          <a:latin typeface="Tahoma" panose="020B0604030504040204" pitchFamily="34" charset="0"/>
          <a:ea typeface="Tahoma" panose="020B0604030504040204" pitchFamily="34" charset="0"/>
          <a:cs typeface="Tahoma" panose="020B0604030504040204" pitchFamily="34" charset="0"/>
          <a:sym typeface="Futura"/>
        </a:defRPr>
      </a:lvl1pPr>
      <a:lvl2pPr marL="0" marR="0" indent="228600" algn="ctr" defTabSz="584200" latinLnBrk="0">
        <a:lnSpc>
          <a:spcPct val="100000"/>
        </a:lnSpc>
        <a:spcBef>
          <a:spcPts val="0"/>
        </a:spcBef>
        <a:spcAft>
          <a:spcPts val="0"/>
        </a:spcAft>
        <a:buClrTx/>
        <a:buSzTx/>
        <a:buFontTx/>
        <a:buNone/>
        <a:tabLst/>
        <a:defRPr sz="7900" b="0" i="0" u="none" strike="noStrike" cap="none" spc="0" baseline="0">
          <a:solidFill>
            <a:srgbClr val="F19945"/>
          </a:solidFill>
          <a:uFillTx/>
          <a:latin typeface="+mn-lt"/>
          <a:ea typeface="+mn-ea"/>
          <a:cs typeface="+mn-cs"/>
          <a:sym typeface="Futura"/>
        </a:defRPr>
      </a:lvl2pPr>
      <a:lvl3pPr marL="0" marR="0" indent="457200" algn="ctr" defTabSz="584200" latinLnBrk="0">
        <a:lnSpc>
          <a:spcPct val="100000"/>
        </a:lnSpc>
        <a:spcBef>
          <a:spcPts val="0"/>
        </a:spcBef>
        <a:spcAft>
          <a:spcPts val="0"/>
        </a:spcAft>
        <a:buClrTx/>
        <a:buSzTx/>
        <a:buFontTx/>
        <a:buNone/>
        <a:tabLst/>
        <a:defRPr sz="7900" b="0" i="0" u="none" strike="noStrike" cap="none" spc="0" baseline="0">
          <a:solidFill>
            <a:srgbClr val="F19945"/>
          </a:solidFill>
          <a:uFillTx/>
          <a:latin typeface="+mn-lt"/>
          <a:ea typeface="+mn-ea"/>
          <a:cs typeface="+mn-cs"/>
          <a:sym typeface="Futura"/>
        </a:defRPr>
      </a:lvl3pPr>
      <a:lvl4pPr marL="0" marR="0" indent="685800" algn="ctr" defTabSz="584200" latinLnBrk="0">
        <a:lnSpc>
          <a:spcPct val="100000"/>
        </a:lnSpc>
        <a:spcBef>
          <a:spcPts val="0"/>
        </a:spcBef>
        <a:spcAft>
          <a:spcPts val="0"/>
        </a:spcAft>
        <a:buClrTx/>
        <a:buSzTx/>
        <a:buFontTx/>
        <a:buNone/>
        <a:tabLst/>
        <a:defRPr sz="7900" b="0" i="0" u="none" strike="noStrike" cap="none" spc="0" baseline="0">
          <a:solidFill>
            <a:srgbClr val="F19945"/>
          </a:solidFill>
          <a:uFillTx/>
          <a:latin typeface="+mn-lt"/>
          <a:ea typeface="+mn-ea"/>
          <a:cs typeface="+mn-cs"/>
          <a:sym typeface="Futura"/>
        </a:defRPr>
      </a:lvl4pPr>
      <a:lvl5pPr marL="0" marR="0" indent="914400" algn="ctr" defTabSz="584200" latinLnBrk="0">
        <a:lnSpc>
          <a:spcPct val="100000"/>
        </a:lnSpc>
        <a:spcBef>
          <a:spcPts val="0"/>
        </a:spcBef>
        <a:spcAft>
          <a:spcPts val="0"/>
        </a:spcAft>
        <a:buClrTx/>
        <a:buSzTx/>
        <a:buFontTx/>
        <a:buNone/>
        <a:tabLst/>
        <a:defRPr sz="7900" b="0" i="0" u="none" strike="noStrike" cap="none" spc="0" baseline="0">
          <a:solidFill>
            <a:srgbClr val="F19945"/>
          </a:solidFill>
          <a:uFillTx/>
          <a:latin typeface="+mn-lt"/>
          <a:ea typeface="+mn-ea"/>
          <a:cs typeface="+mn-cs"/>
          <a:sym typeface="Futura"/>
        </a:defRPr>
      </a:lvl5pPr>
      <a:lvl6pPr marL="0" marR="0" indent="1143000" algn="ctr" defTabSz="584200" latinLnBrk="0">
        <a:lnSpc>
          <a:spcPct val="100000"/>
        </a:lnSpc>
        <a:spcBef>
          <a:spcPts val="0"/>
        </a:spcBef>
        <a:spcAft>
          <a:spcPts val="0"/>
        </a:spcAft>
        <a:buClrTx/>
        <a:buSzTx/>
        <a:buFontTx/>
        <a:buNone/>
        <a:tabLst/>
        <a:defRPr sz="7900" b="0" i="0" u="none" strike="noStrike" cap="none" spc="0" baseline="0">
          <a:solidFill>
            <a:srgbClr val="F19945"/>
          </a:solidFill>
          <a:uFillTx/>
          <a:latin typeface="+mn-lt"/>
          <a:ea typeface="+mn-ea"/>
          <a:cs typeface="+mn-cs"/>
          <a:sym typeface="Futura"/>
        </a:defRPr>
      </a:lvl6pPr>
      <a:lvl7pPr marL="0" marR="0" indent="1371600" algn="ctr" defTabSz="584200" latinLnBrk="0">
        <a:lnSpc>
          <a:spcPct val="100000"/>
        </a:lnSpc>
        <a:spcBef>
          <a:spcPts val="0"/>
        </a:spcBef>
        <a:spcAft>
          <a:spcPts val="0"/>
        </a:spcAft>
        <a:buClrTx/>
        <a:buSzTx/>
        <a:buFontTx/>
        <a:buNone/>
        <a:tabLst/>
        <a:defRPr sz="7900" b="0" i="0" u="none" strike="noStrike" cap="none" spc="0" baseline="0">
          <a:solidFill>
            <a:srgbClr val="F19945"/>
          </a:solidFill>
          <a:uFillTx/>
          <a:latin typeface="+mn-lt"/>
          <a:ea typeface="+mn-ea"/>
          <a:cs typeface="+mn-cs"/>
          <a:sym typeface="Futura"/>
        </a:defRPr>
      </a:lvl7pPr>
      <a:lvl8pPr marL="0" marR="0" indent="1600200" algn="ctr" defTabSz="584200" latinLnBrk="0">
        <a:lnSpc>
          <a:spcPct val="100000"/>
        </a:lnSpc>
        <a:spcBef>
          <a:spcPts val="0"/>
        </a:spcBef>
        <a:spcAft>
          <a:spcPts val="0"/>
        </a:spcAft>
        <a:buClrTx/>
        <a:buSzTx/>
        <a:buFontTx/>
        <a:buNone/>
        <a:tabLst/>
        <a:defRPr sz="7900" b="0" i="0" u="none" strike="noStrike" cap="none" spc="0" baseline="0">
          <a:solidFill>
            <a:srgbClr val="F19945"/>
          </a:solidFill>
          <a:uFillTx/>
          <a:latin typeface="+mn-lt"/>
          <a:ea typeface="+mn-ea"/>
          <a:cs typeface="+mn-cs"/>
          <a:sym typeface="Futura"/>
        </a:defRPr>
      </a:lvl8pPr>
      <a:lvl9pPr marL="0" marR="0" indent="1828800" algn="ctr" defTabSz="584200" latinLnBrk="0">
        <a:lnSpc>
          <a:spcPct val="100000"/>
        </a:lnSpc>
        <a:spcBef>
          <a:spcPts val="0"/>
        </a:spcBef>
        <a:spcAft>
          <a:spcPts val="0"/>
        </a:spcAft>
        <a:buClrTx/>
        <a:buSzTx/>
        <a:buFontTx/>
        <a:buNone/>
        <a:tabLst/>
        <a:defRPr sz="7900" b="0" i="0" u="none" strike="noStrike" cap="none" spc="0" baseline="0">
          <a:solidFill>
            <a:srgbClr val="F19945"/>
          </a:solidFill>
          <a:uFillTx/>
          <a:latin typeface="+mn-lt"/>
          <a:ea typeface="+mn-ea"/>
          <a:cs typeface="+mn-cs"/>
          <a:sym typeface="Futura"/>
        </a:defRPr>
      </a:lvl9pPr>
    </p:titleStyle>
    <p:bodyStyle>
      <a:lvl1pPr marL="889325" marR="0" indent="-571825" algn="l" defTabSz="584200" latinLnBrk="0">
        <a:lnSpc>
          <a:spcPct val="100000"/>
        </a:lnSpc>
        <a:spcBef>
          <a:spcPts val="4200"/>
        </a:spcBef>
        <a:spcAft>
          <a:spcPts val="0"/>
        </a:spcAft>
        <a:buClr>
          <a:srgbClr val="F29031"/>
        </a:buClr>
        <a:buSzPct val="100000"/>
        <a:buFontTx/>
        <a:buChar char="•"/>
        <a:tabLst/>
        <a:defRPr sz="4200" b="0" i="0" u="none" strike="noStrike" cap="none" spc="0" baseline="0">
          <a:solidFill>
            <a:srgbClr val="868686"/>
          </a:solidFill>
          <a:uFillTx/>
          <a:latin typeface="Tahoma" panose="020B0604030504040204" pitchFamily="34" charset="0"/>
          <a:ea typeface="Tahoma" panose="020B0604030504040204" pitchFamily="34" charset="0"/>
          <a:cs typeface="Tahoma" panose="020B0604030504040204" pitchFamily="34" charset="0"/>
          <a:sym typeface="Palatino"/>
        </a:defRPr>
      </a:lvl1pPr>
      <a:lvl2pPr marL="1333825" marR="0" indent="-571825" algn="l" defTabSz="584200" latinLnBrk="0">
        <a:lnSpc>
          <a:spcPct val="100000"/>
        </a:lnSpc>
        <a:spcBef>
          <a:spcPts val="4200"/>
        </a:spcBef>
        <a:spcAft>
          <a:spcPts val="0"/>
        </a:spcAft>
        <a:buClr>
          <a:srgbClr val="F29031"/>
        </a:buClr>
        <a:buSzPct val="100000"/>
        <a:buFontTx/>
        <a:buChar char="•"/>
        <a:tabLst/>
        <a:defRPr sz="4200" b="0" i="0" u="none" strike="noStrike" cap="none" spc="0" baseline="0">
          <a:solidFill>
            <a:srgbClr val="868686"/>
          </a:solidFill>
          <a:uFillTx/>
          <a:latin typeface="Tahoma" panose="020B0604030504040204" pitchFamily="34" charset="0"/>
          <a:ea typeface="Tahoma" panose="020B0604030504040204" pitchFamily="34" charset="0"/>
          <a:cs typeface="Tahoma" panose="020B0604030504040204" pitchFamily="34" charset="0"/>
          <a:sym typeface="Palatino"/>
        </a:defRPr>
      </a:lvl2pPr>
      <a:lvl3pPr marL="1778325" marR="0" indent="-571825" algn="l" defTabSz="584200" latinLnBrk="0">
        <a:lnSpc>
          <a:spcPct val="100000"/>
        </a:lnSpc>
        <a:spcBef>
          <a:spcPts val="4200"/>
        </a:spcBef>
        <a:spcAft>
          <a:spcPts val="0"/>
        </a:spcAft>
        <a:buClr>
          <a:srgbClr val="F29031"/>
        </a:buClr>
        <a:buSzPct val="100000"/>
        <a:buFontTx/>
        <a:buChar char="•"/>
        <a:tabLst/>
        <a:defRPr sz="4200" b="0" i="0" u="none" strike="noStrike" cap="none" spc="0" baseline="0">
          <a:solidFill>
            <a:srgbClr val="868686"/>
          </a:solidFill>
          <a:uFillTx/>
          <a:latin typeface="Tahoma" panose="020B0604030504040204" pitchFamily="34" charset="0"/>
          <a:ea typeface="Tahoma" panose="020B0604030504040204" pitchFamily="34" charset="0"/>
          <a:cs typeface="Tahoma" panose="020B0604030504040204" pitchFamily="34" charset="0"/>
          <a:sym typeface="Palatino"/>
        </a:defRPr>
      </a:lvl3pPr>
      <a:lvl4pPr marL="2222825" marR="0" indent="-571825" algn="l" defTabSz="584200" latinLnBrk="0">
        <a:lnSpc>
          <a:spcPct val="100000"/>
        </a:lnSpc>
        <a:spcBef>
          <a:spcPts val="4200"/>
        </a:spcBef>
        <a:spcAft>
          <a:spcPts val="0"/>
        </a:spcAft>
        <a:buClr>
          <a:srgbClr val="F29031"/>
        </a:buClr>
        <a:buSzPct val="100000"/>
        <a:buFontTx/>
        <a:buChar char="•"/>
        <a:tabLst/>
        <a:defRPr sz="4200" b="0" i="0" u="none" strike="noStrike" cap="none" spc="0" baseline="0">
          <a:solidFill>
            <a:srgbClr val="868686"/>
          </a:solidFill>
          <a:uFillTx/>
          <a:latin typeface="Tahoma" panose="020B0604030504040204" pitchFamily="34" charset="0"/>
          <a:ea typeface="Tahoma" panose="020B0604030504040204" pitchFamily="34" charset="0"/>
          <a:cs typeface="Tahoma" panose="020B0604030504040204" pitchFamily="34" charset="0"/>
          <a:sym typeface="Palatino"/>
        </a:defRPr>
      </a:lvl4pPr>
      <a:lvl5pPr marL="2667325" marR="0" indent="-571825" algn="l" defTabSz="584200" latinLnBrk="0">
        <a:lnSpc>
          <a:spcPct val="100000"/>
        </a:lnSpc>
        <a:spcBef>
          <a:spcPts val="4200"/>
        </a:spcBef>
        <a:spcAft>
          <a:spcPts val="0"/>
        </a:spcAft>
        <a:buClr>
          <a:srgbClr val="F29031"/>
        </a:buClr>
        <a:buSzPct val="100000"/>
        <a:buFontTx/>
        <a:buChar char="•"/>
        <a:tabLst/>
        <a:defRPr sz="4200" b="0" i="0" u="none" strike="noStrike" cap="none" spc="0" baseline="0">
          <a:solidFill>
            <a:srgbClr val="868686"/>
          </a:solidFill>
          <a:uFillTx/>
          <a:latin typeface="Tahoma" panose="020B0604030504040204" pitchFamily="34" charset="0"/>
          <a:ea typeface="Tahoma" panose="020B0604030504040204" pitchFamily="34" charset="0"/>
          <a:cs typeface="Tahoma" panose="020B0604030504040204" pitchFamily="34" charset="0"/>
          <a:sym typeface="Palatino"/>
        </a:defRPr>
      </a:lvl5pPr>
      <a:lvl6pPr marL="3022925" marR="0" indent="-571825" algn="l" defTabSz="584200" latinLnBrk="0">
        <a:lnSpc>
          <a:spcPct val="100000"/>
        </a:lnSpc>
        <a:spcBef>
          <a:spcPts val="4200"/>
        </a:spcBef>
        <a:spcAft>
          <a:spcPts val="0"/>
        </a:spcAft>
        <a:buClr>
          <a:srgbClr val="F29031"/>
        </a:buClr>
        <a:buSzPct val="100000"/>
        <a:buFontTx/>
        <a:buChar char="•"/>
        <a:tabLst/>
        <a:defRPr sz="4200" b="0" i="0" u="none" strike="noStrike" cap="none" spc="0" baseline="0">
          <a:solidFill>
            <a:srgbClr val="868686"/>
          </a:solidFill>
          <a:uFillTx/>
          <a:latin typeface="Palatino"/>
          <a:ea typeface="Palatino"/>
          <a:cs typeface="Palatino"/>
          <a:sym typeface="Palatino"/>
        </a:defRPr>
      </a:lvl6pPr>
      <a:lvl7pPr marL="3378525" marR="0" indent="-571825" algn="l" defTabSz="584200" latinLnBrk="0">
        <a:lnSpc>
          <a:spcPct val="100000"/>
        </a:lnSpc>
        <a:spcBef>
          <a:spcPts val="4200"/>
        </a:spcBef>
        <a:spcAft>
          <a:spcPts val="0"/>
        </a:spcAft>
        <a:buClr>
          <a:srgbClr val="F29031"/>
        </a:buClr>
        <a:buSzPct val="100000"/>
        <a:buFontTx/>
        <a:buChar char="•"/>
        <a:tabLst/>
        <a:defRPr sz="4200" b="0" i="0" u="none" strike="noStrike" cap="none" spc="0" baseline="0">
          <a:solidFill>
            <a:srgbClr val="868686"/>
          </a:solidFill>
          <a:uFillTx/>
          <a:latin typeface="Palatino"/>
          <a:ea typeface="Palatino"/>
          <a:cs typeface="Palatino"/>
          <a:sym typeface="Palatino"/>
        </a:defRPr>
      </a:lvl7pPr>
      <a:lvl8pPr marL="3734125" marR="0" indent="-571825" algn="l" defTabSz="584200" latinLnBrk="0">
        <a:lnSpc>
          <a:spcPct val="100000"/>
        </a:lnSpc>
        <a:spcBef>
          <a:spcPts val="4200"/>
        </a:spcBef>
        <a:spcAft>
          <a:spcPts val="0"/>
        </a:spcAft>
        <a:buClr>
          <a:srgbClr val="F29031"/>
        </a:buClr>
        <a:buSzPct val="100000"/>
        <a:buFontTx/>
        <a:buChar char="•"/>
        <a:tabLst/>
        <a:defRPr sz="4200" b="0" i="0" u="none" strike="noStrike" cap="none" spc="0" baseline="0">
          <a:solidFill>
            <a:srgbClr val="868686"/>
          </a:solidFill>
          <a:uFillTx/>
          <a:latin typeface="Palatino"/>
          <a:ea typeface="Palatino"/>
          <a:cs typeface="Palatino"/>
          <a:sym typeface="Palatino"/>
        </a:defRPr>
      </a:lvl8pPr>
      <a:lvl9pPr marL="4089725" marR="0" indent="-571825" algn="l" defTabSz="584200" latinLnBrk="0">
        <a:lnSpc>
          <a:spcPct val="100000"/>
        </a:lnSpc>
        <a:spcBef>
          <a:spcPts val="4200"/>
        </a:spcBef>
        <a:spcAft>
          <a:spcPts val="0"/>
        </a:spcAft>
        <a:buClr>
          <a:srgbClr val="F29031"/>
        </a:buClr>
        <a:buSzPct val="100000"/>
        <a:buFontTx/>
        <a:buChar char="•"/>
        <a:tabLst/>
        <a:defRPr sz="4200" b="0" i="0" u="none" strike="noStrike" cap="none" spc="0" baseline="0">
          <a:solidFill>
            <a:srgbClr val="868686"/>
          </a:solidFill>
          <a:uFillTx/>
          <a:latin typeface="Palatino"/>
          <a:ea typeface="Palatino"/>
          <a:cs typeface="Palatino"/>
          <a:sym typeface="Palatino"/>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alatino"/>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6"/>
            <a:ext cx="11704320" cy="1625600"/>
          </a:xfrm>
          <a:prstGeom prst="rect">
            <a:avLst/>
          </a:prstGeom>
        </p:spPr>
        <p:txBody>
          <a:bodyPr vert="horz" lIns="130046" tIns="65023" rIns="130046" bIns="65023"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50240" y="2275841"/>
            <a:ext cx="11704320" cy="6436925"/>
          </a:xfrm>
          <a:prstGeom prst="rect">
            <a:avLst/>
          </a:prstGeom>
        </p:spPr>
        <p:txBody>
          <a:bodyPr vert="horz" lIns="130046" tIns="65023" rIns="130046" bIns="6502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50240" y="9040143"/>
            <a:ext cx="3034453" cy="519289"/>
          </a:xfrm>
          <a:prstGeom prst="rect">
            <a:avLst/>
          </a:prstGeom>
        </p:spPr>
        <p:txBody>
          <a:bodyPr vert="horz" lIns="130046" tIns="65023" rIns="130046" bIns="65023" rtlCol="0" anchor="ctr"/>
          <a:lstStyle>
            <a:lvl1pPr algn="l">
              <a:defRPr sz="1700">
                <a:solidFill>
                  <a:schemeClr val="tx1">
                    <a:tint val="75000"/>
                  </a:schemeClr>
                </a:solidFill>
              </a:defRPr>
            </a:lvl1pPr>
          </a:lstStyle>
          <a:p>
            <a:pPr defTabSz="1300460" hangingPunct="1"/>
            <a:fld id="{DFBC540D-7792-4666-8CEB-D34B884DD2EF}" type="datetimeFigureOut">
              <a:rPr lang="en-GB" kern="1200" smtClean="0">
                <a:solidFill>
                  <a:prstClr val="black">
                    <a:tint val="75000"/>
                  </a:prstClr>
                </a:solidFill>
              </a:rPr>
              <a:pPr defTabSz="1300460" hangingPunct="1"/>
              <a:t>16/03/2022</a:t>
            </a:fld>
            <a:endParaRPr lang="en-GB" kern="1200">
              <a:solidFill>
                <a:prstClr val="black">
                  <a:tint val="75000"/>
                </a:prstClr>
              </a:solidFill>
            </a:endParaRPr>
          </a:p>
        </p:txBody>
      </p:sp>
      <p:sp>
        <p:nvSpPr>
          <p:cNvPr id="5" name="Footer Placeholder 4"/>
          <p:cNvSpPr>
            <a:spLocks noGrp="1"/>
          </p:cNvSpPr>
          <p:nvPr>
            <p:ph type="ftr" sz="quarter" idx="3"/>
          </p:nvPr>
        </p:nvSpPr>
        <p:spPr>
          <a:xfrm>
            <a:off x="4443307" y="9040143"/>
            <a:ext cx="4118187" cy="519289"/>
          </a:xfrm>
          <a:prstGeom prst="rect">
            <a:avLst/>
          </a:prstGeom>
        </p:spPr>
        <p:txBody>
          <a:bodyPr vert="horz" lIns="130046" tIns="65023" rIns="130046" bIns="65023" rtlCol="0" anchor="ctr"/>
          <a:lstStyle>
            <a:lvl1pPr algn="ctr">
              <a:defRPr sz="1700">
                <a:solidFill>
                  <a:schemeClr val="tx1">
                    <a:tint val="75000"/>
                  </a:schemeClr>
                </a:solidFill>
              </a:defRPr>
            </a:lvl1pPr>
          </a:lstStyle>
          <a:p>
            <a:pPr defTabSz="1300460" hangingPunct="1"/>
            <a:endParaRPr lang="en-GB" kern="1200">
              <a:solidFill>
                <a:prstClr val="black">
                  <a:tint val="75000"/>
                </a:prstClr>
              </a:solidFill>
            </a:endParaRPr>
          </a:p>
        </p:txBody>
      </p:sp>
      <p:sp>
        <p:nvSpPr>
          <p:cNvPr id="6" name="Slide Number Placeholder 5"/>
          <p:cNvSpPr>
            <a:spLocks noGrp="1"/>
          </p:cNvSpPr>
          <p:nvPr>
            <p:ph type="sldNum" sz="quarter" idx="4"/>
          </p:nvPr>
        </p:nvSpPr>
        <p:spPr>
          <a:xfrm>
            <a:off x="9320107" y="9040143"/>
            <a:ext cx="3034453" cy="519289"/>
          </a:xfrm>
          <a:prstGeom prst="rect">
            <a:avLst/>
          </a:prstGeom>
        </p:spPr>
        <p:txBody>
          <a:bodyPr vert="horz" lIns="130046" tIns="65023" rIns="130046" bIns="65023" rtlCol="0" anchor="ctr"/>
          <a:lstStyle>
            <a:lvl1pPr algn="r">
              <a:defRPr sz="1700">
                <a:solidFill>
                  <a:schemeClr val="tx1">
                    <a:tint val="75000"/>
                  </a:schemeClr>
                </a:solidFill>
              </a:defRPr>
            </a:lvl1pPr>
          </a:lstStyle>
          <a:p>
            <a:pPr defTabSz="1300460" hangingPunct="1"/>
            <a:fld id="{F0F9757D-2812-45D6-B47F-937628937342}" type="slidenum">
              <a:rPr lang="en-GB" kern="1200" smtClean="0">
                <a:solidFill>
                  <a:prstClr val="black">
                    <a:tint val="75000"/>
                  </a:prstClr>
                </a:solidFill>
              </a:rPr>
              <a:pPr defTabSz="1300460" hangingPunct="1"/>
              <a:t>‹#›</a:t>
            </a:fld>
            <a:endParaRPr lang="en-GB" kern="1200">
              <a:solidFill>
                <a:prstClr val="black">
                  <a:tint val="75000"/>
                </a:prstClr>
              </a:solidFill>
            </a:endParaRPr>
          </a:p>
        </p:txBody>
      </p:sp>
    </p:spTree>
    <p:extLst>
      <p:ext uri="{BB962C8B-B14F-4D97-AF65-F5344CB8AC3E}">
        <p14:creationId xmlns:p14="http://schemas.microsoft.com/office/powerpoint/2010/main" val="326845940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1300460" rtl="0" eaLnBrk="1" latinLnBrk="0" hangingPunct="1">
        <a:spcBef>
          <a:spcPct val="0"/>
        </a:spcBef>
        <a:buNone/>
        <a:defRPr sz="6300" kern="1200">
          <a:solidFill>
            <a:schemeClr val="tx1"/>
          </a:solidFill>
          <a:latin typeface="+mj-lt"/>
          <a:ea typeface="+mj-ea"/>
          <a:cs typeface="+mj-cs"/>
        </a:defRPr>
      </a:lvl1pPr>
    </p:titleStyle>
    <p:bodyStyle>
      <a:lvl1pPr marL="487672" indent="-487672" algn="l" defTabSz="1300460" rtl="0" eaLnBrk="1" latinLnBrk="0" hangingPunct="1">
        <a:spcBef>
          <a:spcPct val="20000"/>
        </a:spcBef>
        <a:buFont typeface="Arial" panose="020B0604020202020204" pitchFamily="34" charset="0"/>
        <a:buChar char="•"/>
        <a:defRPr sz="4600" kern="1200">
          <a:solidFill>
            <a:schemeClr val="tx1"/>
          </a:solidFill>
          <a:latin typeface="+mn-lt"/>
          <a:ea typeface="+mn-ea"/>
          <a:cs typeface="+mn-cs"/>
        </a:defRPr>
      </a:lvl1pPr>
      <a:lvl2pPr marL="1056623" indent="-406394" algn="l" defTabSz="130046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2pPr>
      <a:lvl3pPr marL="1625575" indent="-325115" algn="l" defTabSz="1300460" rtl="0" eaLnBrk="1" latinLnBrk="0" hangingPunct="1">
        <a:spcBef>
          <a:spcPct val="20000"/>
        </a:spcBef>
        <a:buFont typeface="Arial" panose="020B0604020202020204" pitchFamily="34" charset="0"/>
        <a:buChar char="•"/>
        <a:defRPr sz="3400" kern="1200">
          <a:solidFill>
            <a:schemeClr val="tx1"/>
          </a:solidFill>
          <a:latin typeface="+mn-lt"/>
          <a:ea typeface="+mn-ea"/>
          <a:cs typeface="+mn-cs"/>
        </a:defRPr>
      </a:lvl3pPr>
      <a:lvl4pPr marL="227580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4pPr>
      <a:lvl5pPr marL="292603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5pPr>
      <a:lvl6pPr marL="357626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9pPr>
    </p:bodyStyle>
    <p:otherStyle>
      <a:defPPr>
        <a:defRPr lang="en-US"/>
      </a:defPPr>
      <a:lvl1pPr marL="0" algn="l" defTabSz="1300460" rtl="0" eaLnBrk="1" latinLnBrk="0" hangingPunct="1">
        <a:defRPr sz="2600" kern="1200">
          <a:solidFill>
            <a:schemeClr val="tx1"/>
          </a:solidFill>
          <a:latin typeface="+mn-lt"/>
          <a:ea typeface="+mn-ea"/>
          <a:cs typeface="+mn-cs"/>
        </a:defRPr>
      </a:lvl1pPr>
      <a:lvl2pPr marL="650230" algn="l" defTabSz="1300460" rtl="0" eaLnBrk="1" latinLnBrk="0" hangingPunct="1">
        <a:defRPr sz="2600" kern="1200">
          <a:solidFill>
            <a:schemeClr val="tx1"/>
          </a:solidFill>
          <a:latin typeface="+mn-lt"/>
          <a:ea typeface="+mn-ea"/>
          <a:cs typeface="+mn-cs"/>
        </a:defRPr>
      </a:lvl2pPr>
      <a:lvl3pPr marL="1300460" algn="l" defTabSz="1300460" rtl="0" eaLnBrk="1" latinLnBrk="0" hangingPunct="1">
        <a:defRPr sz="2600" kern="1200">
          <a:solidFill>
            <a:schemeClr val="tx1"/>
          </a:solidFill>
          <a:latin typeface="+mn-lt"/>
          <a:ea typeface="+mn-ea"/>
          <a:cs typeface="+mn-cs"/>
        </a:defRPr>
      </a:lvl3pPr>
      <a:lvl4pPr marL="1950690" algn="l" defTabSz="1300460" rtl="0" eaLnBrk="1" latinLnBrk="0" hangingPunct="1">
        <a:defRPr sz="2600" kern="1200">
          <a:solidFill>
            <a:schemeClr val="tx1"/>
          </a:solidFill>
          <a:latin typeface="+mn-lt"/>
          <a:ea typeface="+mn-ea"/>
          <a:cs typeface="+mn-cs"/>
        </a:defRPr>
      </a:lvl4pPr>
      <a:lvl5pPr marL="2600919" algn="l" defTabSz="1300460" rtl="0" eaLnBrk="1" latinLnBrk="0" hangingPunct="1">
        <a:defRPr sz="2600" kern="1200">
          <a:solidFill>
            <a:schemeClr val="tx1"/>
          </a:solidFill>
          <a:latin typeface="+mn-lt"/>
          <a:ea typeface="+mn-ea"/>
          <a:cs typeface="+mn-cs"/>
        </a:defRPr>
      </a:lvl5pPr>
      <a:lvl6pPr marL="3251149" algn="l" defTabSz="1300460" rtl="0" eaLnBrk="1" latinLnBrk="0" hangingPunct="1">
        <a:defRPr sz="2600" kern="1200">
          <a:solidFill>
            <a:schemeClr val="tx1"/>
          </a:solidFill>
          <a:latin typeface="+mn-lt"/>
          <a:ea typeface="+mn-ea"/>
          <a:cs typeface="+mn-cs"/>
        </a:defRPr>
      </a:lvl6pPr>
      <a:lvl7pPr marL="3901379" algn="l" defTabSz="1300460" rtl="0" eaLnBrk="1" latinLnBrk="0" hangingPunct="1">
        <a:defRPr sz="2600" kern="1200">
          <a:solidFill>
            <a:schemeClr val="tx1"/>
          </a:solidFill>
          <a:latin typeface="+mn-lt"/>
          <a:ea typeface="+mn-ea"/>
          <a:cs typeface="+mn-cs"/>
        </a:defRPr>
      </a:lvl7pPr>
      <a:lvl8pPr marL="4551609" algn="l" defTabSz="1300460" rtl="0" eaLnBrk="1" latinLnBrk="0" hangingPunct="1">
        <a:defRPr sz="2600" kern="1200">
          <a:solidFill>
            <a:schemeClr val="tx1"/>
          </a:solidFill>
          <a:latin typeface="+mn-lt"/>
          <a:ea typeface="+mn-ea"/>
          <a:cs typeface="+mn-cs"/>
        </a:defRPr>
      </a:lvl8pPr>
      <a:lvl9pPr marL="5201839" algn="l" defTabSz="130046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18.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23.jpg"/></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4.xml"/><Relationship Id="rId4" Type="http://schemas.openxmlformats.org/officeDocument/2006/relationships/image" Target="../media/image30.jpe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6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4.xml"/></Relationships>
</file>

<file path=ppt/slides/_rels/slide6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6.xml"/><Relationship Id="rId1" Type="http://schemas.openxmlformats.org/officeDocument/2006/relationships/slideLayout" Target="../slideLayouts/slideLayout34.xml"/><Relationship Id="rId4" Type="http://schemas.openxmlformats.org/officeDocument/2006/relationships/image" Target="../media/image33.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7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4.xml"/></Relationships>
</file>

<file path=ppt/slides/_rels/slide7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4.xml"/></Relationships>
</file>

<file path=ppt/slides/_rels/slide7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34.xml"/></Relationships>
</file>

<file path=ppt/slides/_rels/slide7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4.xml"/></Relationships>
</file>

<file path=ppt/slides/_rels/slide7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4.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4.xml"/><Relationship Id="rId4" Type="http://schemas.openxmlformats.org/officeDocument/2006/relationships/image" Target="../media/image47.png"/></Relationships>
</file>

<file path=ppt/slides/_rels/slide8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4.xml"/></Relationships>
</file>

<file path=ppt/slides/_rels/slide9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4.xml"/></Relationships>
</file>

<file path=ppt/slides/_rels/slide9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play.google.com/store/apps/details?id=com.worldrowingrulebook&amp;hl=fr_FR" TargetMode="External"/><Relationship Id="rId1" Type="http://schemas.openxmlformats.org/officeDocument/2006/relationships/slideLayout" Target="../slideLayouts/slideLayout34.xml"/><Relationship Id="rId4" Type="http://schemas.openxmlformats.org/officeDocument/2006/relationships/image" Target="../media/image5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4"/>
          <p:cNvSpPr txBox="1">
            <a:spLocks/>
          </p:cNvSpPr>
          <p:nvPr/>
        </p:nvSpPr>
        <p:spPr bwMode="auto">
          <a:xfrm>
            <a:off x="6515778" y="4156494"/>
            <a:ext cx="6105518" cy="2064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r" rtl="0" eaLnBrk="0" fontAlgn="base" hangingPunct="0">
              <a:spcBef>
                <a:spcPct val="20000"/>
              </a:spcBef>
              <a:spcAft>
                <a:spcPct val="0"/>
              </a:spcAft>
              <a:buFont typeface="Arial" charset="0"/>
              <a:buNone/>
              <a:defRPr sz="2000" kern="1200">
                <a:solidFill>
                  <a:schemeClr val="accent1"/>
                </a:solidFill>
                <a:latin typeface="+mj-lt"/>
                <a:ea typeface="+mn-ea"/>
                <a:cs typeface="+mn-cs"/>
              </a:defRPr>
            </a:lvl1pPr>
            <a:lvl2pPr marL="0" indent="0" algn="r" rtl="0" eaLnBrk="0" fontAlgn="base" hangingPunct="0">
              <a:spcBef>
                <a:spcPct val="20000"/>
              </a:spcBef>
              <a:spcAft>
                <a:spcPct val="0"/>
              </a:spcAft>
              <a:buFont typeface="Arial" charset="0"/>
              <a:buNone/>
              <a:defRPr sz="1800" kern="1200">
                <a:solidFill>
                  <a:schemeClr val="accent1"/>
                </a:solidFill>
                <a:latin typeface="+mn-lt"/>
                <a:ea typeface="+mn-ea"/>
                <a:cs typeface="+mn-cs"/>
              </a:defRPr>
            </a:lvl2pPr>
            <a:lvl3pPr marL="0" indent="0" algn="r" rtl="0" eaLnBrk="0" fontAlgn="base" hangingPunct="0">
              <a:spcBef>
                <a:spcPct val="20000"/>
              </a:spcBef>
              <a:spcAft>
                <a:spcPct val="0"/>
              </a:spcAft>
              <a:buFont typeface="Arial" charset="0"/>
              <a:buNone/>
              <a:defRPr sz="1800" kern="1200">
                <a:solidFill>
                  <a:schemeClr val="accent1"/>
                </a:solidFill>
                <a:latin typeface="+mn-lt"/>
                <a:ea typeface="+mn-ea"/>
                <a:cs typeface="+mn-cs"/>
              </a:defRPr>
            </a:lvl3pPr>
            <a:lvl4pPr marL="0" indent="0" algn="r" rtl="0" eaLnBrk="0" fontAlgn="base" hangingPunct="0">
              <a:spcBef>
                <a:spcPct val="20000"/>
              </a:spcBef>
              <a:spcAft>
                <a:spcPct val="0"/>
              </a:spcAft>
              <a:buFont typeface="Arial" charset="0"/>
              <a:buNone/>
              <a:defRPr sz="1800" kern="1200">
                <a:solidFill>
                  <a:schemeClr val="accent1"/>
                </a:solidFill>
                <a:latin typeface="+mn-lt"/>
                <a:ea typeface="+mn-ea"/>
                <a:cs typeface="+mn-cs"/>
              </a:defRPr>
            </a:lvl4pPr>
            <a:lvl5pPr marL="0" indent="0" algn="r"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914400" rtl="0" eaLnBrk="0" fontAlgn="base" latinLnBrk="0" hangingPunct="0">
              <a:lnSpc>
                <a:spcPct val="100000"/>
              </a:lnSpc>
              <a:spcBef>
                <a:spcPct val="20000"/>
              </a:spcBef>
              <a:spcAft>
                <a:spcPct val="0"/>
              </a:spcAft>
              <a:buClrTx/>
              <a:buSzTx/>
              <a:buFont typeface="Arial" charset="0"/>
              <a:buNone/>
              <a:tabLst/>
              <a:defRPr/>
            </a:pPr>
            <a:r>
              <a:rPr kumimoji="0" lang="fr-FR" sz="2400" b="0" i="0" u="none" strike="noStrike" kern="1200" cap="none" spc="0" normalizeH="0" baseline="0" noProof="0" dirty="0">
                <a:ln>
                  <a:noFill/>
                </a:ln>
                <a:solidFill>
                  <a:srgbClr val="00205B"/>
                </a:solidFill>
                <a:effectLst/>
                <a:uLnTx/>
                <a:uFillTx/>
                <a:latin typeface="Arial Black"/>
                <a:ea typeface="+mn-ea"/>
                <a:cs typeface="+mn-cs"/>
              </a:rPr>
              <a:t>Le Code des Régates en pratique</a:t>
            </a:r>
          </a:p>
          <a:p>
            <a:pPr lvl="1" defTabSz="914400"/>
            <a:r>
              <a:rPr lang="fr-FR" dirty="0">
                <a:solidFill>
                  <a:srgbClr val="00205B"/>
                </a:solidFill>
                <a:latin typeface="Arial"/>
              </a:rPr>
              <a:t>Points à retenir pour encadrants à l’aviron</a:t>
            </a:r>
          </a:p>
          <a:p>
            <a:pPr lvl="1" defTabSz="914400"/>
            <a:r>
              <a:rPr lang="fr-FR" dirty="0">
                <a:solidFill>
                  <a:srgbClr val="00205B"/>
                </a:solidFill>
                <a:latin typeface="Arial"/>
              </a:rPr>
              <a:t>(initiateurs, éducateurs, entraineurs, BPJEPS, et autres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Par écrit motivé lors de la réunion…"/>
          <p:cNvSpPr txBox="1">
            <a:spLocks noGrp="1"/>
          </p:cNvSpPr>
          <p:nvPr>
            <p:ph type="body" sz="quarter" idx="10"/>
          </p:nvPr>
        </p:nvSpPr>
        <p:spPr>
          <a:prstGeom prst="rect">
            <a:avLst/>
          </a:prstGeom>
        </p:spPr>
        <p:txBody>
          <a:bodyPr/>
          <a:lstStyle/>
          <a:p>
            <a:endParaRPr lang="fr-FR" dirty="0"/>
          </a:p>
        </p:txBody>
      </p:sp>
      <p:sp>
        <p:nvSpPr>
          <p:cNvPr id="2" name="Text Placeholder 1"/>
          <p:cNvSpPr>
            <a:spLocks noGrp="1"/>
          </p:cNvSpPr>
          <p:nvPr>
            <p:ph type="body" sz="quarter" idx="11"/>
          </p:nvPr>
        </p:nvSpPr>
        <p:spPr/>
        <p:txBody>
          <a:bodyPr/>
          <a:lstStyle/>
          <a:p>
            <a:pPr>
              <a:spcBef>
                <a:spcPts val="1800"/>
              </a:spcBef>
              <a:buClrTx/>
            </a:pPr>
            <a:r>
              <a:rPr lang="fr-FR" dirty="0">
                <a:solidFill>
                  <a:srgbClr val="002060"/>
                </a:solidFill>
              </a:rPr>
              <a:t>Deux cas de figure :</a:t>
            </a:r>
          </a:p>
          <a:p>
            <a:pPr marL="342900" indent="-342900">
              <a:spcBef>
                <a:spcPts val="1800"/>
              </a:spcBef>
              <a:buClrTx/>
              <a:buFont typeface="Arial" panose="020B0604020202020204" pitchFamily="34" charset="0"/>
              <a:buChar char="•"/>
            </a:pPr>
            <a:r>
              <a:rPr lang="fr-FR" dirty="0">
                <a:solidFill>
                  <a:srgbClr val="002060"/>
                </a:solidFill>
              </a:rPr>
              <a:t>Je n’ai pas de remplaçant, je dois faire forfait</a:t>
            </a:r>
          </a:p>
          <a:p>
            <a:pPr marL="342900" indent="-342900">
              <a:spcBef>
                <a:spcPts val="1800"/>
              </a:spcBef>
              <a:buClrTx/>
              <a:buFont typeface="Arial" panose="020B0604020202020204" pitchFamily="34" charset="0"/>
              <a:buChar char="•"/>
            </a:pPr>
            <a:r>
              <a:rPr lang="fr-FR" dirty="0">
                <a:solidFill>
                  <a:srgbClr val="002060"/>
                </a:solidFill>
              </a:rPr>
              <a:t>J’ai un remplaçant, je fais un remplacement</a:t>
            </a:r>
          </a:p>
        </p:txBody>
      </p:sp>
      <p:sp>
        <p:nvSpPr>
          <p:cNvPr id="3" name="Text Placeholder 2"/>
          <p:cNvSpPr>
            <a:spLocks noGrp="1"/>
          </p:cNvSpPr>
          <p:nvPr>
            <p:ph type="body" sz="quarter" idx="12"/>
          </p:nvPr>
        </p:nvSpPr>
        <p:spPr>
          <a:xfrm>
            <a:off x="0" y="635009"/>
            <a:ext cx="11059886" cy="618631"/>
          </a:xfrm>
        </p:spPr>
        <p:txBody>
          <a:bodyPr/>
          <a:lstStyle/>
          <a:p>
            <a:r>
              <a:rPr lang="fr-FR" sz="3600" b="1" kern="1200" dirty="0">
                <a:solidFill>
                  <a:srgbClr val="002060"/>
                </a:solidFill>
                <a:latin typeface="Arial Black" panose="020B0A04020102020204" pitchFamily="34" charset="0"/>
                <a:ea typeface="+mj-ea"/>
                <a:cs typeface="+mj-cs"/>
              </a:rPr>
              <a:t>Oups, mon rameur </a:t>
            </a:r>
            <a:br>
              <a:rPr lang="fr-FR" sz="3600" b="1" kern="1200" dirty="0">
                <a:solidFill>
                  <a:srgbClr val="002060"/>
                </a:solidFill>
                <a:latin typeface="Arial Black" panose="020B0A04020102020204" pitchFamily="34" charset="0"/>
                <a:ea typeface="+mj-ea"/>
                <a:cs typeface="+mj-cs"/>
              </a:rPr>
            </a:br>
            <a:r>
              <a:rPr lang="fr-FR" sz="3600" b="1" kern="1200" dirty="0" smtClean="0">
                <a:solidFill>
                  <a:srgbClr val="002060"/>
                </a:solidFill>
                <a:latin typeface="Arial Black" panose="020B0A04020102020204" pitchFamily="34" charset="0"/>
                <a:ea typeface="+mj-ea"/>
                <a:cs typeface="+mj-cs"/>
              </a:rPr>
              <a:t>ne </a:t>
            </a:r>
            <a:r>
              <a:rPr lang="fr-FR" sz="3600" b="1" kern="1200" dirty="0">
                <a:solidFill>
                  <a:srgbClr val="002060"/>
                </a:solidFill>
                <a:latin typeface="Arial Black" panose="020B0A04020102020204" pitchFamily="34" charset="0"/>
                <a:ea typeface="+mj-ea"/>
                <a:cs typeface="+mj-cs"/>
              </a:rPr>
              <a:t>peut plus venir</a:t>
            </a:r>
            <a:endParaRPr lang="en-GB" sz="3600" b="1" kern="1200" dirty="0">
              <a:solidFill>
                <a:srgbClr val="002060"/>
              </a:solidFill>
              <a:latin typeface="Arial Black" panose="020B0A040201020202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2" nodeType="clickEffect">
                                  <p:stCondLst>
                                    <p:cond delay="0"/>
                                  </p:stCondLst>
                                  <p:iterate>
                                    <p:tmAbs val="0"/>
                                  </p:iterate>
                                  <p:childTnLst>
                                    <p:set>
                                      <p:cBhvr>
                                        <p:cTn id="6" fill="hold"/>
                                        <p:tgtEl>
                                          <p:spTgt spid="162">
                                            <p:bg/>
                                          </p:spTgt>
                                        </p:tgtEl>
                                        <p:attrNameLst>
                                          <p:attrName>style.visibility</p:attrName>
                                        </p:attrNameLst>
                                      </p:cBhvr>
                                      <p:to>
                                        <p:strVal val="visible"/>
                                      </p:to>
                                    </p:set>
                                    <p:animEffect transition="in" filter="wipe(left)">
                                      <p:cBhvr>
                                        <p:cTn id="7" dur="1000"/>
                                        <p:tgtEl>
                                          <p:spTgt spid="162">
                                            <p:bg/>
                                          </p:spTgt>
                                        </p:tgtEl>
                                      </p:cBhvr>
                                    </p:animEffect>
                                  </p:childTnLst>
                                </p:cTn>
                              </p:par>
                              <p:par>
                                <p:cTn id="8" presetID="22" presetClass="entr" presetSubtype="8" fill="hold" grpId="2" nodeType="withEffect" nodePh="1">
                                  <p:stCondLst>
                                    <p:cond delay="0"/>
                                  </p:stCondLst>
                                  <p:endCondLst>
                                    <p:cond evt="begin" delay="0">
                                      <p:tn val="8"/>
                                    </p:cond>
                                  </p:endCondLst>
                                  <p:iterate>
                                    <p:tmAbs val="0"/>
                                  </p:iterate>
                                  <p:childTnLst>
                                    <p:set>
                                      <p:cBhvr>
                                        <p:cTn id="9" fill="hold"/>
                                        <p:tgtEl>
                                          <p:spTgt spid="162">
                                            <p:txEl>
                                              <p:pRg st="0" end="0"/>
                                            </p:txEl>
                                          </p:spTgt>
                                        </p:tgtEl>
                                        <p:attrNameLst>
                                          <p:attrName>style.visibility</p:attrName>
                                        </p:attrNameLst>
                                      </p:cBhvr>
                                      <p:to>
                                        <p:strVal val="visible"/>
                                      </p:to>
                                    </p:set>
                                    <p:animEffect transition="in" filter="wipe(left)">
                                      <p:cBhvr>
                                        <p:cTn id="10" dur="1000"/>
                                        <p:tgtEl>
                                          <p:spTgt spid="1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2" build="p" bldLvl="5"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type="body" sz="quarter" idx="10"/>
          </p:nvPr>
        </p:nvSpPr>
        <p:spPr/>
        <p:txBody>
          <a:bodyPr/>
          <a:lstStyle/>
          <a:p>
            <a:endParaRPr lang="fr-FR" dirty="0"/>
          </a:p>
        </p:txBody>
      </p:sp>
      <p:sp>
        <p:nvSpPr>
          <p:cNvPr id="4" name="Text Placeholder 3"/>
          <p:cNvSpPr>
            <a:spLocks noGrp="1"/>
          </p:cNvSpPr>
          <p:nvPr>
            <p:ph type="body" sz="quarter" idx="11"/>
          </p:nvPr>
        </p:nvSpPr>
        <p:spPr/>
        <p:txBody>
          <a:bodyPr/>
          <a:lstStyle/>
          <a:p>
            <a:pPr marL="342900" indent="-342900">
              <a:spcBef>
                <a:spcPts val="1800"/>
              </a:spcBef>
              <a:buClrTx/>
              <a:buFont typeface="Arial" panose="020B0604020202020204" pitchFamily="34" charset="0"/>
              <a:buChar char="•"/>
            </a:pPr>
            <a:r>
              <a:rPr lang="fr-FR" dirty="0">
                <a:solidFill>
                  <a:srgbClr val="002060"/>
                </a:solidFill>
              </a:rPr>
              <a:t>Il est déclaré par écrit par le délégué lors de la réunion des délégués</a:t>
            </a:r>
          </a:p>
          <a:p>
            <a:pPr marL="342900" indent="-342900">
              <a:spcBef>
                <a:spcPts val="1800"/>
              </a:spcBef>
              <a:buClrTx/>
              <a:buFont typeface="Arial" panose="020B0604020202020204" pitchFamily="34" charset="0"/>
              <a:buChar char="•"/>
            </a:pPr>
            <a:r>
              <a:rPr lang="fr-FR" dirty="0">
                <a:solidFill>
                  <a:srgbClr val="002060"/>
                </a:solidFill>
              </a:rPr>
              <a:t>Le motif du forfait doit être indiqué et valable : c’est le Président du Jury qui juge la validité du motif</a:t>
            </a:r>
          </a:p>
          <a:p>
            <a:pPr marL="342900" indent="-342900">
              <a:spcBef>
                <a:spcPts val="1800"/>
              </a:spcBef>
              <a:buClrTx/>
              <a:buFont typeface="Arial" panose="020B0604020202020204" pitchFamily="34" charset="0"/>
              <a:buChar char="•"/>
            </a:pPr>
            <a:r>
              <a:rPr lang="fr-FR" dirty="0">
                <a:solidFill>
                  <a:srgbClr val="002060"/>
                </a:solidFill>
              </a:rPr>
              <a:t>Si le motif n’est pas reconnu valable, le forfait est sanctionné par une amende.</a:t>
            </a:r>
          </a:p>
          <a:p>
            <a:pPr marL="342900" indent="-342900">
              <a:spcBef>
                <a:spcPts val="1800"/>
              </a:spcBef>
              <a:buClrTx/>
              <a:buFont typeface="Arial" panose="020B0604020202020204" pitchFamily="34" charset="0"/>
              <a:buChar char="•"/>
            </a:pPr>
            <a:r>
              <a:rPr lang="fr-FR" dirty="0">
                <a:solidFill>
                  <a:srgbClr val="00B050"/>
                </a:solidFill>
              </a:rPr>
              <a:t>Après la réunion des délégués, seul le forfait pour raison médicale </a:t>
            </a:r>
            <a:r>
              <a:rPr lang="fr-FR" u="sng" dirty="0">
                <a:solidFill>
                  <a:srgbClr val="00B050"/>
                </a:solidFill>
              </a:rPr>
              <a:t>constatée par un médecin</a:t>
            </a:r>
            <a:r>
              <a:rPr lang="fr-FR" dirty="0">
                <a:solidFill>
                  <a:srgbClr val="00B050"/>
                </a:solidFill>
              </a:rPr>
              <a:t> est accepté.</a:t>
            </a:r>
          </a:p>
          <a:p>
            <a:endParaRPr lang="en-GB" dirty="0"/>
          </a:p>
        </p:txBody>
      </p:sp>
      <p:sp>
        <p:nvSpPr>
          <p:cNvPr id="5" name="Text Placeholder 4"/>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Forfait </a:t>
            </a:r>
            <a:r>
              <a:rPr lang="en-GB" sz="2000" b="1" kern="1200" dirty="0">
                <a:solidFill>
                  <a:srgbClr val="002060"/>
                </a:solidFill>
                <a:latin typeface="Arial Black" panose="020B0A04020102020204" pitchFamily="34" charset="0"/>
                <a:ea typeface="+mj-ea"/>
                <a:cs typeface="+mj-cs"/>
              </a:rPr>
              <a:t>(Art. 23-2)</a:t>
            </a:r>
          </a:p>
        </p:txBody>
      </p:sp>
    </p:spTree>
    <p:extLst>
      <p:ext uri="{BB962C8B-B14F-4D97-AF65-F5344CB8AC3E}">
        <p14:creationId xmlns:p14="http://schemas.microsoft.com/office/powerpoint/2010/main" val="380318237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type="body" sz="quarter" idx="10"/>
          </p:nvPr>
        </p:nvSpPr>
        <p:spPr/>
        <p:txBody>
          <a:bodyPr/>
          <a:lstStyle/>
          <a:p>
            <a:endParaRPr lang="fr-FR" dirty="0"/>
          </a:p>
        </p:txBody>
      </p:sp>
      <p:sp>
        <p:nvSpPr>
          <p:cNvPr id="5" name="Text Placeholder 4"/>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Remplacement </a:t>
            </a:r>
            <a:r>
              <a:rPr lang="fr-FR" sz="2000" b="1" kern="1200" dirty="0">
                <a:solidFill>
                  <a:srgbClr val="002060"/>
                </a:solidFill>
                <a:latin typeface="Arial Black" panose="020B0A04020102020204" pitchFamily="34" charset="0"/>
                <a:ea typeface="+mj-ea"/>
                <a:cs typeface="+mj-cs"/>
              </a:rPr>
              <a:t>(Art 23-3)</a:t>
            </a:r>
            <a:endParaRPr lang="en-GB" sz="2000" b="1" kern="1200" dirty="0">
              <a:solidFill>
                <a:srgbClr val="002060"/>
              </a:solidFill>
              <a:latin typeface="Arial Black" panose="020B0A04020102020204" pitchFamily="34" charset="0"/>
              <a:ea typeface="+mj-ea"/>
              <a:cs typeface="+mj-cs"/>
            </a:endParaRPr>
          </a:p>
        </p:txBody>
      </p:sp>
      <p:graphicFrame>
        <p:nvGraphicFramePr>
          <p:cNvPr id="2" name="Tableau 5">
            <a:extLst>
              <a:ext uri="{FF2B5EF4-FFF2-40B4-BE49-F238E27FC236}">
                <a16:creationId xmlns="" xmlns:a16="http://schemas.microsoft.com/office/drawing/2014/main" id="{06418F98-F284-4D57-8C6E-D04748716975}"/>
              </a:ext>
            </a:extLst>
          </p:cNvPr>
          <p:cNvGraphicFramePr>
            <a:graphicFrameLocks noGrp="1"/>
          </p:cNvGraphicFramePr>
          <p:nvPr>
            <p:extLst>
              <p:ext uri="{D42A27DB-BD31-4B8C-83A1-F6EECF244321}">
                <p14:modId xmlns:p14="http://schemas.microsoft.com/office/powerpoint/2010/main" val="2202344325"/>
              </p:ext>
            </p:extLst>
          </p:nvPr>
        </p:nvGraphicFramePr>
        <p:xfrm>
          <a:off x="1785673" y="2025469"/>
          <a:ext cx="10968764" cy="6035040"/>
        </p:xfrm>
        <a:graphic>
          <a:graphicData uri="http://schemas.openxmlformats.org/drawingml/2006/table">
            <a:tbl>
              <a:tblPr firstRow="1" bandRow="1">
                <a:tableStyleId>{5940675A-B579-460E-94D1-54222C63F5DA}</a:tableStyleId>
              </a:tblPr>
              <a:tblGrid>
                <a:gridCol w="5484382">
                  <a:extLst>
                    <a:ext uri="{9D8B030D-6E8A-4147-A177-3AD203B41FA5}">
                      <a16:colId xmlns="" xmlns:a16="http://schemas.microsoft.com/office/drawing/2014/main" val="301274213"/>
                    </a:ext>
                  </a:extLst>
                </a:gridCol>
                <a:gridCol w="5484382">
                  <a:extLst>
                    <a:ext uri="{9D8B030D-6E8A-4147-A177-3AD203B41FA5}">
                      <a16:colId xmlns="" xmlns:a16="http://schemas.microsoft.com/office/drawing/2014/main" val="2661465872"/>
                    </a:ext>
                  </a:extLst>
                </a:gridCol>
              </a:tblGrid>
              <a:tr h="211476">
                <a:tc>
                  <a:txBody>
                    <a:bodyPr/>
                    <a:lstStyle/>
                    <a:p>
                      <a:r>
                        <a:rPr lang="fr-FR" sz="2000" b="1" dirty="0"/>
                        <a:t>A la réunion des délégués, ou jusqu’à 1h avant la première épreuve de l’équipage en question</a:t>
                      </a:r>
                    </a:p>
                  </a:txBody>
                  <a:tcPr/>
                </a:tc>
                <a:tc>
                  <a:txBody>
                    <a:bodyPr/>
                    <a:lstStyle/>
                    <a:p>
                      <a:r>
                        <a:rPr lang="fr-FR" sz="2000" b="1" dirty="0"/>
                        <a:t>Passé ce délai, et pour les courses suivantes </a:t>
                      </a:r>
                    </a:p>
                  </a:txBody>
                  <a:tcPr/>
                </a:tc>
                <a:extLst>
                  <a:ext uri="{0D108BD9-81ED-4DB2-BD59-A6C34878D82A}">
                    <a16:rowId xmlns="" xmlns:a16="http://schemas.microsoft.com/office/drawing/2014/main" val="3073023921"/>
                  </a:ext>
                </a:extLst>
              </a:tr>
              <a:tr h="370840">
                <a:tc>
                  <a:txBody>
                    <a:bodyPr/>
                    <a:lstStyle/>
                    <a:p>
                      <a:pPr marL="285750" indent="-285750" algn="l">
                        <a:spcBef>
                          <a:spcPts val="1800"/>
                        </a:spcBef>
                        <a:buClrTx/>
                        <a:buFont typeface="Arial" panose="020B0604020202020204" pitchFamily="34" charset="0"/>
                        <a:buChar char="•"/>
                      </a:pPr>
                      <a:endParaRPr lang="fr-FR" sz="1800" dirty="0">
                        <a:solidFill>
                          <a:srgbClr val="002060"/>
                        </a:solidFill>
                      </a:endParaRPr>
                    </a:p>
                    <a:p>
                      <a:pPr marL="285750" indent="-285750" algn="l">
                        <a:spcBef>
                          <a:spcPts val="1800"/>
                        </a:spcBef>
                        <a:buClrTx/>
                        <a:buFont typeface="Arial" panose="020B0604020202020204" pitchFamily="34" charset="0"/>
                        <a:buChar char="•"/>
                      </a:pPr>
                      <a:r>
                        <a:rPr lang="fr-FR" sz="1800" dirty="0">
                          <a:solidFill>
                            <a:srgbClr val="002060"/>
                          </a:solidFill>
                        </a:rPr>
                        <a:t>Déclaré par écrit lors de la réunion des délégués ou au plus tard une heure avant la première épreuve de l'équipage</a:t>
                      </a:r>
                    </a:p>
                    <a:p>
                      <a:pPr marL="285750" marR="0" indent="-285750" algn="l" defTabSz="584200" latinLnBrk="0">
                        <a:lnSpc>
                          <a:spcPct val="100000"/>
                        </a:lnSpc>
                        <a:spcBef>
                          <a:spcPts val="1800"/>
                        </a:spcBef>
                        <a:spcAft>
                          <a:spcPts val="0"/>
                        </a:spcAft>
                        <a:buClrTx/>
                        <a:buSzTx/>
                        <a:buFont typeface="Arial" panose="020B0604020202020204" pitchFamily="34" charset="0"/>
                        <a:buChar char="•"/>
                        <a:tabLst/>
                      </a:pPr>
                      <a:r>
                        <a:rPr lang="fr-FR" sz="1800" b="0" i="0" u="none" strike="noStrike" cap="none" spc="0" baseline="0" dirty="0">
                          <a:solidFill>
                            <a:srgbClr val="002060"/>
                          </a:solidFill>
                          <a:uFillTx/>
                          <a:latin typeface="+mn-lt"/>
                          <a:ea typeface="+mn-ea"/>
                          <a:cs typeface="+mn-cs"/>
                          <a:sym typeface="Palatino"/>
                        </a:rPr>
                        <a:t>Possibilité de remplacer jusqu'à la moitié des rameurs, en plus du barreur</a:t>
                      </a:r>
                    </a:p>
                    <a:p>
                      <a:pPr marL="285750" marR="0" lvl="1" indent="-285750" algn="l" defTabSz="584200" latinLnBrk="0">
                        <a:lnSpc>
                          <a:spcPct val="100000"/>
                        </a:lnSpc>
                        <a:spcBef>
                          <a:spcPts val="1800"/>
                        </a:spcBef>
                        <a:spcAft>
                          <a:spcPts val="0"/>
                        </a:spcAft>
                        <a:buClrTx/>
                        <a:buSzTx/>
                        <a:buFont typeface="Arial" panose="020B0604020202020204" pitchFamily="34" charset="0"/>
                        <a:buChar char="•"/>
                        <a:tabLst/>
                      </a:pPr>
                      <a:r>
                        <a:rPr lang="fr-FR" sz="1800" b="0" i="0" u="none" strike="noStrike" cap="none" spc="0" baseline="0" dirty="0">
                          <a:solidFill>
                            <a:srgbClr val="00B050"/>
                          </a:solidFill>
                          <a:uFillTx/>
                          <a:latin typeface="+mn-lt"/>
                          <a:ea typeface="+mn-ea"/>
                          <a:cs typeface="+mn-cs"/>
                          <a:sym typeface="Palatino"/>
                        </a:rPr>
                        <a:t>Attention : </a:t>
                      </a:r>
                      <a:r>
                        <a:rPr lang="fr-FR" sz="1800" b="0" i="0" u="none" strike="noStrike" cap="none" spc="0" baseline="0" dirty="0">
                          <a:solidFill>
                            <a:srgbClr val="002060"/>
                          </a:solidFill>
                          <a:uFillTx/>
                          <a:latin typeface="+mn-lt"/>
                          <a:ea typeface="+mn-ea"/>
                          <a:cs typeface="+mn-cs"/>
                          <a:sym typeface="Palatino"/>
                        </a:rPr>
                        <a:t>un rameur engagé en skiff ne peut pas être remplacé</a:t>
                      </a:r>
                    </a:p>
                    <a:p>
                      <a:pPr marL="285750" marR="0" indent="-285750" algn="l" defTabSz="584200" latinLnBrk="0">
                        <a:lnSpc>
                          <a:spcPct val="100000"/>
                        </a:lnSpc>
                        <a:spcBef>
                          <a:spcPts val="1800"/>
                        </a:spcBef>
                        <a:spcAft>
                          <a:spcPts val="0"/>
                        </a:spcAft>
                        <a:buClrTx/>
                        <a:buSzTx/>
                        <a:buFont typeface="Arial" panose="020B0604020202020204" pitchFamily="34" charset="0"/>
                        <a:buChar char="•"/>
                        <a:tabLst/>
                      </a:pPr>
                      <a:r>
                        <a:rPr lang="fr-FR" sz="1800" b="0" i="0" u="none" strike="noStrike" cap="none" spc="0" baseline="0" dirty="0">
                          <a:solidFill>
                            <a:srgbClr val="002060"/>
                          </a:solidFill>
                          <a:uFillTx/>
                          <a:latin typeface="+mn-lt"/>
                          <a:ea typeface="+mn-ea"/>
                          <a:cs typeface="+mn-cs"/>
                          <a:sym typeface="Palatino"/>
                        </a:rPr>
                        <a:t>Le remplaçant doit répondre aux mêmes critères que le rameur remplacé (PL, </a:t>
                      </a:r>
                      <a:r>
                        <a:rPr lang="fr-FR" sz="1800" b="0" i="0" u="none" strike="noStrike" cap="none" spc="0" baseline="0" dirty="0" smtClean="0">
                          <a:solidFill>
                            <a:srgbClr val="002060"/>
                          </a:solidFill>
                          <a:uFillTx/>
                          <a:latin typeface="+mn-lt"/>
                          <a:ea typeface="+mn-ea"/>
                          <a:cs typeface="+mn-cs"/>
                          <a:sym typeface="Palatino"/>
                        </a:rPr>
                        <a:t>quota…)</a:t>
                      </a:r>
                      <a:endParaRPr lang="fr-FR" sz="1800" b="0" i="0" u="none" strike="noStrike" cap="none" spc="0" baseline="0" dirty="0">
                        <a:solidFill>
                          <a:srgbClr val="002060"/>
                        </a:solidFill>
                        <a:uFillTx/>
                        <a:latin typeface="+mn-lt"/>
                        <a:ea typeface="+mn-ea"/>
                        <a:cs typeface="+mn-cs"/>
                        <a:sym typeface="Palatino"/>
                      </a:endParaRPr>
                    </a:p>
                    <a:p>
                      <a:pPr marL="285750" marR="0" indent="-285750" algn="l" defTabSz="584200" latinLnBrk="0">
                        <a:lnSpc>
                          <a:spcPct val="100000"/>
                        </a:lnSpc>
                        <a:spcBef>
                          <a:spcPts val="1800"/>
                        </a:spcBef>
                        <a:spcAft>
                          <a:spcPts val="0"/>
                        </a:spcAft>
                        <a:buClrTx/>
                        <a:buSzTx/>
                        <a:buFont typeface="Arial" panose="020B0604020202020204" pitchFamily="34" charset="0"/>
                        <a:buChar char="•"/>
                        <a:tabLst/>
                      </a:pPr>
                      <a:r>
                        <a:rPr lang="fr-FR" sz="1800" b="0" i="0" u="none" strike="noStrike" cap="none" spc="0" baseline="0" dirty="0">
                          <a:solidFill>
                            <a:srgbClr val="002060"/>
                          </a:solidFill>
                          <a:uFillTx/>
                          <a:latin typeface="+mn-lt"/>
                          <a:ea typeface="+mn-ea"/>
                          <a:cs typeface="+mn-cs"/>
                          <a:sym typeface="Palatino"/>
                        </a:rPr>
                        <a:t>La permutation (échange de rameurs d'un équipage engagé à un autre), n’est pas autorisée</a:t>
                      </a:r>
                    </a:p>
                    <a:p>
                      <a:pPr marL="285750" marR="0" indent="-285750" algn="l" defTabSz="584200" latinLnBrk="0">
                        <a:lnSpc>
                          <a:spcPct val="100000"/>
                        </a:lnSpc>
                        <a:spcBef>
                          <a:spcPts val="1800"/>
                        </a:spcBef>
                        <a:spcAft>
                          <a:spcPts val="0"/>
                        </a:spcAft>
                        <a:buClrTx/>
                        <a:buSzTx/>
                        <a:buFont typeface="Arial" panose="020B0604020202020204" pitchFamily="34" charset="0"/>
                        <a:buChar char="•"/>
                        <a:tabLst/>
                      </a:pPr>
                      <a:endParaRPr lang="fr-FR" sz="1800" b="0" i="0" u="none" strike="noStrike" cap="none" spc="0" baseline="0" dirty="0">
                        <a:solidFill>
                          <a:srgbClr val="002060"/>
                        </a:solidFill>
                        <a:uFillTx/>
                        <a:latin typeface="+mn-lt"/>
                        <a:ea typeface="+mn-ea"/>
                        <a:cs typeface="+mn-cs"/>
                        <a:sym typeface="Palatino"/>
                      </a:endParaRPr>
                    </a:p>
                  </a:txBody>
                  <a:tcPr/>
                </a:tc>
                <a:tc>
                  <a:txBody>
                    <a:bodyPr/>
                    <a:lstStyle/>
                    <a:p>
                      <a:pPr marL="342900" indent="-342900" algn="l" rtl="0">
                        <a:spcBef>
                          <a:spcPts val="1800"/>
                        </a:spcBef>
                        <a:buClrTx/>
                        <a:buFont typeface="Arial" panose="020B0604020202020204" pitchFamily="34" charset="0"/>
                        <a:buChar char="•"/>
                      </a:pPr>
                      <a:endParaRPr lang="fr-FR" sz="1800" dirty="0">
                        <a:solidFill>
                          <a:srgbClr val="002060"/>
                        </a:solidFill>
                      </a:endParaRPr>
                    </a:p>
                    <a:p>
                      <a:pPr marL="342900" indent="-342900" algn="l" rtl="0">
                        <a:spcBef>
                          <a:spcPts val="1800"/>
                        </a:spcBef>
                        <a:buClrTx/>
                        <a:buFont typeface="Arial" panose="020B0604020202020204" pitchFamily="34" charset="0"/>
                        <a:buChar char="•"/>
                      </a:pPr>
                      <a:r>
                        <a:rPr lang="fr-FR" sz="1800" dirty="0">
                          <a:solidFill>
                            <a:srgbClr val="002060"/>
                          </a:solidFill>
                        </a:rPr>
                        <a:t>Après une heure avant la première course de l’équipage, seul le remplacement pour raison médicale constatée par un médecin est accepté</a:t>
                      </a:r>
                    </a:p>
                    <a:p>
                      <a:pPr marL="342900" indent="-342900" algn="l" rtl="0">
                        <a:spcBef>
                          <a:spcPts val="1800"/>
                        </a:spcBef>
                        <a:buClrTx/>
                        <a:buFont typeface="Arial" panose="020B0604020202020204" pitchFamily="34" charset="0"/>
                        <a:buChar char="•"/>
                      </a:pPr>
                      <a:r>
                        <a:rPr lang="fr-FR" sz="1800" dirty="0">
                          <a:solidFill>
                            <a:srgbClr val="00B050"/>
                          </a:solidFill>
                        </a:rPr>
                        <a:t>Attention</a:t>
                      </a:r>
                      <a:r>
                        <a:rPr lang="fr-FR" sz="1800" dirty="0">
                          <a:solidFill>
                            <a:srgbClr val="002060"/>
                          </a:solidFill>
                        </a:rPr>
                        <a:t> </a:t>
                      </a:r>
                      <a:r>
                        <a:rPr lang="fr-FR" sz="1800" dirty="0">
                          <a:solidFill>
                            <a:srgbClr val="00B050"/>
                          </a:solidFill>
                        </a:rPr>
                        <a:t>: </a:t>
                      </a:r>
                      <a:r>
                        <a:rPr lang="fr-FR" sz="1800" dirty="0">
                          <a:solidFill>
                            <a:srgbClr val="002060"/>
                          </a:solidFill>
                        </a:rPr>
                        <a:t>si je n’ai pas de remplaçant, garder en tête qu’un équipage incomplet ne peut pas courir (</a:t>
                      </a:r>
                      <a:r>
                        <a:rPr lang="fr-FR" sz="1800" dirty="0">
                          <a:solidFill>
                            <a:srgbClr val="002060"/>
                          </a:solidFill>
                          <a:sym typeface="Futura"/>
                        </a:rPr>
                        <a:t>art. 23 – 4) ! Cela vaut en cas de chavirage au départ et qu’un rameur ou barreur ne veut/peut pas remonter dans le bateau.</a:t>
                      </a:r>
                      <a:br>
                        <a:rPr lang="fr-FR" sz="1800" dirty="0">
                          <a:solidFill>
                            <a:srgbClr val="002060"/>
                          </a:solidFill>
                          <a:sym typeface="Futura"/>
                        </a:rPr>
                      </a:br>
                      <a:r>
                        <a:rPr lang="fr-FR" sz="1800" dirty="0">
                          <a:solidFill>
                            <a:srgbClr val="002060"/>
                          </a:solidFill>
                          <a:sym typeface="Futura"/>
                        </a:rPr>
                        <a:t>Mais je peux mettre une femme à la place d’un homme (pas l’inverse).</a:t>
                      </a:r>
                    </a:p>
                    <a:p>
                      <a:endParaRPr lang="fr-FR" sz="1800" dirty="0"/>
                    </a:p>
                    <a:p>
                      <a:endParaRPr lang="fr-FR" sz="1800" dirty="0"/>
                    </a:p>
                  </a:txBody>
                  <a:tcPr/>
                </a:tc>
                <a:extLst>
                  <a:ext uri="{0D108BD9-81ED-4DB2-BD59-A6C34878D82A}">
                    <a16:rowId xmlns="" xmlns:a16="http://schemas.microsoft.com/office/drawing/2014/main" val="3432494020"/>
                  </a:ext>
                </a:extLst>
              </a:tr>
            </a:tbl>
          </a:graphicData>
        </a:graphic>
      </p:graphicFrame>
    </p:spTree>
    <p:extLst>
      <p:ext uri="{BB962C8B-B14F-4D97-AF65-F5344CB8AC3E}">
        <p14:creationId xmlns:p14="http://schemas.microsoft.com/office/powerpoint/2010/main" val="400454284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type="body" sz="quarter" idx="10"/>
          </p:nvPr>
        </p:nvSpPr>
        <p:spPr/>
        <p:txBody>
          <a:bodyPr/>
          <a:lstStyle/>
          <a:p>
            <a:endParaRPr lang="fr-FR" dirty="0"/>
          </a:p>
        </p:txBody>
      </p:sp>
      <p:sp>
        <p:nvSpPr>
          <p:cNvPr id="4" name="Text Placeholder 3"/>
          <p:cNvSpPr>
            <a:spLocks noGrp="1"/>
          </p:cNvSpPr>
          <p:nvPr>
            <p:ph type="body" sz="quarter" idx="11"/>
          </p:nvPr>
        </p:nvSpPr>
        <p:spPr/>
        <p:txBody>
          <a:bodyPr/>
          <a:lstStyle/>
          <a:p>
            <a:pPr marL="342900" indent="-342900">
              <a:spcBef>
                <a:spcPts val="1800"/>
              </a:spcBef>
              <a:buClrTx/>
              <a:buFont typeface="Arial" panose="020B0604020202020204" pitchFamily="34" charset="0"/>
              <a:buChar char="•"/>
            </a:pPr>
            <a:r>
              <a:rPr lang="fr-FR" b="1" dirty="0">
                <a:solidFill>
                  <a:srgbClr val="00B050"/>
                </a:solidFill>
              </a:rPr>
              <a:t>Anticipez !</a:t>
            </a:r>
          </a:p>
          <a:p>
            <a:pPr marL="342900" indent="-342900">
              <a:spcBef>
                <a:spcPts val="1800"/>
              </a:spcBef>
              <a:buClrTx/>
              <a:buFont typeface="Arial" panose="020B0604020202020204" pitchFamily="34" charset="0"/>
              <a:buChar char="•"/>
            </a:pPr>
            <a:r>
              <a:rPr lang="fr-FR" dirty="0">
                <a:solidFill>
                  <a:srgbClr val="002060"/>
                </a:solidFill>
              </a:rPr>
              <a:t>Un programme prend beaucoup de temps à faire : communiquez vos changements dès que vous en avez connaissance, </a:t>
            </a:r>
            <a:r>
              <a:rPr lang="fr-FR" dirty="0" smtClean="0">
                <a:solidFill>
                  <a:srgbClr val="002060"/>
                </a:solidFill>
              </a:rPr>
              <a:t>au plus tard à la réunion des délégués </a:t>
            </a:r>
            <a:endParaRPr lang="fr-FR" dirty="0">
              <a:solidFill>
                <a:srgbClr val="002060"/>
              </a:solidFill>
            </a:endParaRPr>
          </a:p>
          <a:p>
            <a:pPr marL="342900" indent="-342900">
              <a:spcBef>
                <a:spcPts val="1800"/>
              </a:spcBef>
              <a:buClrTx/>
              <a:buFont typeface="Arial" panose="020B0604020202020204" pitchFamily="34" charset="0"/>
              <a:buChar char="•"/>
            </a:pPr>
            <a:r>
              <a:rPr lang="fr-FR" dirty="0">
                <a:solidFill>
                  <a:srgbClr val="002060"/>
                </a:solidFill>
              </a:rPr>
              <a:t>Les changements sont importants pour deux raisons</a:t>
            </a:r>
          </a:p>
          <a:p>
            <a:pPr marL="706438" lvl="2" indent="-342900">
              <a:spcBef>
                <a:spcPts val="1800"/>
              </a:spcBef>
              <a:buClrTx/>
              <a:buFont typeface="Wingdings" panose="05000000000000000000" pitchFamily="2" charset="2"/>
              <a:buChar char="ü"/>
            </a:pPr>
            <a:r>
              <a:rPr lang="fr-FR" sz="2300" dirty="0">
                <a:solidFill>
                  <a:srgbClr val="002060"/>
                </a:solidFill>
                <a:latin typeface="+mj-lt"/>
              </a:rPr>
              <a:t>En cas de contrôle anti-dopage, le médecin va tirer un nom au sort, et/ou une place dans le bateau</a:t>
            </a:r>
          </a:p>
          <a:p>
            <a:pPr marL="706438" lvl="2" indent="-342900">
              <a:spcBef>
                <a:spcPts val="1800"/>
              </a:spcBef>
              <a:buClrTx/>
              <a:buFont typeface="Wingdings" panose="05000000000000000000" pitchFamily="2" charset="2"/>
              <a:buChar char="ü"/>
            </a:pPr>
            <a:r>
              <a:rPr lang="fr-FR" sz="2300" dirty="0">
                <a:solidFill>
                  <a:srgbClr val="002060"/>
                </a:solidFill>
                <a:latin typeface="+mj-lt"/>
              </a:rPr>
              <a:t>C’est toujours plus sympa pour vos rameurs de voir leur nom sur la feuille de résultats que celui de l’absent</a:t>
            </a:r>
          </a:p>
          <a:p>
            <a:pPr marL="342900" lvl="2" indent="-342900">
              <a:spcBef>
                <a:spcPts val="1800"/>
              </a:spcBef>
              <a:buClrTx/>
              <a:buFont typeface="Arial" panose="020B0604020202020204" pitchFamily="34" charset="0"/>
              <a:buChar char="•"/>
            </a:pPr>
            <a:r>
              <a:rPr lang="fr-FR" sz="2300" dirty="0">
                <a:solidFill>
                  <a:srgbClr val="002060"/>
                </a:solidFill>
                <a:latin typeface="+mj-lt"/>
              </a:rPr>
              <a:t>Il est important pour le jury d’avoir un programme propre avec les bons noms et bonnes manches dès la réunion des délégués ; sinon c’est source d’erreurs et de stress pour tous dès l’embarquement</a:t>
            </a:r>
          </a:p>
          <a:p>
            <a:pPr marL="342900" indent="-342900">
              <a:spcBef>
                <a:spcPts val="1800"/>
              </a:spcBef>
              <a:buClrTx/>
              <a:buFont typeface="Arial" panose="020B0604020202020204" pitchFamily="34" charset="0"/>
              <a:buChar char="•"/>
            </a:pPr>
            <a:r>
              <a:rPr lang="fr-FR" b="1" dirty="0">
                <a:solidFill>
                  <a:srgbClr val="00B050"/>
                </a:solidFill>
              </a:rPr>
              <a:t>Attention : </a:t>
            </a:r>
            <a:r>
              <a:rPr lang="fr-FR" dirty="0">
                <a:solidFill>
                  <a:srgbClr val="002060"/>
                </a:solidFill>
              </a:rPr>
              <a:t>un forfait peut engendrer des changements de système de qualification, et des changements importants dans les séries.</a:t>
            </a:r>
          </a:p>
          <a:p>
            <a:endParaRPr lang="en-GB" dirty="0"/>
          </a:p>
        </p:txBody>
      </p:sp>
      <p:sp>
        <p:nvSpPr>
          <p:cNvPr id="5" name="Text Placeholder 4"/>
          <p:cNvSpPr>
            <a:spLocks noGrp="1"/>
          </p:cNvSpPr>
          <p:nvPr>
            <p:ph type="body" sz="quarter" idx="12"/>
          </p:nvPr>
        </p:nvSpPr>
        <p:spPr>
          <a:xfrm>
            <a:off x="1374092" y="683131"/>
            <a:ext cx="8698495" cy="618631"/>
          </a:xfrm>
        </p:spPr>
        <p:txBody>
          <a:bodyPr/>
          <a:lstStyle/>
          <a:p>
            <a:r>
              <a:rPr lang="fr-FR" sz="3600" b="1" kern="1200" dirty="0">
                <a:solidFill>
                  <a:srgbClr val="002060"/>
                </a:solidFill>
                <a:latin typeface="Arial Black" panose="020B0A04020102020204" pitchFamily="34" charset="0"/>
                <a:ea typeface="+mj-ea"/>
                <a:cs typeface="+mj-cs"/>
              </a:rPr>
              <a:t>Le forfait et le remplacement </a:t>
            </a:r>
            <a:br>
              <a:rPr lang="fr-FR" sz="3600" b="1" kern="1200" dirty="0">
                <a:solidFill>
                  <a:srgbClr val="002060"/>
                </a:solidFill>
                <a:latin typeface="Arial Black" panose="020B0A04020102020204" pitchFamily="34" charset="0"/>
                <a:ea typeface="+mj-ea"/>
                <a:cs typeface="+mj-cs"/>
              </a:rPr>
            </a:br>
            <a:r>
              <a:rPr lang="fr-FR" sz="3600" b="1" kern="1200" dirty="0">
                <a:solidFill>
                  <a:srgbClr val="002060"/>
                </a:solidFill>
                <a:latin typeface="Arial Black" panose="020B0A04020102020204" pitchFamily="34" charset="0"/>
                <a:ea typeface="+mj-ea"/>
                <a:cs typeface="+mj-cs"/>
              </a:rPr>
              <a:t>en pratique</a:t>
            </a:r>
            <a:endParaRPr lang="en-GB" sz="3600" b="1" kern="1200" dirty="0">
              <a:solidFill>
                <a:srgbClr val="00206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115292304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 xmlns:a16="http://schemas.microsoft.com/office/drawing/2014/main" id="{C2548793-9D93-4D9C-8E5F-47F8A929E5C4}"/>
              </a:ext>
            </a:extLst>
          </p:cNvPr>
          <p:cNvSpPr>
            <a:spLocks noGrp="1"/>
          </p:cNvSpPr>
          <p:nvPr>
            <p:ph type="body" sz="quarter" idx="10"/>
          </p:nvPr>
        </p:nvSpPr>
        <p:spPr/>
        <p:txBody>
          <a:bodyPr/>
          <a:lstStyle/>
          <a:p>
            <a:endParaRPr lang="fr-FR"/>
          </a:p>
        </p:txBody>
      </p:sp>
      <p:sp>
        <p:nvSpPr>
          <p:cNvPr id="3" name="Espace réservé du texte 2">
            <a:extLst>
              <a:ext uri="{FF2B5EF4-FFF2-40B4-BE49-F238E27FC236}">
                <a16:creationId xmlns="" xmlns:a16="http://schemas.microsoft.com/office/drawing/2014/main" id="{BCDB98EE-12AE-4089-8D1C-0569EB927399}"/>
              </a:ext>
            </a:extLst>
          </p:cNvPr>
          <p:cNvSpPr>
            <a:spLocks noGrp="1"/>
          </p:cNvSpPr>
          <p:nvPr>
            <p:ph type="body" sz="quarter" idx="11"/>
          </p:nvPr>
        </p:nvSpPr>
        <p:spPr/>
        <p:txBody>
          <a:bodyPr/>
          <a:lstStyle/>
          <a:p>
            <a:pPr marL="342900" indent="-342900">
              <a:spcBef>
                <a:spcPts val="1800"/>
              </a:spcBef>
              <a:buClrTx/>
              <a:buFont typeface="Arial" panose="020B0604020202020204" pitchFamily="34" charset="0"/>
              <a:buChar char="•"/>
            </a:pPr>
            <a:r>
              <a:rPr lang="fr-FR" dirty="0">
                <a:solidFill>
                  <a:srgbClr val="002060"/>
                </a:solidFill>
              </a:rPr>
              <a:t>J’ai trois garçons de 13 ans et une fille de 15 ans, peuvent-ils concourir ensemble ?</a:t>
            </a:r>
          </a:p>
          <a:p>
            <a:pPr marL="342900" indent="-342900">
              <a:spcBef>
                <a:spcPts val="1800"/>
              </a:spcBef>
              <a:buClrTx/>
              <a:buFont typeface="Arial" panose="020B0604020202020204" pitchFamily="34" charset="0"/>
              <a:buChar char="•"/>
            </a:pPr>
            <a:r>
              <a:rPr lang="fr-FR" dirty="0">
                <a:solidFill>
                  <a:srgbClr val="002060"/>
                </a:solidFill>
              </a:rPr>
              <a:t>J’ai  un 4xJ14F bien au-dessus du lot dans sa catégorie. Puis-je l’inscrire chez les hommes ?</a:t>
            </a:r>
          </a:p>
          <a:p>
            <a:pPr marL="342900" indent="-342900">
              <a:spcBef>
                <a:spcPts val="1800"/>
              </a:spcBef>
              <a:buClrTx/>
              <a:buFont typeface="Arial" panose="020B0604020202020204" pitchFamily="34" charset="0"/>
              <a:buChar char="•"/>
            </a:pPr>
            <a:r>
              <a:rPr lang="fr-FR" dirty="0">
                <a:solidFill>
                  <a:srgbClr val="002060"/>
                </a:solidFill>
              </a:rPr>
              <a:t>J’ai monté un J16H avec 7 garçons et une fille ; puis-je l’inscrire chez les hommes ?</a:t>
            </a:r>
          </a:p>
          <a:p>
            <a:pPr marL="342900" indent="-342900">
              <a:spcBef>
                <a:spcPts val="1800"/>
              </a:spcBef>
              <a:buClrTx/>
              <a:buFont typeface="Arial" panose="020B0604020202020204" pitchFamily="34" charset="0"/>
              <a:buChar char="•"/>
            </a:pPr>
            <a:r>
              <a:rPr lang="fr-FR" dirty="0">
                <a:solidFill>
                  <a:srgbClr val="002060"/>
                </a:solidFill>
              </a:rPr>
              <a:t>Combien de rameuses peuvent concourir en 4x dans une épreuve 4xHJ18 ?</a:t>
            </a:r>
          </a:p>
          <a:p>
            <a:pPr marL="342900" indent="-342900">
              <a:spcBef>
                <a:spcPts val="1800"/>
              </a:spcBef>
              <a:buClrTx/>
              <a:buFont typeface="Arial" panose="020B0604020202020204" pitchFamily="34" charset="0"/>
              <a:buChar char="•"/>
            </a:pPr>
            <a:r>
              <a:rPr lang="fr-FR" dirty="0">
                <a:solidFill>
                  <a:srgbClr val="002060"/>
                </a:solidFill>
              </a:rPr>
              <a:t>Pour faire un changement de rameur dans un équipage, je dois apporter un certificat médical : vrai ou faux ?</a:t>
            </a:r>
          </a:p>
          <a:p>
            <a:pPr marL="342900" indent="-342900">
              <a:spcBef>
                <a:spcPts val="1800"/>
              </a:spcBef>
              <a:buClrTx/>
              <a:buFont typeface="Arial" panose="020B0604020202020204" pitchFamily="34" charset="0"/>
              <a:buChar char="•"/>
            </a:pPr>
            <a:r>
              <a:rPr lang="fr-FR" dirty="0">
                <a:solidFill>
                  <a:srgbClr val="002060"/>
                </a:solidFill>
              </a:rPr>
              <a:t> Seul le certificat médical est valable pour justifier un forfait : vrai ou faux ?</a:t>
            </a:r>
          </a:p>
          <a:p>
            <a:pPr marL="342900" indent="-342900">
              <a:spcBef>
                <a:spcPts val="1800"/>
              </a:spcBef>
              <a:buClrTx/>
              <a:buFont typeface="Arial" panose="020B0604020202020204" pitchFamily="34" charset="0"/>
              <a:buChar char="•"/>
            </a:pPr>
            <a:r>
              <a:rPr lang="fr-FR" dirty="0">
                <a:solidFill>
                  <a:srgbClr val="002060"/>
                </a:solidFill>
              </a:rPr>
              <a:t>Je n’ai pas de remplaçant. Un des rameurs de mon huit est malade, je vais être obligé de déclarer mon huit forfait car le seul rameur que j’ai de disponible est engagé en skiff et il est interdit d’échanger les rameurs d’un équipage à un autre.</a:t>
            </a:r>
          </a:p>
          <a:p>
            <a:pPr>
              <a:spcBef>
                <a:spcPts val="1800"/>
              </a:spcBef>
              <a:buClrTx/>
            </a:pPr>
            <a:endParaRPr lang="fr-FR" dirty="0">
              <a:solidFill>
                <a:srgbClr val="002060"/>
              </a:solidFill>
            </a:endParaRPr>
          </a:p>
        </p:txBody>
      </p:sp>
      <p:sp>
        <p:nvSpPr>
          <p:cNvPr id="4" name="Espace réservé du texte 3">
            <a:extLst>
              <a:ext uri="{FF2B5EF4-FFF2-40B4-BE49-F238E27FC236}">
                <a16:creationId xmlns="" xmlns:a16="http://schemas.microsoft.com/office/drawing/2014/main" id="{D4133087-4ACF-4B1B-AB02-2C57F9CB4BA0}"/>
              </a:ext>
            </a:extLst>
          </p:cNvPr>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Pause : mini quiz !</a:t>
            </a:r>
          </a:p>
        </p:txBody>
      </p:sp>
      <p:sp>
        <p:nvSpPr>
          <p:cNvPr id="5" name="Ellipse 4">
            <a:extLst>
              <a:ext uri="{FF2B5EF4-FFF2-40B4-BE49-F238E27FC236}">
                <a16:creationId xmlns="" xmlns:a16="http://schemas.microsoft.com/office/drawing/2014/main" id="{CC8E310D-FD2B-4E88-94F7-281511B675BB}"/>
              </a:ext>
            </a:extLst>
          </p:cNvPr>
          <p:cNvSpPr/>
          <p:nvPr/>
        </p:nvSpPr>
        <p:spPr>
          <a:xfrm>
            <a:off x="-3932002" y="19050"/>
            <a:ext cx="5306094" cy="9753600"/>
          </a:xfrm>
          <a:prstGeom prst="ellipse">
            <a:avLst/>
          </a:prstGeom>
          <a:solidFill>
            <a:srgbClr val="00B050">
              <a:alpha val="7000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4300" b="0" i="0" u="none" strike="noStrike" cap="none" spc="0" normalizeH="0" baseline="0">
              <a:ln>
                <a:noFill/>
              </a:ln>
              <a:solidFill>
                <a:srgbClr val="FFFFFF"/>
              </a:solidFill>
              <a:effectLst/>
              <a:uFillTx/>
              <a:latin typeface="+mn-lt"/>
              <a:ea typeface="+mn-ea"/>
              <a:cs typeface="+mn-cs"/>
              <a:sym typeface="Futura"/>
            </a:endParaRPr>
          </a:p>
        </p:txBody>
      </p:sp>
    </p:spTree>
    <p:extLst>
      <p:ext uri="{BB962C8B-B14F-4D97-AF65-F5344CB8AC3E}">
        <p14:creationId xmlns:p14="http://schemas.microsoft.com/office/powerpoint/2010/main" val="420966341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 xmlns:a16="http://schemas.microsoft.com/office/drawing/2014/main" id="{7E77E739-1C92-49AC-B151-A336FACBAE1E}"/>
              </a:ext>
            </a:extLst>
          </p:cNvPr>
          <p:cNvSpPr>
            <a:spLocks noGrp="1"/>
          </p:cNvSpPr>
          <p:nvPr>
            <p:ph type="body" sz="quarter" idx="10"/>
          </p:nvPr>
        </p:nvSpPr>
        <p:spPr/>
        <p:txBody>
          <a:bodyPr/>
          <a:lstStyle/>
          <a:p>
            <a:endParaRPr lang="fr-FR"/>
          </a:p>
        </p:txBody>
      </p:sp>
      <p:sp>
        <p:nvSpPr>
          <p:cNvPr id="3" name="Espace réservé du texte 2">
            <a:extLst>
              <a:ext uri="{FF2B5EF4-FFF2-40B4-BE49-F238E27FC236}">
                <a16:creationId xmlns="" xmlns:a16="http://schemas.microsoft.com/office/drawing/2014/main" id="{A7876760-081C-428A-BBF3-0A2DF8A49D9E}"/>
              </a:ext>
            </a:extLst>
          </p:cNvPr>
          <p:cNvSpPr>
            <a:spLocks noGrp="1"/>
          </p:cNvSpPr>
          <p:nvPr>
            <p:ph type="body" sz="quarter" idx="11"/>
          </p:nvPr>
        </p:nvSpPr>
        <p:spPr/>
        <p:txBody>
          <a:bodyPr/>
          <a:lstStyle/>
          <a:p>
            <a:pPr marL="342900" indent="-342900">
              <a:buClr>
                <a:srgbClr val="002060"/>
              </a:buClr>
              <a:buFont typeface="Arial" panose="020B0604020202020204" pitchFamily="34" charset="0"/>
              <a:buChar char="•"/>
            </a:pPr>
            <a:r>
              <a:rPr lang="fr-FR" dirty="0">
                <a:solidFill>
                  <a:srgbClr val="002060"/>
                </a:solidFill>
              </a:rPr>
              <a:t>Informations générales : délégué, catégories, engagements, remplacements &amp; forfaits</a:t>
            </a:r>
          </a:p>
          <a:p>
            <a:pPr marL="342900" indent="-342900">
              <a:buClr>
                <a:srgbClr val="002060"/>
              </a:buClr>
              <a:buFont typeface="Arial" panose="020B0604020202020204" pitchFamily="34" charset="0"/>
              <a:buChar char="•"/>
            </a:pPr>
            <a:r>
              <a:rPr lang="fr-FR" dirty="0">
                <a:solidFill>
                  <a:srgbClr val="002060"/>
                </a:solidFill>
              </a:rPr>
              <a:t>La pesée &amp; tenue de compétition</a:t>
            </a:r>
          </a:p>
          <a:p>
            <a:pPr marL="342900" indent="-342900">
              <a:buClr>
                <a:srgbClr val="002060"/>
              </a:buClr>
              <a:buFont typeface="Arial" panose="020B0604020202020204" pitchFamily="34" charset="0"/>
              <a:buChar char="•"/>
            </a:pPr>
            <a:r>
              <a:rPr lang="fr-FR" dirty="0">
                <a:solidFill>
                  <a:srgbClr val="002060"/>
                </a:solidFill>
              </a:rPr>
              <a:t>Les plans de circulation &amp; comment les lire</a:t>
            </a:r>
          </a:p>
          <a:p>
            <a:pPr marL="342900" indent="-342900">
              <a:buClr>
                <a:srgbClr val="002060"/>
              </a:buClr>
              <a:buFont typeface="Arial" panose="020B0604020202020204" pitchFamily="34" charset="0"/>
              <a:buChar char="•"/>
            </a:pPr>
            <a:r>
              <a:rPr lang="fr-FR" dirty="0">
                <a:solidFill>
                  <a:srgbClr val="002060"/>
                </a:solidFill>
              </a:rPr>
              <a:t>Le parcours d’un équipage, de l’embarquement au débarquement</a:t>
            </a:r>
          </a:p>
          <a:p>
            <a:pPr marL="342900" indent="-342900">
              <a:buClr>
                <a:srgbClr val="002060"/>
              </a:buClr>
              <a:buFont typeface="Arial" panose="020B0604020202020204" pitchFamily="34" charset="0"/>
              <a:buChar char="•"/>
            </a:pPr>
            <a:r>
              <a:rPr lang="fr-FR" dirty="0">
                <a:solidFill>
                  <a:srgbClr val="002060"/>
                </a:solidFill>
              </a:rPr>
              <a:t>Les textes à connaitre, et où les trouver</a:t>
            </a:r>
          </a:p>
          <a:p>
            <a:pPr marL="342900" indent="-342900">
              <a:buClr>
                <a:srgbClr val="002060"/>
              </a:buClr>
              <a:buFont typeface="Arial" panose="020B0604020202020204" pitchFamily="34" charset="0"/>
              <a:buChar char="•"/>
            </a:pPr>
            <a:r>
              <a:rPr lang="fr-FR" dirty="0">
                <a:solidFill>
                  <a:srgbClr val="002060"/>
                </a:solidFill>
              </a:rPr>
              <a:t>Régates internationales</a:t>
            </a:r>
          </a:p>
        </p:txBody>
      </p:sp>
      <p:sp>
        <p:nvSpPr>
          <p:cNvPr id="4" name="Espace réservé du texte 3">
            <a:extLst>
              <a:ext uri="{FF2B5EF4-FFF2-40B4-BE49-F238E27FC236}">
                <a16:creationId xmlns="" xmlns:a16="http://schemas.microsoft.com/office/drawing/2014/main" id="{97998F1D-9847-4422-B562-00FFACBE1CA2}"/>
              </a:ext>
            </a:extLst>
          </p:cNvPr>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Sommaire</a:t>
            </a:r>
          </a:p>
        </p:txBody>
      </p:sp>
    </p:spTree>
    <p:extLst>
      <p:ext uri="{BB962C8B-B14F-4D97-AF65-F5344CB8AC3E}">
        <p14:creationId xmlns:p14="http://schemas.microsoft.com/office/powerpoint/2010/main" val="35684288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1" end="1"/>
                                            </p:txEl>
                                          </p:spTgt>
                                        </p:tgtEl>
                                      </p:cBhvr>
                                    </p:animEffect>
                                    <p:animScale>
                                      <p:cBhvr>
                                        <p:cTn id="7" dur="250" autoRev="1" fill="hold"/>
                                        <p:tgtEl>
                                          <p:spTgt spid="3">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GB"/>
          </a:p>
        </p:txBody>
      </p:sp>
      <p:sp>
        <p:nvSpPr>
          <p:cNvPr id="5" name="Text Placeholder 4"/>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Qui barre qui ?</a:t>
            </a:r>
            <a:r>
              <a:rPr lang="fr-FR" sz="2000" b="1" kern="1200" dirty="0">
                <a:solidFill>
                  <a:srgbClr val="002060"/>
                </a:solidFill>
                <a:latin typeface="Arial Black" panose="020B0A04020102020204" pitchFamily="34" charset="0"/>
                <a:ea typeface="+mj-ea"/>
                <a:cs typeface="+mj-cs"/>
              </a:rPr>
              <a:t> (Art. 14)</a:t>
            </a:r>
            <a:endParaRPr lang="en-GB" sz="2000" b="1" kern="1200" dirty="0">
              <a:solidFill>
                <a:srgbClr val="002060"/>
              </a:solidFill>
              <a:latin typeface="Arial Black" panose="020B0A04020102020204" pitchFamily="34" charset="0"/>
              <a:ea typeface="+mj-ea"/>
              <a:cs typeface="+mj-cs"/>
            </a:endParaRPr>
          </a:p>
        </p:txBody>
      </p:sp>
      <p:sp>
        <p:nvSpPr>
          <p:cNvPr id="468996" name="Line 4"/>
          <p:cNvSpPr>
            <a:spLocks noChangeShapeType="1"/>
          </p:cNvSpPr>
          <p:nvPr/>
        </p:nvSpPr>
        <p:spPr bwMode="auto">
          <a:xfrm>
            <a:off x="5292058" y="5795241"/>
            <a:ext cx="2108764" cy="0"/>
          </a:xfrm>
          <a:prstGeom prst="line">
            <a:avLst/>
          </a:prstGeom>
          <a:noFill/>
          <a:ln w="57150">
            <a:solidFill>
              <a:srgbClr val="00FF00"/>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GB" sz="5689">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68997" name="Line 5"/>
          <p:cNvSpPr>
            <a:spLocks noChangeShapeType="1"/>
          </p:cNvSpPr>
          <p:nvPr/>
        </p:nvSpPr>
        <p:spPr bwMode="auto">
          <a:xfrm flipV="1">
            <a:off x="5350759" y="4465410"/>
            <a:ext cx="2151663" cy="1329832"/>
          </a:xfrm>
          <a:prstGeom prst="line">
            <a:avLst/>
          </a:prstGeom>
          <a:noFill/>
          <a:ln w="57150">
            <a:solidFill>
              <a:srgbClr val="00FF00"/>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GB" sz="5689">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68998" name="Line 6"/>
          <p:cNvSpPr>
            <a:spLocks noChangeShapeType="1"/>
          </p:cNvSpPr>
          <p:nvPr/>
        </p:nvSpPr>
        <p:spPr bwMode="auto">
          <a:xfrm>
            <a:off x="5298831" y="4465410"/>
            <a:ext cx="2151662" cy="1332089"/>
          </a:xfrm>
          <a:prstGeom prst="line">
            <a:avLst/>
          </a:prstGeom>
          <a:noFill/>
          <a:ln w="57150">
            <a:solidFill>
              <a:srgbClr val="00FF00"/>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GB" sz="5689">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68999" name="Line 7"/>
          <p:cNvSpPr>
            <a:spLocks noChangeShapeType="1"/>
          </p:cNvSpPr>
          <p:nvPr/>
        </p:nvSpPr>
        <p:spPr bwMode="auto">
          <a:xfrm flipV="1">
            <a:off x="5240129" y="4465410"/>
            <a:ext cx="2262293" cy="6774"/>
          </a:xfrm>
          <a:prstGeom prst="line">
            <a:avLst/>
          </a:prstGeom>
          <a:noFill/>
          <a:ln w="57150">
            <a:solidFill>
              <a:srgbClr val="00FF00"/>
            </a:solidFill>
            <a:round/>
            <a:headEnd type="oval" w="med" len="med"/>
            <a:tailEnd type="triangle" w="med" len="med"/>
          </a:ln>
          <a:extLst>
            <a:ext uri="{909E8E84-426E-40DD-AFC4-6F175D3DCCD1}">
              <a14:hiddenFill xmlns:a14="http://schemas.microsoft.com/office/drawing/2010/main">
                <a:noFill/>
              </a14:hiddenFill>
            </a:ext>
          </a:extLst>
        </p:spPr>
        <p:txBody>
          <a:bodyPr wrap="none" anchor="ctr"/>
          <a:lstStyle/>
          <a:p>
            <a:endParaRPr lang="en-GB" sz="5689">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469001" name="Rectangle 9"/>
          <p:cNvSpPr>
            <a:spLocks noChangeArrowheads="1"/>
          </p:cNvSpPr>
          <p:nvPr/>
        </p:nvSpPr>
        <p:spPr bwMode="auto">
          <a:xfrm>
            <a:off x="349782" y="2027890"/>
            <a:ext cx="4985173" cy="119210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eaLnBrk="0" hangingPunct="0"/>
            <a:r>
              <a:rPr lang="fr-FR" sz="5689" b="1" dirty="0">
                <a:solidFill>
                  <a:srgbClr val="002060"/>
                </a:solidFill>
                <a:latin typeface="Tahoma" panose="020B0604030504040204" pitchFamily="34" charset="0"/>
                <a:ea typeface="Tahoma" panose="020B0604030504040204" pitchFamily="34" charset="0"/>
                <a:cs typeface="Tahoma" panose="020B0604030504040204" pitchFamily="34" charset="0"/>
              </a:rPr>
              <a:t>BARREURS</a:t>
            </a:r>
          </a:p>
        </p:txBody>
      </p:sp>
      <p:sp>
        <p:nvSpPr>
          <p:cNvPr id="469002" name="Rectangle 10"/>
          <p:cNvSpPr>
            <a:spLocks noChangeArrowheads="1"/>
          </p:cNvSpPr>
          <p:nvPr/>
        </p:nvSpPr>
        <p:spPr bwMode="auto">
          <a:xfrm>
            <a:off x="333977" y="4124486"/>
            <a:ext cx="4985173" cy="65024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r>
              <a:rPr lang="fr-FR" sz="5689" b="1">
                <a:solidFill>
                  <a:srgbClr val="002060"/>
                </a:solidFill>
                <a:latin typeface="Tahoma" panose="020B0604030504040204" pitchFamily="34" charset="0"/>
                <a:ea typeface="Tahoma" panose="020B0604030504040204" pitchFamily="34" charset="0"/>
                <a:cs typeface="Tahoma" panose="020B0604030504040204" pitchFamily="34" charset="0"/>
              </a:rPr>
              <a:t>HOMMES</a:t>
            </a:r>
          </a:p>
        </p:txBody>
      </p:sp>
      <p:sp>
        <p:nvSpPr>
          <p:cNvPr id="469003" name="Rectangle 11"/>
          <p:cNvSpPr>
            <a:spLocks noChangeArrowheads="1"/>
          </p:cNvSpPr>
          <p:nvPr/>
        </p:nvSpPr>
        <p:spPr bwMode="auto">
          <a:xfrm>
            <a:off x="333977" y="5488184"/>
            <a:ext cx="4985173" cy="65024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nchor="ctr"/>
          <a:lstStyle/>
          <a:p>
            <a:pPr algn="ctr" eaLnBrk="0" hangingPunct="0"/>
            <a:r>
              <a:rPr lang="fr-FR" sz="5689" b="1">
                <a:solidFill>
                  <a:srgbClr val="002060"/>
                </a:solidFill>
                <a:latin typeface="Tahoma" panose="020B0604030504040204" pitchFamily="34" charset="0"/>
                <a:ea typeface="Tahoma" panose="020B0604030504040204" pitchFamily="34" charset="0"/>
                <a:cs typeface="Tahoma" panose="020B0604030504040204" pitchFamily="34" charset="0"/>
              </a:rPr>
              <a:t>FEMMES</a:t>
            </a:r>
          </a:p>
        </p:txBody>
      </p:sp>
      <p:sp>
        <p:nvSpPr>
          <p:cNvPr id="469004" name="Rectangle 12"/>
          <p:cNvSpPr>
            <a:spLocks noChangeArrowheads="1"/>
          </p:cNvSpPr>
          <p:nvPr/>
        </p:nvSpPr>
        <p:spPr bwMode="auto">
          <a:xfrm>
            <a:off x="7502422" y="2027890"/>
            <a:ext cx="4985173" cy="119210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eaLnBrk="0" hangingPunct="0"/>
            <a:r>
              <a:rPr lang="fr-FR" sz="5689" b="1">
                <a:solidFill>
                  <a:srgbClr val="002060"/>
                </a:solidFill>
                <a:latin typeface="Tahoma" panose="020B0604030504040204" pitchFamily="34" charset="0"/>
                <a:ea typeface="Tahoma" panose="020B0604030504040204" pitchFamily="34" charset="0"/>
                <a:cs typeface="Tahoma" panose="020B0604030504040204" pitchFamily="34" charset="0"/>
              </a:rPr>
              <a:t>ÉQUIPAGES</a:t>
            </a:r>
          </a:p>
        </p:txBody>
      </p:sp>
      <p:sp>
        <p:nvSpPr>
          <p:cNvPr id="469005" name="Rectangle 13"/>
          <p:cNvSpPr>
            <a:spLocks noChangeArrowheads="1"/>
          </p:cNvSpPr>
          <p:nvPr/>
        </p:nvSpPr>
        <p:spPr bwMode="auto">
          <a:xfrm>
            <a:off x="7502422" y="4054494"/>
            <a:ext cx="4985173" cy="650240"/>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ctr" eaLnBrk="0" hangingPunct="0"/>
            <a:r>
              <a:rPr lang="fr-FR" sz="5689" b="1">
                <a:solidFill>
                  <a:srgbClr val="002060"/>
                </a:solidFill>
                <a:latin typeface="Tahoma" panose="020B0604030504040204" pitchFamily="34" charset="0"/>
                <a:ea typeface="Tahoma" panose="020B0604030504040204" pitchFamily="34" charset="0"/>
                <a:cs typeface="Tahoma" panose="020B0604030504040204" pitchFamily="34" charset="0"/>
              </a:rPr>
              <a:t>HOMMES</a:t>
            </a:r>
          </a:p>
        </p:txBody>
      </p:sp>
      <p:sp>
        <p:nvSpPr>
          <p:cNvPr id="469006" name="Rectangle 14"/>
          <p:cNvSpPr>
            <a:spLocks noChangeArrowheads="1"/>
          </p:cNvSpPr>
          <p:nvPr/>
        </p:nvSpPr>
        <p:spPr bwMode="auto">
          <a:xfrm>
            <a:off x="7502422" y="5418192"/>
            <a:ext cx="4985173" cy="650240"/>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lstStyle/>
          <a:p>
            <a:pPr algn="ctr" eaLnBrk="0" hangingPunct="0"/>
            <a:r>
              <a:rPr lang="fr-FR" sz="5689" b="1" dirty="0">
                <a:solidFill>
                  <a:srgbClr val="002060"/>
                </a:solidFill>
                <a:latin typeface="Tahoma" panose="020B0604030504040204" pitchFamily="34" charset="0"/>
                <a:ea typeface="Tahoma" panose="020B0604030504040204" pitchFamily="34" charset="0"/>
                <a:cs typeface="Tahoma" panose="020B0604030504040204" pitchFamily="34" charset="0"/>
              </a:rPr>
              <a:t>FEMMES</a:t>
            </a:r>
          </a:p>
        </p:txBody>
      </p:sp>
      <p:sp>
        <p:nvSpPr>
          <p:cNvPr id="469007" name="Text Box 15"/>
          <p:cNvSpPr txBox="1">
            <a:spLocks noChangeArrowheads="1"/>
          </p:cNvSpPr>
          <p:nvPr/>
        </p:nvSpPr>
        <p:spPr bwMode="auto">
          <a:xfrm rot="-5400000">
            <a:off x="4730999" y="4878002"/>
            <a:ext cx="3289582" cy="617541"/>
          </a:xfrm>
          <a:prstGeom prst="rect">
            <a:avLst/>
          </a:prstGeom>
          <a:solidFill>
            <a:srgbClr val="808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fr-FR" sz="3413">
                <a:solidFill>
                  <a:srgbClr val="002060"/>
                </a:solidFill>
                <a:latin typeface="Tahoma" panose="020B0604030504040204" pitchFamily="34" charset="0"/>
                <a:ea typeface="Tahoma" panose="020B0604030504040204" pitchFamily="34" charset="0"/>
                <a:cs typeface="Tahoma" panose="020B0604030504040204" pitchFamily="34" charset="0"/>
              </a:rPr>
              <a:t>Barrent</a:t>
            </a:r>
          </a:p>
        </p:txBody>
      </p:sp>
      <p:sp>
        <p:nvSpPr>
          <p:cNvPr id="2" name="ZoneTexte 1"/>
          <p:cNvSpPr txBox="1"/>
          <p:nvPr/>
        </p:nvSpPr>
        <p:spPr>
          <a:xfrm>
            <a:off x="2510971" y="7552570"/>
            <a:ext cx="8316686" cy="446276"/>
          </a:xfrm>
          <a:prstGeom prst="rect">
            <a:avLst/>
          </a:prstGeom>
          <a:noFill/>
        </p:spPr>
        <p:txBody>
          <a:bodyPr wrap="square" rtlCol="0">
            <a:spAutoFit/>
          </a:bodyPr>
          <a:lstStyle/>
          <a:p>
            <a:pPr marL="317500" algn="l">
              <a:spcBef>
                <a:spcPts val="4200"/>
              </a:spcBef>
              <a:buClr>
                <a:srgbClr val="F29031"/>
              </a:buClr>
              <a:buSzPct val="100000"/>
            </a:pPr>
            <a:r>
              <a:rPr lang="fr-FR" sz="2300" dirty="0">
                <a:solidFill>
                  <a:srgbClr val="002060"/>
                </a:solidFill>
                <a:latin typeface="+mj-lt"/>
                <a:ea typeface="Tahoma" panose="020B0604030504040204" pitchFamily="34" charset="0"/>
                <a:cs typeface="Tahoma" panose="020B0604030504040204" pitchFamily="34" charset="0"/>
                <a:sym typeface="Palatino"/>
              </a:rPr>
              <a:t>Le barreur est admis sans distinction de sexe, ni d'âge.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9001"/>
                                        </p:tgtEl>
                                        <p:attrNameLst>
                                          <p:attrName>style.visibility</p:attrName>
                                        </p:attrNameLst>
                                      </p:cBhvr>
                                      <p:to>
                                        <p:strVal val="visible"/>
                                      </p:to>
                                    </p:set>
                                    <p:anim calcmode="lin" valueType="num">
                                      <p:cBhvr additive="base">
                                        <p:cTn id="7" dur="500" fill="hold"/>
                                        <p:tgtEl>
                                          <p:spTgt spid="469001"/>
                                        </p:tgtEl>
                                        <p:attrNameLst>
                                          <p:attrName>ppt_x</p:attrName>
                                        </p:attrNameLst>
                                      </p:cBhvr>
                                      <p:tavLst>
                                        <p:tav tm="0">
                                          <p:val>
                                            <p:strVal val="#ppt_x"/>
                                          </p:val>
                                        </p:tav>
                                        <p:tav tm="100000">
                                          <p:val>
                                            <p:strVal val="#ppt_x"/>
                                          </p:val>
                                        </p:tav>
                                      </p:tavLst>
                                    </p:anim>
                                    <p:anim calcmode="lin" valueType="num">
                                      <p:cBhvr additive="base">
                                        <p:cTn id="8" dur="500" fill="hold"/>
                                        <p:tgtEl>
                                          <p:spTgt spid="46900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69004"/>
                                        </p:tgtEl>
                                        <p:attrNameLst>
                                          <p:attrName>style.visibility</p:attrName>
                                        </p:attrNameLst>
                                      </p:cBhvr>
                                      <p:to>
                                        <p:strVal val="visible"/>
                                      </p:to>
                                    </p:set>
                                    <p:anim calcmode="lin" valueType="num">
                                      <p:cBhvr additive="base">
                                        <p:cTn id="11" dur="500" fill="hold"/>
                                        <p:tgtEl>
                                          <p:spTgt spid="469004"/>
                                        </p:tgtEl>
                                        <p:attrNameLst>
                                          <p:attrName>ppt_x</p:attrName>
                                        </p:attrNameLst>
                                      </p:cBhvr>
                                      <p:tavLst>
                                        <p:tav tm="0">
                                          <p:val>
                                            <p:strVal val="#ppt_x"/>
                                          </p:val>
                                        </p:tav>
                                        <p:tav tm="100000">
                                          <p:val>
                                            <p:strVal val="#ppt_x"/>
                                          </p:val>
                                        </p:tav>
                                      </p:tavLst>
                                    </p:anim>
                                    <p:anim calcmode="lin" valueType="num">
                                      <p:cBhvr additive="base">
                                        <p:cTn id="12" dur="500" fill="hold"/>
                                        <p:tgtEl>
                                          <p:spTgt spid="46900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69002"/>
                                        </p:tgtEl>
                                        <p:attrNameLst>
                                          <p:attrName>style.visibility</p:attrName>
                                        </p:attrNameLst>
                                      </p:cBhvr>
                                      <p:to>
                                        <p:strVal val="visible"/>
                                      </p:to>
                                    </p:set>
                                    <p:anim calcmode="lin" valueType="num">
                                      <p:cBhvr additive="base">
                                        <p:cTn id="15" dur="500" fill="hold"/>
                                        <p:tgtEl>
                                          <p:spTgt spid="469002"/>
                                        </p:tgtEl>
                                        <p:attrNameLst>
                                          <p:attrName>ppt_x</p:attrName>
                                        </p:attrNameLst>
                                      </p:cBhvr>
                                      <p:tavLst>
                                        <p:tav tm="0">
                                          <p:val>
                                            <p:strVal val="#ppt_x"/>
                                          </p:val>
                                        </p:tav>
                                        <p:tav tm="100000">
                                          <p:val>
                                            <p:strVal val="#ppt_x"/>
                                          </p:val>
                                        </p:tav>
                                      </p:tavLst>
                                    </p:anim>
                                    <p:anim calcmode="lin" valueType="num">
                                      <p:cBhvr additive="base">
                                        <p:cTn id="16" dur="500" fill="hold"/>
                                        <p:tgtEl>
                                          <p:spTgt spid="46900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69003"/>
                                        </p:tgtEl>
                                        <p:attrNameLst>
                                          <p:attrName>style.visibility</p:attrName>
                                        </p:attrNameLst>
                                      </p:cBhvr>
                                      <p:to>
                                        <p:strVal val="visible"/>
                                      </p:to>
                                    </p:set>
                                    <p:anim calcmode="lin" valueType="num">
                                      <p:cBhvr additive="base">
                                        <p:cTn id="19" dur="500" fill="hold"/>
                                        <p:tgtEl>
                                          <p:spTgt spid="469003"/>
                                        </p:tgtEl>
                                        <p:attrNameLst>
                                          <p:attrName>ppt_x</p:attrName>
                                        </p:attrNameLst>
                                      </p:cBhvr>
                                      <p:tavLst>
                                        <p:tav tm="0">
                                          <p:val>
                                            <p:strVal val="#ppt_x"/>
                                          </p:val>
                                        </p:tav>
                                        <p:tav tm="100000">
                                          <p:val>
                                            <p:strVal val="#ppt_x"/>
                                          </p:val>
                                        </p:tav>
                                      </p:tavLst>
                                    </p:anim>
                                    <p:anim calcmode="lin" valueType="num">
                                      <p:cBhvr additive="base">
                                        <p:cTn id="20" dur="500" fill="hold"/>
                                        <p:tgtEl>
                                          <p:spTgt spid="46900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69007"/>
                                        </p:tgtEl>
                                        <p:attrNameLst>
                                          <p:attrName>style.visibility</p:attrName>
                                        </p:attrNameLst>
                                      </p:cBhvr>
                                      <p:to>
                                        <p:strVal val="visible"/>
                                      </p:to>
                                    </p:set>
                                    <p:anim calcmode="lin" valueType="num">
                                      <p:cBhvr additive="base">
                                        <p:cTn id="23" dur="500" fill="hold"/>
                                        <p:tgtEl>
                                          <p:spTgt spid="469007"/>
                                        </p:tgtEl>
                                        <p:attrNameLst>
                                          <p:attrName>ppt_x</p:attrName>
                                        </p:attrNameLst>
                                      </p:cBhvr>
                                      <p:tavLst>
                                        <p:tav tm="0">
                                          <p:val>
                                            <p:strVal val="#ppt_x"/>
                                          </p:val>
                                        </p:tav>
                                        <p:tav tm="100000">
                                          <p:val>
                                            <p:strVal val="#ppt_x"/>
                                          </p:val>
                                        </p:tav>
                                      </p:tavLst>
                                    </p:anim>
                                    <p:anim calcmode="lin" valueType="num">
                                      <p:cBhvr additive="base">
                                        <p:cTn id="24" dur="500" fill="hold"/>
                                        <p:tgtEl>
                                          <p:spTgt spid="46900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69005"/>
                                        </p:tgtEl>
                                        <p:attrNameLst>
                                          <p:attrName>style.visibility</p:attrName>
                                        </p:attrNameLst>
                                      </p:cBhvr>
                                      <p:to>
                                        <p:strVal val="visible"/>
                                      </p:to>
                                    </p:set>
                                    <p:anim calcmode="lin" valueType="num">
                                      <p:cBhvr additive="base">
                                        <p:cTn id="27" dur="500" fill="hold"/>
                                        <p:tgtEl>
                                          <p:spTgt spid="469005"/>
                                        </p:tgtEl>
                                        <p:attrNameLst>
                                          <p:attrName>ppt_x</p:attrName>
                                        </p:attrNameLst>
                                      </p:cBhvr>
                                      <p:tavLst>
                                        <p:tav tm="0">
                                          <p:val>
                                            <p:strVal val="#ppt_x"/>
                                          </p:val>
                                        </p:tav>
                                        <p:tav tm="100000">
                                          <p:val>
                                            <p:strVal val="#ppt_x"/>
                                          </p:val>
                                        </p:tav>
                                      </p:tavLst>
                                    </p:anim>
                                    <p:anim calcmode="lin" valueType="num">
                                      <p:cBhvr additive="base">
                                        <p:cTn id="28" dur="500" fill="hold"/>
                                        <p:tgtEl>
                                          <p:spTgt spid="46900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69006"/>
                                        </p:tgtEl>
                                        <p:attrNameLst>
                                          <p:attrName>style.visibility</p:attrName>
                                        </p:attrNameLst>
                                      </p:cBhvr>
                                      <p:to>
                                        <p:strVal val="visible"/>
                                      </p:to>
                                    </p:set>
                                    <p:anim calcmode="lin" valueType="num">
                                      <p:cBhvr additive="base">
                                        <p:cTn id="31" dur="500" fill="hold"/>
                                        <p:tgtEl>
                                          <p:spTgt spid="469006"/>
                                        </p:tgtEl>
                                        <p:attrNameLst>
                                          <p:attrName>ppt_x</p:attrName>
                                        </p:attrNameLst>
                                      </p:cBhvr>
                                      <p:tavLst>
                                        <p:tav tm="0">
                                          <p:val>
                                            <p:strVal val="#ppt_x"/>
                                          </p:val>
                                        </p:tav>
                                        <p:tav tm="100000">
                                          <p:val>
                                            <p:strVal val="#ppt_x"/>
                                          </p:val>
                                        </p:tav>
                                      </p:tavLst>
                                    </p:anim>
                                    <p:anim calcmode="lin" valueType="num">
                                      <p:cBhvr additive="base">
                                        <p:cTn id="32" dur="500" fill="hold"/>
                                        <p:tgtEl>
                                          <p:spTgt spid="469006"/>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468999"/>
                                        </p:tgtEl>
                                        <p:attrNameLst>
                                          <p:attrName>style.visibility</p:attrName>
                                        </p:attrNameLst>
                                      </p:cBhvr>
                                      <p:to>
                                        <p:strVal val="visible"/>
                                      </p:to>
                                    </p:set>
                                    <p:animEffect transition="in" filter="diamond(in)">
                                      <p:cBhvr>
                                        <p:cTn id="37" dur="2000"/>
                                        <p:tgtEl>
                                          <p:spTgt spid="468999"/>
                                        </p:tgtEl>
                                      </p:cBhvr>
                                    </p:animEffect>
                                  </p:childTnLst>
                                </p:cTn>
                              </p:par>
                              <p:par>
                                <p:cTn id="38" presetID="8" presetClass="entr" presetSubtype="16" fill="hold" grpId="0" nodeType="withEffect">
                                  <p:stCondLst>
                                    <p:cond delay="0"/>
                                  </p:stCondLst>
                                  <p:childTnLst>
                                    <p:set>
                                      <p:cBhvr>
                                        <p:cTn id="39" dur="1" fill="hold">
                                          <p:stCondLst>
                                            <p:cond delay="0"/>
                                          </p:stCondLst>
                                        </p:cTn>
                                        <p:tgtEl>
                                          <p:spTgt spid="468996"/>
                                        </p:tgtEl>
                                        <p:attrNameLst>
                                          <p:attrName>style.visibility</p:attrName>
                                        </p:attrNameLst>
                                      </p:cBhvr>
                                      <p:to>
                                        <p:strVal val="visible"/>
                                      </p:to>
                                    </p:set>
                                    <p:animEffect transition="in" filter="diamond(in)">
                                      <p:cBhvr>
                                        <p:cTn id="40" dur="2000"/>
                                        <p:tgtEl>
                                          <p:spTgt spid="468996"/>
                                        </p:tgtEl>
                                      </p:cBhvr>
                                    </p:animEffect>
                                  </p:childTnLst>
                                </p:cTn>
                              </p:par>
                              <p:par>
                                <p:cTn id="41" presetID="8" presetClass="entr" presetSubtype="16" fill="hold" grpId="0" nodeType="withEffect">
                                  <p:stCondLst>
                                    <p:cond delay="0"/>
                                  </p:stCondLst>
                                  <p:childTnLst>
                                    <p:set>
                                      <p:cBhvr>
                                        <p:cTn id="42" dur="1" fill="hold">
                                          <p:stCondLst>
                                            <p:cond delay="0"/>
                                          </p:stCondLst>
                                        </p:cTn>
                                        <p:tgtEl>
                                          <p:spTgt spid="468997"/>
                                        </p:tgtEl>
                                        <p:attrNameLst>
                                          <p:attrName>style.visibility</p:attrName>
                                        </p:attrNameLst>
                                      </p:cBhvr>
                                      <p:to>
                                        <p:strVal val="visible"/>
                                      </p:to>
                                    </p:set>
                                    <p:animEffect transition="in" filter="diamond(in)">
                                      <p:cBhvr>
                                        <p:cTn id="43" dur="2000"/>
                                        <p:tgtEl>
                                          <p:spTgt spid="468997"/>
                                        </p:tgtEl>
                                      </p:cBhvr>
                                    </p:animEffect>
                                  </p:childTnLst>
                                </p:cTn>
                              </p:par>
                              <p:par>
                                <p:cTn id="44" presetID="8" presetClass="entr" presetSubtype="16" fill="hold" grpId="0" nodeType="withEffect">
                                  <p:stCondLst>
                                    <p:cond delay="0"/>
                                  </p:stCondLst>
                                  <p:childTnLst>
                                    <p:set>
                                      <p:cBhvr>
                                        <p:cTn id="45" dur="1" fill="hold">
                                          <p:stCondLst>
                                            <p:cond delay="0"/>
                                          </p:stCondLst>
                                        </p:cTn>
                                        <p:tgtEl>
                                          <p:spTgt spid="468998"/>
                                        </p:tgtEl>
                                        <p:attrNameLst>
                                          <p:attrName>style.visibility</p:attrName>
                                        </p:attrNameLst>
                                      </p:cBhvr>
                                      <p:to>
                                        <p:strVal val="visible"/>
                                      </p:to>
                                    </p:set>
                                    <p:animEffect transition="in" filter="diamond(in)">
                                      <p:cBhvr>
                                        <p:cTn id="46" dur="2000"/>
                                        <p:tgtEl>
                                          <p:spTgt spid="468998"/>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996" grpId="0" animBg="1"/>
      <p:bldP spid="468997" grpId="0" animBg="1"/>
      <p:bldP spid="468998" grpId="0" animBg="1"/>
      <p:bldP spid="468999" grpId="0" animBg="1"/>
      <p:bldP spid="469001" grpId="0" animBg="1"/>
      <p:bldP spid="469002" grpId="0" animBg="1"/>
      <p:bldP spid="469003" grpId="0" animBg="1"/>
      <p:bldP spid="469004" grpId="0" animBg="1"/>
      <p:bldP spid="469005" grpId="0" animBg="1"/>
      <p:bldP spid="469006" grpId="0" animBg="1"/>
      <p:bldP spid="469007"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2393" y="1210393"/>
            <a:ext cx="4402158" cy="5869545"/>
          </a:xfrm>
          <a:prstGeom prst="rect">
            <a:avLst/>
          </a:prstGeom>
        </p:spPr>
      </p:pic>
      <p:sp>
        <p:nvSpPr>
          <p:cNvPr id="4" name="Text Placeholder 3"/>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Principe de la pesée des barreurs </a:t>
            </a:r>
            <a:r>
              <a:rPr lang="fr-FR" sz="2000" b="1" kern="1200" dirty="0">
                <a:solidFill>
                  <a:srgbClr val="002060"/>
                </a:solidFill>
                <a:latin typeface="Arial Black" panose="020B0A04020102020204" pitchFamily="34" charset="0"/>
                <a:ea typeface="+mj-ea"/>
                <a:cs typeface="+mj-cs"/>
              </a:rPr>
              <a:t>(Art. 14)</a:t>
            </a:r>
            <a:endParaRPr lang="en-GB" sz="2000" b="1" kern="1200" dirty="0">
              <a:solidFill>
                <a:srgbClr val="002060"/>
              </a:solidFill>
              <a:latin typeface="Arial Black" panose="020B0A04020102020204" pitchFamily="34" charset="0"/>
              <a:ea typeface="+mj-ea"/>
              <a:cs typeface="+mj-cs"/>
            </a:endParaRPr>
          </a:p>
        </p:txBody>
      </p:sp>
      <p:sp>
        <p:nvSpPr>
          <p:cNvPr id="17410" name="Espace réservé du numéro de diapositive 5"/>
          <p:cNvSpPr>
            <a:spLocks noGrp="1"/>
          </p:cNvSpPr>
          <p:nvPr>
            <p:ph type="sldNum" sz="quarter" idx="4294967295"/>
          </p:nvPr>
        </p:nvSpPr>
        <p:spPr>
          <a:xfrm>
            <a:off x="0" y="9220200"/>
            <a:ext cx="381000" cy="409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413">
                <a:solidFill>
                  <a:schemeClr val="tx1"/>
                </a:solidFill>
                <a:latin typeface="Times New Roman" pitchFamily="18" charset="0"/>
              </a:defRPr>
            </a:lvl1pPr>
            <a:lvl2pPr marL="1056623" indent="-406394" eaLnBrk="0" hangingPunct="0">
              <a:defRPr sz="3413">
                <a:solidFill>
                  <a:schemeClr val="tx1"/>
                </a:solidFill>
                <a:latin typeface="Times New Roman" pitchFamily="18" charset="0"/>
              </a:defRPr>
            </a:lvl2pPr>
            <a:lvl3pPr marL="1625575" indent="-325115" eaLnBrk="0" hangingPunct="0">
              <a:defRPr sz="3413">
                <a:solidFill>
                  <a:schemeClr val="tx1"/>
                </a:solidFill>
                <a:latin typeface="Times New Roman" pitchFamily="18" charset="0"/>
              </a:defRPr>
            </a:lvl3pPr>
            <a:lvl4pPr marL="2275804" indent="-325115" eaLnBrk="0" hangingPunct="0">
              <a:defRPr sz="3413">
                <a:solidFill>
                  <a:schemeClr val="tx1"/>
                </a:solidFill>
                <a:latin typeface="Times New Roman" pitchFamily="18" charset="0"/>
              </a:defRPr>
            </a:lvl4pPr>
            <a:lvl5pPr marL="2926034" indent="-325115" eaLnBrk="0" hangingPunct="0">
              <a:defRPr sz="3413">
                <a:solidFill>
                  <a:schemeClr val="tx1"/>
                </a:solidFill>
                <a:latin typeface="Times New Roman" pitchFamily="18" charset="0"/>
              </a:defRPr>
            </a:lvl5pPr>
            <a:lvl6pPr marL="3576264" indent="-325115" eaLnBrk="0" fontAlgn="base" hangingPunct="0">
              <a:spcBef>
                <a:spcPct val="0"/>
              </a:spcBef>
              <a:spcAft>
                <a:spcPct val="0"/>
              </a:spcAft>
              <a:defRPr sz="3413">
                <a:solidFill>
                  <a:schemeClr val="tx1"/>
                </a:solidFill>
                <a:latin typeface="Times New Roman" pitchFamily="18" charset="0"/>
              </a:defRPr>
            </a:lvl6pPr>
            <a:lvl7pPr marL="4226494" indent="-325115" eaLnBrk="0" fontAlgn="base" hangingPunct="0">
              <a:spcBef>
                <a:spcPct val="0"/>
              </a:spcBef>
              <a:spcAft>
                <a:spcPct val="0"/>
              </a:spcAft>
              <a:defRPr sz="3413">
                <a:solidFill>
                  <a:schemeClr val="tx1"/>
                </a:solidFill>
                <a:latin typeface="Times New Roman" pitchFamily="18" charset="0"/>
              </a:defRPr>
            </a:lvl7pPr>
            <a:lvl8pPr marL="4876724" indent="-325115" eaLnBrk="0" fontAlgn="base" hangingPunct="0">
              <a:spcBef>
                <a:spcPct val="0"/>
              </a:spcBef>
              <a:spcAft>
                <a:spcPct val="0"/>
              </a:spcAft>
              <a:defRPr sz="3413">
                <a:solidFill>
                  <a:schemeClr val="tx1"/>
                </a:solidFill>
                <a:latin typeface="Times New Roman" pitchFamily="18" charset="0"/>
              </a:defRPr>
            </a:lvl8pPr>
            <a:lvl9pPr marL="5526954" indent="-325115" eaLnBrk="0" fontAlgn="base" hangingPunct="0">
              <a:spcBef>
                <a:spcPct val="0"/>
              </a:spcBef>
              <a:spcAft>
                <a:spcPct val="0"/>
              </a:spcAft>
              <a:defRPr sz="3413">
                <a:solidFill>
                  <a:schemeClr val="tx1"/>
                </a:solidFill>
                <a:latin typeface="Times New Roman" pitchFamily="18" charset="0"/>
              </a:defRPr>
            </a:lvl9pPr>
          </a:lstStyle>
          <a:p>
            <a:pPr eaLnBrk="1" hangingPunct="1"/>
            <a:fld id="{F1DFD0E0-0CBE-4C39-B028-75FFF378C386}" type="slidenum">
              <a:rPr lang="fr-FR" sz="1991">
                <a:latin typeface="Tahoma" panose="020B0604030504040204" pitchFamily="34" charset="0"/>
              </a:rPr>
              <a:pPr eaLnBrk="1" hangingPunct="1"/>
              <a:t>17</a:t>
            </a:fld>
            <a:endParaRPr lang="fr-FR" sz="1991">
              <a:latin typeface="Tahoma" panose="020B0604030504040204" pitchFamily="34" charset="0"/>
            </a:endParaRPr>
          </a:p>
        </p:txBody>
      </p:sp>
      <p:sp>
        <p:nvSpPr>
          <p:cNvPr id="470021" name="Rectangle 5"/>
          <p:cNvSpPr>
            <a:spLocks noChangeArrowheads="1"/>
          </p:cNvSpPr>
          <p:nvPr/>
        </p:nvSpPr>
        <p:spPr bwMode="auto">
          <a:xfrm>
            <a:off x="1950720" y="1978881"/>
            <a:ext cx="4551680" cy="4551680"/>
          </a:xfrm>
          <a:prstGeom prst="rect">
            <a:avLst/>
          </a:prstGeom>
          <a:solidFill>
            <a:srgbClr val="00B050"/>
          </a:solidFill>
          <a:ln w="12700">
            <a:solidFill>
              <a:schemeClr val="tx1"/>
            </a:solidFill>
            <a:miter lim="800000"/>
            <a:headEnd/>
            <a:tailEnd/>
          </a:ln>
        </p:spPr>
        <p:txBody>
          <a:bodyPr wrap="none" anchor="ctr"/>
          <a:lstStyle/>
          <a:p>
            <a:pPr algn="ctr" eaLnBrk="0" hangingPunct="0"/>
            <a:r>
              <a:rPr lang="fr-FR" sz="3982" b="1" dirty="0">
                <a:solidFill>
                  <a:schemeClr val="bg1"/>
                </a:solidFill>
                <a:latin typeface="Tahoma" panose="020B0604030504040204" pitchFamily="34" charset="0"/>
                <a:ea typeface="Tahoma" panose="020B0604030504040204" pitchFamily="34" charset="0"/>
                <a:cs typeface="Tahoma" panose="020B0604030504040204" pitchFamily="34" charset="0"/>
              </a:rPr>
              <a:t>poids minimal</a:t>
            </a:r>
          </a:p>
          <a:p>
            <a:pPr algn="ctr" eaLnBrk="0" hangingPunct="0"/>
            <a:r>
              <a:rPr lang="fr-FR" sz="3982" b="1" dirty="0">
                <a:solidFill>
                  <a:schemeClr val="bg1"/>
                </a:solidFill>
                <a:latin typeface="Tahoma" panose="020B0604030504040204" pitchFamily="34" charset="0"/>
                <a:ea typeface="Tahoma" panose="020B0604030504040204" pitchFamily="34" charset="0"/>
                <a:cs typeface="Tahoma" panose="020B0604030504040204" pitchFamily="34" charset="0"/>
              </a:rPr>
              <a:t>embarqué</a:t>
            </a:r>
            <a:endParaRPr lang="fr-FR" sz="5689"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70022" name="Rectangle 6"/>
          <p:cNvSpPr>
            <a:spLocks noChangeArrowheads="1"/>
          </p:cNvSpPr>
          <p:nvPr/>
        </p:nvSpPr>
        <p:spPr bwMode="auto">
          <a:xfrm>
            <a:off x="6502400" y="1964800"/>
            <a:ext cx="3901440" cy="3576320"/>
          </a:xfrm>
          <a:prstGeom prst="rect">
            <a:avLst/>
          </a:prstGeom>
          <a:solidFill>
            <a:srgbClr val="9933FF"/>
          </a:solidFill>
          <a:ln w="12700">
            <a:solidFill>
              <a:schemeClr val="tx1"/>
            </a:solidFill>
            <a:miter lim="800000"/>
            <a:headEnd/>
            <a:tailEnd/>
          </a:ln>
        </p:spPr>
        <p:txBody>
          <a:bodyPr wrap="none" anchor="ctr"/>
          <a:lstStyle/>
          <a:p>
            <a:pPr algn="ctr" eaLnBrk="0" hangingPunct="0"/>
            <a:r>
              <a:rPr lang="fr-FR" sz="3982" b="1">
                <a:solidFill>
                  <a:schemeClr val="bg1"/>
                </a:solidFill>
                <a:latin typeface="Tahoma" panose="020B0604030504040204" pitchFamily="34" charset="0"/>
                <a:ea typeface="Tahoma" panose="020B0604030504040204" pitchFamily="34" charset="0"/>
                <a:cs typeface="Tahoma" panose="020B0604030504040204" pitchFamily="34" charset="0"/>
              </a:rPr>
              <a:t>poids </a:t>
            </a:r>
          </a:p>
          <a:p>
            <a:pPr algn="ctr" eaLnBrk="0" hangingPunct="0"/>
            <a:r>
              <a:rPr lang="fr-FR" sz="3982" b="1">
                <a:solidFill>
                  <a:schemeClr val="bg1"/>
                </a:solidFill>
                <a:latin typeface="Tahoma" panose="020B0604030504040204" pitchFamily="34" charset="0"/>
                <a:ea typeface="Tahoma" panose="020B0604030504040204" pitchFamily="34" charset="0"/>
                <a:cs typeface="Tahoma" panose="020B0604030504040204" pitchFamily="34" charset="0"/>
              </a:rPr>
              <a:t>du</a:t>
            </a:r>
          </a:p>
          <a:p>
            <a:pPr algn="ctr" eaLnBrk="0" hangingPunct="0"/>
            <a:r>
              <a:rPr lang="fr-FR" sz="3982" b="1">
                <a:solidFill>
                  <a:schemeClr val="bg1"/>
                </a:solidFill>
                <a:latin typeface="Tahoma" panose="020B0604030504040204" pitchFamily="34" charset="0"/>
                <a:ea typeface="Tahoma" panose="020B0604030504040204" pitchFamily="34" charset="0"/>
                <a:cs typeface="Tahoma" panose="020B0604030504040204" pitchFamily="34" charset="0"/>
              </a:rPr>
              <a:t>barreur</a:t>
            </a:r>
            <a:endParaRPr lang="fr-FR" sz="5689"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70023" name="Rectangle 7"/>
          <p:cNvSpPr>
            <a:spLocks noChangeArrowheads="1"/>
          </p:cNvSpPr>
          <p:nvPr/>
        </p:nvSpPr>
        <p:spPr bwMode="auto">
          <a:xfrm>
            <a:off x="6502400" y="5065937"/>
            <a:ext cx="3901440" cy="1464624"/>
          </a:xfrm>
          <a:prstGeom prst="rect">
            <a:avLst/>
          </a:prstGeom>
          <a:solidFill>
            <a:srgbClr val="FF9933"/>
          </a:solidFill>
          <a:ln w="12700">
            <a:solidFill>
              <a:schemeClr val="tx1"/>
            </a:solidFill>
            <a:miter lim="800000"/>
            <a:headEnd/>
            <a:tailEnd/>
          </a:ln>
        </p:spPr>
        <p:txBody>
          <a:bodyPr wrap="none" anchor="ctr"/>
          <a:lstStyle/>
          <a:p>
            <a:pPr algn="ctr" eaLnBrk="0" hangingPunct="0"/>
            <a:r>
              <a:rPr lang="fr-FR" sz="2844" b="1">
                <a:solidFill>
                  <a:schemeClr val="bg1"/>
                </a:solidFill>
                <a:latin typeface="Tahoma" panose="020B0604030504040204" pitchFamily="34" charset="0"/>
                <a:ea typeface="Tahoma" panose="020B0604030504040204" pitchFamily="34" charset="0"/>
                <a:cs typeface="Tahoma" panose="020B0604030504040204" pitchFamily="34" charset="0"/>
              </a:rPr>
              <a:t>poids additionnel</a:t>
            </a:r>
          </a:p>
          <a:p>
            <a:pPr algn="ctr" eaLnBrk="0" hangingPunct="0"/>
            <a:r>
              <a:rPr lang="fr-FR" sz="2844" b="1">
                <a:solidFill>
                  <a:schemeClr val="bg1"/>
                </a:solidFill>
                <a:latin typeface="Tahoma" panose="020B0604030504040204" pitchFamily="34" charset="0"/>
                <a:ea typeface="Tahoma" panose="020B0604030504040204" pitchFamily="34" charset="0"/>
                <a:cs typeface="Tahoma" panose="020B0604030504040204" pitchFamily="34" charset="0"/>
              </a:rPr>
              <a:t>(surcharge)</a:t>
            </a:r>
            <a:endParaRPr lang="fr-FR" sz="5689" b="1">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70024" name="Text Box 8"/>
          <p:cNvSpPr txBox="1">
            <a:spLocks noChangeArrowheads="1"/>
          </p:cNvSpPr>
          <p:nvPr/>
        </p:nvSpPr>
        <p:spPr bwMode="auto">
          <a:xfrm>
            <a:off x="1950720" y="7238701"/>
            <a:ext cx="10803717"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algn="l">
              <a:spcBef>
                <a:spcPts val="1800"/>
              </a:spcBef>
              <a:buSzPct val="100000"/>
              <a:buFont typeface="Arial" panose="020B0604020202020204" pitchFamily="34" charset="0"/>
              <a:buChar char="•"/>
            </a:pPr>
            <a:r>
              <a:rPr lang="fr-FR" sz="2000" dirty="0">
                <a:solidFill>
                  <a:srgbClr val="002060"/>
                </a:solidFill>
                <a:latin typeface="+mj-lt"/>
                <a:ea typeface="Tahoma" panose="020B0604030504040204" pitchFamily="34" charset="0"/>
                <a:cs typeface="Tahoma" panose="020B0604030504040204" pitchFamily="34" charset="0"/>
                <a:sym typeface="Palatino"/>
              </a:rPr>
              <a:t>Les barreurs sont pesés </a:t>
            </a:r>
            <a:r>
              <a:rPr lang="fr-FR" sz="2000" dirty="0">
                <a:solidFill>
                  <a:srgbClr val="00B050"/>
                </a:solidFill>
                <a:latin typeface="Arial" panose="020B0604020202020204" pitchFamily="34" charset="0"/>
                <a:ea typeface="Tahoma" panose="020B0604030504040204" pitchFamily="34" charset="0"/>
                <a:cs typeface="Arial" panose="020B0604020202020204" pitchFamily="34" charset="0"/>
                <a:sym typeface="Palatino"/>
              </a:rPr>
              <a:t>chaque jour de compétition </a:t>
            </a:r>
            <a:r>
              <a:rPr lang="fr-FR" sz="2000" dirty="0">
                <a:solidFill>
                  <a:srgbClr val="002060"/>
                </a:solidFill>
                <a:latin typeface="+mj-lt"/>
                <a:ea typeface="Tahoma" panose="020B0604030504040204" pitchFamily="34" charset="0"/>
                <a:cs typeface="Tahoma" panose="020B0604030504040204" pitchFamily="34" charset="0"/>
                <a:sym typeface="Palatino"/>
              </a:rPr>
              <a:t>en tenue de compétition, entre 2h et 1h avant la première course à laquelle ils participent</a:t>
            </a:r>
          </a:p>
          <a:p>
            <a:pPr marL="342900" indent="-342900" algn="l">
              <a:spcBef>
                <a:spcPts val="1800"/>
              </a:spcBef>
              <a:buSzPct val="100000"/>
              <a:buFont typeface="Arial" panose="020B0604020202020204" pitchFamily="34" charset="0"/>
              <a:buChar char="•"/>
            </a:pPr>
            <a:r>
              <a:rPr lang="fr-FR" sz="2000" dirty="0">
                <a:solidFill>
                  <a:srgbClr val="002060"/>
                </a:solidFill>
                <a:latin typeface="+mj-lt"/>
                <a:ea typeface="Tahoma" panose="020B0604030504040204" pitchFamily="34" charset="0"/>
                <a:cs typeface="Tahoma" panose="020B0604030504040204" pitchFamily="34" charset="0"/>
                <a:sym typeface="Palatino"/>
              </a:rPr>
              <a:t>Pour atteindre le poids minimal, les barreurs peuvent utiliser une surcharge</a:t>
            </a:r>
          </a:p>
          <a:p>
            <a:pPr marL="342900" indent="-342900" algn="l">
              <a:spcBef>
                <a:spcPts val="1800"/>
              </a:spcBef>
              <a:buSzPct val="100000"/>
              <a:buFont typeface="Arial" panose="020B0604020202020204" pitchFamily="34" charset="0"/>
              <a:buChar char="•"/>
            </a:pPr>
            <a:r>
              <a:rPr lang="fr-FR" sz="2000" dirty="0">
                <a:solidFill>
                  <a:srgbClr val="00B050"/>
                </a:solidFill>
                <a:latin typeface="Arial" panose="020B0604020202020204" pitchFamily="34" charset="0"/>
                <a:ea typeface="Tahoma" panose="020B0604030504040204" pitchFamily="34" charset="0"/>
                <a:cs typeface="Arial" panose="020B0604020202020204" pitchFamily="34" charset="0"/>
                <a:sym typeface="Palatino"/>
              </a:rPr>
              <a:t>En cas de retard à la pesée, un avertissement sera donné. En cas de non-pesée, l’équipage sera </a:t>
            </a:r>
            <a:r>
              <a:rPr lang="fr-FR" sz="2000" dirty="0" smtClean="0">
                <a:solidFill>
                  <a:srgbClr val="00B050"/>
                </a:solidFill>
                <a:latin typeface="Arial" panose="020B0604020202020204" pitchFamily="34" charset="0"/>
                <a:ea typeface="Tahoma" panose="020B0604030504040204" pitchFamily="34" charset="0"/>
                <a:cs typeface="Arial" panose="020B0604020202020204" pitchFamily="34" charset="0"/>
                <a:sym typeface="Palatino"/>
              </a:rPr>
              <a:t>exclu !</a:t>
            </a:r>
            <a:endParaRPr lang="fr-FR" sz="2000" dirty="0">
              <a:solidFill>
                <a:srgbClr val="00B050"/>
              </a:solidFill>
              <a:latin typeface="Arial" panose="020B0604020202020204" pitchFamily="34" charset="0"/>
              <a:ea typeface="Tahoma" panose="020B0604030504040204" pitchFamily="34" charset="0"/>
              <a:cs typeface="Arial" panose="020B0604020202020204" pitchFamily="34" charset="0"/>
              <a:sym typeface="Palatino"/>
            </a:endParaRPr>
          </a:p>
        </p:txBody>
      </p:sp>
      <p:sp>
        <p:nvSpPr>
          <p:cNvPr id="3" name="Est égal à 2">
            <a:extLst>
              <a:ext uri="{FF2B5EF4-FFF2-40B4-BE49-F238E27FC236}">
                <a16:creationId xmlns="" xmlns:a16="http://schemas.microsoft.com/office/drawing/2014/main" id="{93579089-DDC0-4C6B-BD67-D9AD40016D3B}"/>
              </a:ext>
            </a:extLst>
          </p:cNvPr>
          <p:cNvSpPr/>
          <p:nvPr/>
        </p:nvSpPr>
        <p:spPr>
          <a:xfrm>
            <a:off x="6011817" y="3478716"/>
            <a:ext cx="1117600" cy="1289129"/>
          </a:xfrm>
          <a:prstGeom prst="mathEqual">
            <a:avLst/>
          </a:prstGeom>
          <a:solidFill>
            <a:schemeClr val="tx1">
              <a:alpha val="70000"/>
            </a:schemeClr>
          </a:solidFill>
          <a:ln w="254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4300" b="0" i="0" u="none" strike="noStrike" cap="none" spc="0" normalizeH="0" baseline="0">
              <a:ln>
                <a:solidFill>
                  <a:schemeClr val="bg1"/>
                </a:solidFill>
              </a:ln>
              <a:solidFill>
                <a:schemeClr val="bg1"/>
              </a:solidFill>
              <a:effectLst/>
              <a:uFillTx/>
              <a:latin typeface="+mn-lt"/>
              <a:ea typeface="+mn-ea"/>
              <a:cs typeface="+mn-cs"/>
              <a:sym typeface="Futura"/>
            </a:endParaRPr>
          </a:p>
        </p:txBody>
      </p:sp>
      <p:sp>
        <p:nvSpPr>
          <p:cNvPr id="5" name="Signe Plus 4">
            <a:extLst>
              <a:ext uri="{FF2B5EF4-FFF2-40B4-BE49-F238E27FC236}">
                <a16:creationId xmlns="" xmlns:a16="http://schemas.microsoft.com/office/drawing/2014/main" id="{0F97EBDD-ABE3-4AE2-8F99-BCA4529420FF}"/>
              </a:ext>
            </a:extLst>
          </p:cNvPr>
          <p:cNvSpPr/>
          <p:nvPr/>
        </p:nvSpPr>
        <p:spPr>
          <a:xfrm>
            <a:off x="8016965" y="4609733"/>
            <a:ext cx="872309" cy="884245"/>
          </a:xfrm>
          <a:prstGeom prst="mathPlus">
            <a:avLst/>
          </a:prstGeom>
          <a:solidFill>
            <a:schemeClr val="tx1">
              <a:alpha val="70000"/>
            </a:schemeClr>
          </a:solidFill>
          <a:ln w="254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4300" b="0" i="0" u="none" strike="noStrike" cap="none" spc="0" normalizeH="0" baseline="0">
              <a:ln>
                <a:noFill/>
              </a:ln>
              <a:solidFill>
                <a:srgbClr val="FFFFFF"/>
              </a:solidFill>
              <a:effectLst/>
              <a:uFillTx/>
              <a:latin typeface="+mn-lt"/>
              <a:ea typeface="+mn-ea"/>
              <a:cs typeface="+mn-cs"/>
              <a:sym typeface="Futur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47002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470022"/>
                                        </p:tgtEl>
                                        <p:attrNameLst>
                                          <p:attrName>style.visibility</p:attrName>
                                        </p:attrNameLst>
                                      </p:cBhvr>
                                      <p:to>
                                        <p:strVal val="visible"/>
                                      </p:to>
                                    </p:set>
                                    <p:animEffect transition="in" filter="blinds(horizontal)">
                                      <p:cBhvr>
                                        <p:cTn id="18" dur="500"/>
                                        <p:tgtEl>
                                          <p:spTgt spid="4700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470023"/>
                                        </p:tgtEl>
                                        <p:attrNameLst>
                                          <p:attrName>style.visibility</p:attrName>
                                        </p:attrNameLst>
                                      </p:cBhvr>
                                      <p:to>
                                        <p:strVal val="visible"/>
                                      </p:to>
                                    </p:set>
                                    <p:animEffect transition="in" filter="blinds(horizontal)">
                                      <p:cBhvr>
                                        <p:cTn id="24" dur="500"/>
                                        <p:tgtEl>
                                          <p:spTgt spid="47002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70024"/>
                                        </p:tgtEl>
                                        <p:attrNameLst>
                                          <p:attrName>style.visibility</p:attrName>
                                        </p:attrNameLst>
                                      </p:cBhvr>
                                      <p:to>
                                        <p:strVal val="visible"/>
                                      </p:to>
                                    </p:set>
                                    <p:anim calcmode="lin" valueType="num">
                                      <p:cBhvr additive="base">
                                        <p:cTn id="29" dur="500" fill="hold"/>
                                        <p:tgtEl>
                                          <p:spTgt spid="470024"/>
                                        </p:tgtEl>
                                        <p:attrNameLst>
                                          <p:attrName>ppt_x</p:attrName>
                                        </p:attrNameLst>
                                      </p:cBhvr>
                                      <p:tavLst>
                                        <p:tav tm="0">
                                          <p:val>
                                            <p:strVal val="#ppt_x"/>
                                          </p:val>
                                        </p:tav>
                                        <p:tav tm="100000">
                                          <p:val>
                                            <p:strVal val="#ppt_x"/>
                                          </p:val>
                                        </p:tav>
                                      </p:tavLst>
                                    </p:anim>
                                    <p:anim calcmode="lin" valueType="num">
                                      <p:cBhvr additive="base">
                                        <p:cTn id="30" dur="500" fill="hold"/>
                                        <p:tgtEl>
                                          <p:spTgt spid="4700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21" grpId="0" animBg="1"/>
      <p:bldP spid="470022" grpId="0" animBg="1"/>
      <p:bldP spid="470023" grpId="0" animBg="1"/>
      <p:bldP spid="470024" grpId="0"/>
      <p:bldP spid="3"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4" name="Text Placeholder 3"/>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Poids minimal du barreur </a:t>
            </a:r>
            <a:r>
              <a:rPr lang="fr-FR" sz="2000" b="1" kern="1200" dirty="0">
                <a:solidFill>
                  <a:srgbClr val="002060"/>
                </a:solidFill>
                <a:latin typeface="Arial Black" panose="020B0A04020102020204" pitchFamily="34" charset="0"/>
                <a:ea typeface="+mj-ea"/>
                <a:cs typeface="+mj-cs"/>
              </a:rPr>
              <a:t>(Art. 14)</a:t>
            </a:r>
            <a:endParaRPr lang="en-GB" sz="2000" b="1" kern="1200" dirty="0">
              <a:solidFill>
                <a:srgbClr val="002060"/>
              </a:solidFill>
              <a:latin typeface="Arial Black" panose="020B0A04020102020204" pitchFamily="34" charset="0"/>
              <a:ea typeface="+mj-ea"/>
              <a:cs typeface="+mj-cs"/>
            </a:endParaRPr>
          </a:p>
        </p:txBody>
      </p:sp>
      <p:sp>
        <p:nvSpPr>
          <p:cNvPr id="471045" name="Rectangle 5"/>
          <p:cNvSpPr>
            <a:spLocks noChangeArrowheads="1"/>
          </p:cNvSpPr>
          <p:nvPr/>
        </p:nvSpPr>
        <p:spPr bwMode="auto">
          <a:xfrm>
            <a:off x="1867596" y="2363659"/>
            <a:ext cx="3731345" cy="2354862"/>
          </a:xfrm>
          <a:prstGeom prst="rect">
            <a:avLst/>
          </a:prstGeom>
          <a:solidFill>
            <a:srgbClr val="114FFB"/>
          </a:solidFill>
          <a:ln w="12700">
            <a:solidFill>
              <a:schemeClr val="tx1"/>
            </a:solidFill>
            <a:miter lim="800000"/>
            <a:headEnd/>
            <a:tailEnd/>
          </a:ln>
        </p:spPr>
        <p:txBody>
          <a:bodyPr wrap="none" anchor="ctr"/>
          <a:lstStyle/>
          <a:p>
            <a:pPr algn="ctr" eaLnBrk="0" hangingPunct="0"/>
            <a:r>
              <a:rPr lang="fr-FR" sz="4800" b="1" dirty="0">
                <a:solidFill>
                  <a:schemeClr val="bg1"/>
                </a:solidFill>
                <a:latin typeface="Tahoma" panose="020B0604030504040204" pitchFamily="34" charset="0"/>
                <a:ea typeface="Tahoma" panose="020B0604030504040204" pitchFamily="34" charset="0"/>
                <a:cs typeface="Tahoma" panose="020B0604030504040204" pitchFamily="34" charset="0"/>
              </a:rPr>
              <a:t>Catégorie</a:t>
            </a:r>
          </a:p>
          <a:p>
            <a:pPr algn="ctr" eaLnBrk="0" hangingPunct="0"/>
            <a:r>
              <a:rPr lang="fr-FR" sz="4800" b="1" dirty="0">
                <a:solidFill>
                  <a:schemeClr val="bg1"/>
                </a:solidFill>
                <a:latin typeface="Tahoma" panose="020B0604030504040204" pitchFamily="34" charset="0"/>
                <a:ea typeface="Tahoma" panose="020B0604030504040204" pitchFamily="34" charset="0"/>
                <a:cs typeface="Tahoma" panose="020B0604030504040204" pitchFamily="34" charset="0"/>
              </a:rPr>
              <a:t>JEUNE</a:t>
            </a:r>
          </a:p>
        </p:txBody>
      </p:sp>
      <p:sp>
        <p:nvSpPr>
          <p:cNvPr id="471051" name="Rectangle 11"/>
          <p:cNvSpPr>
            <a:spLocks noChangeArrowheads="1"/>
          </p:cNvSpPr>
          <p:nvPr/>
        </p:nvSpPr>
        <p:spPr bwMode="auto">
          <a:xfrm rot="-5400000">
            <a:off x="8824993" y="5425378"/>
            <a:ext cx="1946204" cy="1712030"/>
          </a:xfrm>
          <a:prstGeom prst="rect">
            <a:avLst/>
          </a:prstGeom>
          <a:solidFill>
            <a:srgbClr val="FF9933"/>
          </a:solidFill>
          <a:ln w="12700">
            <a:solidFill>
              <a:schemeClr val="tx1"/>
            </a:solidFill>
            <a:miter lim="800000"/>
            <a:headEnd/>
            <a:tailEnd/>
          </a:ln>
        </p:spPr>
        <p:txBody>
          <a:bodyPr wrap="none" anchor="ctr"/>
          <a:lstStyle/>
          <a:p>
            <a:pPr algn="ctr" eaLnBrk="0" hangingPunct="0"/>
            <a:r>
              <a:rPr lang="fr-FR" sz="1991" b="1">
                <a:solidFill>
                  <a:schemeClr val="bg1"/>
                </a:solidFill>
                <a:latin typeface="Tahoma" panose="020B0604030504040204" pitchFamily="34" charset="0"/>
                <a:ea typeface="Tahoma" panose="020B0604030504040204" pitchFamily="34" charset="0"/>
                <a:cs typeface="Tahoma" panose="020B0604030504040204" pitchFamily="34" charset="0"/>
              </a:rPr>
              <a:t>SURCHARGE</a:t>
            </a:r>
          </a:p>
        </p:txBody>
      </p:sp>
      <p:sp>
        <p:nvSpPr>
          <p:cNvPr id="471052" name="Rectangle 12"/>
          <p:cNvSpPr>
            <a:spLocks noChangeArrowheads="1"/>
          </p:cNvSpPr>
          <p:nvPr/>
        </p:nvSpPr>
        <p:spPr bwMode="auto">
          <a:xfrm rot="-5400000">
            <a:off x="3717895" y="5457748"/>
            <a:ext cx="2050062" cy="1712030"/>
          </a:xfrm>
          <a:prstGeom prst="rect">
            <a:avLst/>
          </a:prstGeom>
          <a:solidFill>
            <a:srgbClr val="FF9933"/>
          </a:solidFill>
          <a:ln w="12700">
            <a:solidFill>
              <a:schemeClr val="tx1"/>
            </a:solidFill>
            <a:miter lim="800000"/>
            <a:headEnd/>
            <a:tailEnd/>
          </a:ln>
        </p:spPr>
        <p:txBody>
          <a:bodyPr wrap="none" anchor="ctr"/>
          <a:lstStyle/>
          <a:p>
            <a:pPr algn="ctr" eaLnBrk="0" hangingPunct="0"/>
            <a:r>
              <a:rPr lang="fr-FR" sz="1991" b="1" dirty="0">
                <a:solidFill>
                  <a:schemeClr val="bg1"/>
                </a:solidFill>
                <a:latin typeface="Tahoma" panose="020B0604030504040204" pitchFamily="34" charset="0"/>
                <a:ea typeface="Tahoma" panose="020B0604030504040204" pitchFamily="34" charset="0"/>
                <a:cs typeface="Tahoma" panose="020B0604030504040204" pitchFamily="34" charset="0"/>
              </a:rPr>
              <a:t>SURCHARGE</a:t>
            </a:r>
          </a:p>
        </p:txBody>
      </p:sp>
      <p:sp>
        <p:nvSpPr>
          <p:cNvPr id="471053" name="Rectangle 13"/>
          <p:cNvSpPr>
            <a:spLocks noChangeArrowheads="1"/>
          </p:cNvSpPr>
          <p:nvPr/>
        </p:nvSpPr>
        <p:spPr bwMode="auto">
          <a:xfrm>
            <a:off x="6922765" y="7806604"/>
            <a:ext cx="3731345" cy="1454198"/>
          </a:xfrm>
          <a:prstGeom prst="rect">
            <a:avLst/>
          </a:prstGeom>
          <a:solidFill>
            <a:srgbClr val="00B050"/>
          </a:solidFill>
          <a:ln w="12700">
            <a:solidFill>
              <a:schemeClr val="tx1"/>
            </a:solidFill>
            <a:miter lim="800000"/>
            <a:headEnd/>
            <a:tailEnd/>
          </a:ln>
        </p:spPr>
        <p:txBody>
          <a:bodyPr wrap="none" anchor="ctr"/>
          <a:lstStyle/>
          <a:p>
            <a:pPr algn="ctr" eaLnBrk="0" hangingPunct="0"/>
            <a:r>
              <a:rPr lang="fr-FR" sz="4551" b="1" dirty="0">
                <a:solidFill>
                  <a:schemeClr val="bg1"/>
                </a:solidFill>
                <a:latin typeface="Tahoma" panose="020B0604030504040204" pitchFamily="34" charset="0"/>
                <a:ea typeface="Tahoma" panose="020B0604030504040204" pitchFamily="34" charset="0"/>
                <a:cs typeface="Tahoma" panose="020B0604030504040204" pitchFamily="34" charset="0"/>
              </a:rPr>
              <a:t>TOTAL  MIN.</a:t>
            </a:r>
          </a:p>
          <a:p>
            <a:pPr algn="ctr" eaLnBrk="0" hangingPunct="0"/>
            <a:r>
              <a:rPr lang="fr-FR" sz="2844"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fr-FR" sz="4551" b="1" dirty="0">
                <a:solidFill>
                  <a:schemeClr val="bg1"/>
                </a:solidFill>
                <a:latin typeface="Tahoma" panose="020B0604030504040204" pitchFamily="34" charset="0"/>
                <a:ea typeface="Tahoma" panose="020B0604030504040204" pitchFamily="34" charset="0"/>
                <a:cs typeface="Tahoma" panose="020B0604030504040204" pitchFamily="34" charset="0"/>
              </a:rPr>
              <a:t>55 kg</a:t>
            </a:r>
            <a:endParaRPr lang="fr-FR" sz="1707"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71055" name="Rectangle 15"/>
          <p:cNvSpPr>
            <a:spLocks noChangeArrowheads="1"/>
          </p:cNvSpPr>
          <p:nvPr/>
        </p:nvSpPr>
        <p:spPr bwMode="auto">
          <a:xfrm rot="-5400000">
            <a:off x="1723416" y="5457748"/>
            <a:ext cx="2050062" cy="1712030"/>
          </a:xfrm>
          <a:prstGeom prst="rect">
            <a:avLst/>
          </a:prstGeom>
          <a:solidFill>
            <a:srgbClr val="9933FF"/>
          </a:solidFill>
          <a:ln w="12700">
            <a:solidFill>
              <a:schemeClr val="tx1"/>
            </a:solidFill>
            <a:miter lim="800000"/>
            <a:headEnd/>
            <a:tailEnd/>
          </a:ln>
        </p:spPr>
        <p:txBody>
          <a:bodyPr wrap="none" anchor="ctr"/>
          <a:lstStyle/>
          <a:p>
            <a:pPr algn="ctr" eaLnBrk="0" hangingPunct="0"/>
            <a:r>
              <a:rPr lang="fr-FR" sz="2276" b="1" dirty="0">
                <a:solidFill>
                  <a:schemeClr val="bg1"/>
                </a:solidFill>
                <a:latin typeface="Tahoma" panose="020B0604030504040204" pitchFamily="34" charset="0"/>
                <a:ea typeface="Tahoma" panose="020B0604030504040204" pitchFamily="34" charset="0"/>
                <a:cs typeface="Tahoma" panose="020B0604030504040204" pitchFamily="34" charset="0"/>
              </a:rPr>
              <a:t>BARREUR</a:t>
            </a:r>
            <a:endParaRPr lang="fr-FR" sz="1138"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71060" name="Rectangle 20"/>
          <p:cNvSpPr>
            <a:spLocks noChangeArrowheads="1"/>
          </p:cNvSpPr>
          <p:nvPr/>
        </p:nvSpPr>
        <p:spPr bwMode="auto">
          <a:xfrm rot="-5400000">
            <a:off x="6726550" y="5443480"/>
            <a:ext cx="1946204" cy="1712030"/>
          </a:xfrm>
          <a:prstGeom prst="rect">
            <a:avLst/>
          </a:prstGeom>
          <a:solidFill>
            <a:srgbClr val="9933FF"/>
          </a:solidFill>
          <a:ln w="12700">
            <a:solidFill>
              <a:schemeClr val="tx1"/>
            </a:solidFill>
            <a:miter lim="800000"/>
            <a:headEnd/>
            <a:tailEnd/>
          </a:ln>
        </p:spPr>
        <p:txBody>
          <a:bodyPr wrap="none" anchor="ctr"/>
          <a:lstStyle/>
          <a:p>
            <a:pPr algn="ctr" eaLnBrk="0" hangingPunct="0"/>
            <a:r>
              <a:rPr lang="fr-FR" sz="2276" b="1" dirty="0">
                <a:solidFill>
                  <a:schemeClr val="bg1"/>
                </a:solidFill>
                <a:latin typeface="Tahoma" panose="020B0604030504040204" pitchFamily="34" charset="0"/>
                <a:ea typeface="Tahoma" panose="020B0604030504040204" pitchFamily="34" charset="0"/>
                <a:cs typeface="Tahoma" panose="020B0604030504040204" pitchFamily="34" charset="0"/>
              </a:rPr>
              <a:t>BARREUR</a:t>
            </a:r>
            <a:endParaRPr lang="fr-FR" sz="1138"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471061" name="Rectangle 21"/>
          <p:cNvSpPr>
            <a:spLocks noChangeArrowheads="1"/>
          </p:cNvSpPr>
          <p:nvPr/>
        </p:nvSpPr>
        <p:spPr bwMode="auto">
          <a:xfrm>
            <a:off x="1892430" y="7792487"/>
            <a:ext cx="3731345" cy="1468315"/>
          </a:xfrm>
          <a:prstGeom prst="rect">
            <a:avLst/>
          </a:prstGeom>
          <a:solidFill>
            <a:srgbClr val="00B050"/>
          </a:solidFill>
          <a:ln w="12700">
            <a:solidFill>
              <a:schemeClr val="tx1"/>
            </a:solidFill>
            <a:miter lim="800000"/>
            <a:headEnd/>
            <a:tailEnd/>
          </a:ln>
        </p:spPr>
        <p:txBody>
          <a:bodyPr wrap="none" anchor="ctr"/>
          <a:lstStyle/>
          <a:p>
            <a:pPr algn="ctr" eaLnBrk="0" hangingPunct="0"/>
            <a:r>
              <a:rPr lang="fr-FR" sz="4551" b="1" dirty="0">
                <a:solidFill>
                  <a:schemeClr val="bg1"/>
                </a:solidFill>
                <a:latin typeface="Tahoma" panose="020B0604030504040204" pitchFamily="34" charset="0"/>
                <a:ea typeface="Tahoma" panose="020B0604030504040204" pitchFamily="34" charset="0"/>
                <a:cs typeface="Tahoma" panose="020B0604030504040204" pitchFamily="34" charset="0"/>
              </a:rPr>
              <a:t>TOTAL MIN.</a:t>
            </a:r>
            <a:r>
              <a:rPr lang="fr-FR" sz="2844" b="1"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ctr" eaLnBrk="0" hangingPunct="0"/>
            <a:r>
              <a:rPr lang="fr-FR" sz="4551" b="1" dirty="0">
                <a:solidFill>
                  <a:schemeClr val="bg1"/>
                </a:solidFill>
                <a:latin typeface="Tahoma" panose="020B0604030504040204" pitchFamily="34" charset="0"/>
                <a:ea typeface="Tahoma" panose="020B0604030504040204" pitchFamily="34" charset="0"/>
                <a:cs typeface="Tahoma" panose="020B0604030504040204" pitchFamily="34" charset="0"/>
              </a:rPr>
              <a:t>50 kg</a:t>
            </a:r>
            <a:endParaRPr lang="fr-FR" sz="1707"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0" name="Rectangle 5">
            <a:extLst>
              <a:ext uri="{FF2B5EF4-FFF2-40B4-BE49-F238E27FC236}">
                <a16:creationId xmlns="" xmlns:a16="http://schemas.microsoft.com/office/drawing/2014/main" id="{BD0447C8-2B75-4FB2-A5CF-0999E4A86688}"/>
              </a:ext>
            </a:extLst>
          </p:cNvPr>
          <p:cNvSpPr>
            <a:spLocks noChangeArrowheads="1"/>
          </p:cNvSpPr>
          <p:nvPr/>
        </p:nvSpPr>
        <p:spPr bwMode="auto">
          <a:xfrm>
            <a:off x="6705913" y="2401321"/>
            <a:ext cx="3994732" cy="2354862"/>
          </a:xfrm>
          <a:prstGeom prst="rect">
            <a:avLst/>
          </a:prstGeom>
          <a:solidFill>
            <a:srgbClr val="114FFB"/>
          </a:solidFill>
          <a:ln w="12700">
            <a:solidFill>
              <a:schemeClr val="tx1"/>
            </a:solidFill>
            <a:miter lim="800000"/>
            <a:headEnd/>
            <a:tailEnd/>
          </a:ln>
        </p:spPr>
        <p:txBody>
          <a:bodyPr wrap="none" anchor="ctr"/>
          <a:lstStyle/>
          <a:p>
            <a:pPr algn="ctr" eaLnBrk="0" hangingPunct="0"/>
            <a:r>
              <a:rPr lang="fr-FR" sz="4800" b="1" dirty="0">
                <a:solidFill>
                  <a:schemeClr val="bg1"/>
                </a:solidFill>
                <a:latin typeface="Tahoma" panose="020B0604030504040204" pitchFamily="34" charset="0"/>
                <a:ea typeface="Tahoma" panose="020B0604030504040204" pitchFamily="34" charset="0"/>
                <a:cs typeface="Tahoma" panose="020B0604030504040204" pitchFamily="34" charset="0"/>
              </a:rPr>
              <a:t>Toutes </a:t>
            </a:r>
          </a:p>
          <a:p>
            <a:pPr algn="ctr" eaLnBrk="0" hangingPunct="0"/>
            <a:r>
              <a:rPr lang="fr-FR" sz="4800" b="1" dirty="0">
                <a:solidFill>
                  <a:schemeClr val="bg1"/>
                </a:solidFill>
                <a:latin typeface="Tahoma" panose="020B0604030504040204" pitchFamily="34" charset="0"/>
                <a:ea typeface="Tahoma" panose="020B0604030504040204" pitchFamily="34" charset="0"/>
                <a:cs typeface="Tahoma" panose="020B0604030504040204" pitchFamily="34" charset="0"/>
              </a:rPr>
              <a:t>les autres </a:t>
            </a:r>
          </a:p>
          <a:p>
            <a:pPr algn="ctr" eaLnBrk="0" hangingPunct="0"/>
            <a:r>
              <a:rPr lang="fr-FR" sz="4800" b="1" dirty="0">
                <a:solidFill>
                  <a:schemeClr val="bg1"/>
                </a:solidFill>
                <a:latin typeface="Tahoma" panose="020B0604030504040204" pitchFamily="34" charset="0"/>
                <a:ea typeface="Tahoma" panose="020B0604030504040204" pitchFamily="34" charset="0"/>
                <a:cs typeface="Tahoma" panose="020B0604030504040204" pitchFamily="34" charset="0"/>
              </a:rPr>
              <a:t>catégories</a:t>
            </a:r>
          </a:p>
        </p:txBody>
      </p:sp>
      <p:sp>
        <p:nvSpPr>
          <p:cNvPr id="12" name="Signe Plus 11">
            <a:extLst>
              <a:ext uri="{FF2B5EF4-FFF2-40B4-BE49-F238E27FC236}">
                <a16:creationId xmlns="" xmlns:a16="http://schemas.microsoft.com/office/drawing/2014/main" id="{0CB1746A-5E1E-4FD2-9C0F-F3853FF50E0E}"/>
              </a:ext>
            </a:extLst>
          </p:cNvPr>
          <p:cNvSpPr/>
          <p:nvPr/>
        </p:nvSpPr>
        <p:spPr>
          <a:xfrm>
            <a:off x="3297113" y="5871640"/>
            <a:ext cx="872309" cy="884245"/>
          </a:xfrm>
          <a:prstGeom prst="mathPlus">
            <a:avLst/>
          </a:prstGeom>
          <a:solidFill>
            <a:schemeClr val="tx1">
              <a:alpha val="70000"/>
            </a:schemeClr>
          </a:solidFill>
          <a:ln w="254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4300" b="0" i="0" u="none" strike="noStrike" cap="none" spc="0" normalizeH="0" baseline="0">
              <a:ln>
                <a:noFill/>
              </a:ln>
              <a:solidFill>
                <a:srgbClr val="FFFFFF"/>
              </a:solidFill>
              <a:effectLst/>
              <a:uFillTx/>
              <a:latin typeface="+mn-lt"/>
              <a:ea typeface="+mn-ea"/>
              <a:cs typeface="+mn-cs"/>
              <a:sym typeface="Futura"/>
            </a:endParaRPr>
          </a:p>
        </p:txBody>
      </p:sp>
      <p:sp>
        <p:nvSpPr>
          <p:cNvPr id="13" name="Signe Plus 12">
            <a:extLst>
              <a:ext uri="{FF2B5EF4-FFF2-40B4-BE49-F238E27FC236}">
                <a16:creationId xmlns="" xmlns:a16="http://schemas.microsoft.com/office/drawing/2014/main" id="{F1DCCA8D-1D7B-4706-B6F7-F0CBBE65249A}"/>
              </a:ext>
            </a:extLst>
          </p:cNvPr>
          <p:cNvSpPr/>
          <p:nvPr/>
        </p:nvSpPr>
        <p:spPr>
          <a:xfrm>
            <a:off x="8352282" y="5857372"/>
            <a:ext cx="872309" cy="884245"/>
          </a:xfrm>
          <a:prstGeom prst="mathPlus">
            <a:avLst/>
          </a:prstGeom>
          <a:solidFill>
            <a:schemeClr val="tx1">
              <a:alpha val="70000"/>
            </a:schemeClr>
          </a:solidFill>
          <a:ln w="254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4300" b="0" i="0" u="none" strike="noStrike" cap="none" spc="0" normalizeH="0" baseline="0">
              <a:ln>
                <a:noFill/>
              </a:ln>
              <a:solidFill>
                <a:srgbClr val="FFFFFF"/>
              </a:solidFill>
              <a:effectLst/>
              <a:uFillTx/>
              <a:latin typeface="+mn-lt"/>
              <a:ea typeface="+mn-ea"/>
              <a:cs typeface="+mn-cs"/>
              <a:sym typeface="Futura"/>
            </a:endParaRPr>
          </a:p>
        </p:txBody>
      </p:sp>
      <p:sp>
        <p:nvSpPr>
          <p:cNvPr id="14" name="Est égal à 13">
            <a:extLst>
              <a:ext uri="{FF2B5EF4-FFF2-40B4-BE49-F238E27FC236}">
                <a16:creationId xmlns="" xmlns:a16="http://schemas.microsoft.com/office/drawing/2014/main" id="{170E8C9A-EE37-46F8-B211-F6168E1D5886}"/>
              </a:ext>
            </a:extLst>
          </p:cNvPr>
          <p:cNvSpPr/>
          <p:nvPr/>
        </p:nvSpPr>
        <p:spPr>
          <a:xfrm>
            <a:off x="3174467" y="6877534"/>
            <a:ext cx="1117600" cy="1289129"/>
          </a:xfrm>
          <a:prstGeom prst="mathEqual">
            <a:avLst/>
          </a:prstGeom>
          <a:solidFill>
            <a:schemeClr val="tx1">
              <a:alpha val="70000"/>
            </a:schemeClr>
          </a:solidFill>
          <a:ln w="254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4300" b="0" i="0" u="none" strike="noStrike" cap="none" spc="0" normalizeH="0" baseline="0">
              <a:ln>
                <a:solidFill>
                  <a:schemeClr val="bg1"/>
                </a:solidFill>
              </a:ln>
              <a:solidFill>
                <a:schemeClr val="bg1"/>
              </a:solidFill>
              <a:effectLst/>
              <a:uFillTx/>
              <a:latin typeface="+mn-lt"/>
              <a:ea typeface="+mn-ea"/>
              <a:cs typeface="+mn-cs"/>
              <a:sym typeface="Futura"/>
            </a:endParaRPr>
          </a:p>
        </p:txBody>
      </p:sp>
      <p:sp>
        <p:nvSpPr>
          <p:cNvPr id="15" name="Est égal à 14">
            <a:extLst>
              <a:ext uri="{FF2B5EF4-FFF2-40B4-BE49-F238E27FC236}">
                <a16:creationId xmlns="" xmlns:a16="http://schemas.microsoft.com/office/drawing/2014/main" id="{0F2FA256-18E2-464A-9F97-D9EC1DF64340}"/>
              </a:ext>
            </a:extLst>
          </p:cNvPr>
          <p:cNvSpPr/>
          <p:nvPr/>
        </p:nvSpPr>
        <p:spPr>
          <a:xfrm>
            <a:off x="8190074" y="6875421"/>
            <a:ext cx="1117600" cy="1289129"/>
          </a:xfrm>
          <a:prstGeom prst="mathEqual">
            <a:avLst/>
          </a:prstGeom>
          <a:solidFill>
            <a:schemeClr val="tx1">
              <a:alpha val="70000"/>
            </a:schemeClr>
          </a:solidFill>
          <a:ln w="25400" cap="flat">
            <a:solidFill>
              <a:schemeClr val="bg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4300" b="0" i="0" u="none" strike="noStrike" cap="none" spc="0" normalizeH="0" baseline="0">
              <a:ln>
                <a:solidFill>
                  <a:schemeClr val="bg1"/>
                </a:solidFill>
              </a:ln>
              <a:solidFill>
                <a:schemeClr val="bg1"/>
              </a:solidFill>
              <a:effectLst/>
              <a:uFillTx/>
              <a:latin typeface="+mn-lt"/>
              <a:ea typeface="+mn-ea"/>
              <a:cs typeface="+mn-cs"/>
              <a:sym typeface="Futura"/>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71045"/>
                                        </p:tgtEl>
                                        <p:attrNameLst>
                                          <p:attrName>style.visibility</p:attrName>
                                        </p:attrNameLst>
                                      </p:cBhvr>
                                      <p:to>
                                        <p:strVal val="visible"/>
                                      </p:to>
                                    </p:set>
                                    <p:animEffect transition="in" filter="checkerboard(across)">
                                      <p:cBhvr>
                                        <p:cTn id="7" dur="500"/>
                                        <p:tgtEl>
                                          <p:spTgt spid="47104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heckerboard(across)">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471055"/>
                                        </p:tgtEl>
                                        <p:attrNameLst>
                                          <p:attrName>style.visibility</p:attrName>
                                        </p:attrNameLst>
                                      </p:cBhvr>
                                      <p:to>
                                        <p:strVal val="visible"/>
                                      </p:to>
                                    </p:set>
                                    <p:animEffect transition="in" filter="checkerboard(across)">
                                      <p:cBhvr>
                                        <p:cTn id="17" dur="500"/>
                                        <p:tgtEl>
                                          <p:spTgt spid="471055"/>
                                        </p:tgtEl>
                                      </p:cBhvr>
                                    </p:animEffect>
                                  </p:childTnLst>
                                </p:cTn>
                              </p:par>
                              <p:par>
                                <p:cTn id="18" presetID="5" presetClass="entr" presetSubtype="10" fill="hold" grpId="0" nodeType="withEffect">
                                  <p:stCondLst>
                                    <p:cond delay="0"/>
                                  </p:stCondLst>
                                  <p:childTnLst>
                                    <p:set>
                                      <p:cBhvr>
                                        <p:cTn id="19" dur="1" fill="hold">
                                          <p:stCondLst>
                                            <p:cond delay="0"/>
                                          </p:stCondLst>
                                        </p:cTn>
                                        <p:tgtEl>
                                          <p:spTgt spid="471060"/>
                                        </p:tgtEl>
                                        <p:attrNameLst>
                                          <p:attrName>style.visibility</p:attrName>
                                        </p:attrNameLst>
                                      </p:cBhvr>
                                      <p:to>
                                        <p:strVal val="visible"/>
                                      </p:to>
                                    </p:set>
                                    <p:animEffect transition="in" filter="checkerboard(across)">
                                      <p:cBhvr>
                                        <p:cTn id="20" dur="500"/>
                                        <p:tgtEl>
                                          <p:spTgt spid="471060"/>
                                        </p:tgtEl>
                                      </p:cBhvr>
                                    </p:animEffect>
                                  </p:childTnLst>
                                </p:cTn>
                              </p:par>
                              <p:par>
                                <p:cTn id="21" presetID="5" presetClass="entr" presetSubtype="10" fill="hold" grpId="0" nodeType="withEffect">
                                  <p:stCondLst>
                                    <p:cond delay="0"/>
                                  </p:stCondLst>
                                  <p:childTnLst>
                                    <p:set>
                                      <p:cBhvr>
                                        <p:cTn id="22" dur="1" fill="hold">
                                          <p:stCondLst>
                                            <p:cond delay="0"/>
                                          </p:stCondLst>
                                        </p:cTn>
                                        <p:tgtEl>
                                          <p:spTgt spid="471052"/>
                                        </p:tgtEl>
                                        <p:attrNameLst>
                                          <p:attrName>style.visibility</p:attrName>
                                        </p:attrNameLst>
                                      </p:cBhvr>
                                      <p:to>
                                        <p:strVal val="visible"/>
                                      </p:to>
                                    </p:set>
                                    <p:animEffect transition="in" filter="checkerboard(across)">
                                      <p:cBhvr>
                                        <p:cTn id="23" dur="500"/>
                                        <p:tgtEl>
                                          <p:spTgt spid="471052"/>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471051"/>
                                        </p:tgtEl>
                                        <p:attrNameLst>
                                          <p:attrName>style.visibility</p:attrName>
                                        </p:attrNameLst>
                                      </p:cBhvr>
                                      <p:to>
                                        <p:strVal val="visible"/>
                                      </p:to>
                                    </p:set>
                                    <p:animEffect transition="in" filter="checkerboard(across)">
                                      <p:cBhvr>
                                        <p:cTn id="26" dur="500"/>
                                        <p:tgtEl>
                                          <p:spTgt spid="471051"/>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471061"/>
                                        </p:tgtEl>
                                        <p:attrNameLst>
                                          <p:attrName>style.visibility</p:attrName>
                                        </p:attrNameLst>
                                      </p:cBhvr>
                                      <p:to>
                                        <p:strVal val="visible"/>
                                      </p:to>
                                    </p:set>
                                    <p:animEffect transition="in" filter="checkerboard(across)">
                                      <p:cBhvr>
                                        <p:cTn id="31" dur="500"/>
                                        <p:tgtEl>
                                          <p:spTgt spid="471061"/>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471053"/>
                                        </p:tgtEl>
                                        <p:attrNameLst>
                                          <p:attrName>style.visibility</p:attrName>
                                        </p:attrNameLst>
                                      </p:cBhvr>
                                      <p:to>
                                        <p:strVal val="visible"/>
                                      </p:to>
                                    </p:set>
                                    <p:animEffect transition="in" filter="checkerboard(across)">
                                      <p:cBhvr>
                                        <p:cTn id="36" dur="500"/>
                                        <p:tgtEl>
                                          <p:spTgt spid="47105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45" grpId="0" animBg="1"/>
      <p:bldP spid="471051" grpId="0" animBg="1"/>
      <p:bldP spid="471052" grpId="0" animBg="1"/>
      <p:bldP spid="471053" grpId="0" animBg="1"/>
      <p:bldP spid="471055" grpId="0" animBg="1"/>
      <p:bldP spid="471060" grpId="0" animBg="1"/>
      <p:bldP spid="471061" grpId="0" animBg="1"/>
      <p:bldP spid="20" grpId="0" animBg="1"/>
      <p:bldP spid="12" grpId="0" animBg="1"/>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GB"/>
          </a:p>
        </p:txBody>
      </p:sp>
      <p:sp>
        <p:nvSpPr>
          <p:cNvPr id="6" name="Text Placeholder 5"/>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La surcharge </a:t>
            </a:r>
            <a:r>
              <a:rPr lang="fr-FR" sz="2000" b="1" kern="1200" dirty="0">
                <a:solidFill>
                  <a:srgbClr val="002060"/>
                </a:solidFill>
                <a:latin typeface="Arial Black" panose="020B0A04020102020204" pitchFamily="34" charset="0"/>
                <a:ea typeface="+mj-ea"/>
                <a:cs typeface="+mj-cs"/>
              </a:rPr>
              <a:t>(Art. 14)</a:t>
            </a:r>
            <a:endParaRPr lang="en-GB" sz="2000" b="1" kern="1200" dirty="0">
              <a:solidFill>
                <a:srgbClr val="002060"/>
              </a:solidFill>
              <a:latin typeface="Arial Black" panose="020B0A04020102020204" pitchFamily="34" charset="0"/>
              <a:ea typeface="+mj-ea"/>
              <a:cs typeface="+mj-cs"/>
            </a:endParaRPr>
          </a:p>
        </p:txBody>
      </p:sp>
      <p:sp>
        <p:nvSpPr>
          <p:cNvPr id="5" name="Text Placeholder 4"/>
          <p:cNvSpPr>
            <a:spLocks noGrp="1"/>
          </p:cNvSpPr>
          <p:nvPr>
            <p:ph type="body" sz="quarter" idx="11"/>
          </p:nvPr>
        </p:nvSpPr>
        <p:spPr/>
        <p:txBody>
          <a:bodyPr/>
          <a:lstStyle/>
          <a:p>
            <a:pPr marL="342900" lvl="1" indent="-342900">
              <a:spcBef>
                <a:spcPts val="1800"/>
              </a:spcBef>
              <a:buClrTx/>
              <a:buFont typeface="Arial" panose="020B0604020202020204" pitchFamily="34" charset="0"/>
              <a:buChar char="•"/>
              <a:defRPr sz="2352"/>
            </a:pPr>
            <a:r>
              <a:rPr lang="fr-FR" sz="2300" b="0" dirty="0">
                <a:solidFill>
                  <a:srgbClr val="002060"/>
                </a:solidFill>
                <a:latin typeface="+mj-lt"/>
              </a:rPr>
              <a:t>Ne peut être constituée d’un liquide</a:t>
            </a:r>
          </a:p>
          <a:p>
            <a:pPr marL="342900" lvl="1" indent="-342900">
              <a:spcBef>
                <a:spcPts val="1800"/>
              </a:spcBef>
              <a:buClrTx/>
              <a:buFont typeface="Arial" panose="020B0604020202020204" pitchFamily="34" charset="0"/>
              <a:buChar char="•"/>
              <a:defRPr sz="2352"/>
            </a:pPr>
            <a:r>
              <a:rPr lang="fr-FR" sz="2300" b="0" dirty="0">
                <a:solidFill>
                  <a:srgbClr val="002060"/>
                </a:solidFill>
                <a:latin typeface="+mj-lt"/>
              </a:rPr>
              <a:t>Doit être placée le plus près possible du barreur (mais éviter de s’en servir comme « oreiller » </a:t>
            </a:r>
            <a:r>
              <a:rPr lang="fr-FR" sz="2300" b="0" dirty="0">
                <a:solidFill>
                  <a:srgbClr val="002060"/>
                </a:solidFill>
                <a:latin typeface="+mj-lt"/>
                <a:sym typeface="Wingdings" panose="05000000000000000000" pitchFamily="2" charset="2"/>
              </a:rPr>
              <a:t> coup du lapin en cas de chavirage)</a:t>
            </a:r>
            <a:endParaRPr lang="fr-FR" sz="2300" b="0" dirty="0">
              <a:solidFill>
                <a:srgbClr val="002060"/>
              </a:solidFill>
              <a:latin typeface="+mj-lt"/>
            </a:endParaRPr>
          </a:p>
          <a:p>
            <a:pPr marL="342900" lvl="1" indent="-342900">
              <a:spcBef>
                <a:spcPts val="1800"/>
              </a:spcBef>
              <a:buClrTx/>
              <a:buFont typeface="Arial" panose="020B0604020202020204" pitchFamily="34" charset="0"/>
              <a:buChar char="•"/>
              <a:defRPr sz="2352"/>
            </a:pPr>
            <a:endParaRPr lang="fr-FR" sz="2300" b="0" dirty="0">
              <a:solidFill>
                <a:srgbClr val="002060"/>
              </a:solidFill>
              <a:latin typeface="+mj-lt"/>
            </a:endParaRPr>
          </a:p>
          <a:p>
            <a:pPr lvl="1" algn="r">
              <a:spcBef>
                <a:spcPts val="1800"/>
              </a:spcBef>
              <a:buClrTx/>
              <a:defRPr sz="2352"/>
            </a:pPr>
            <a:r>
              <a:rPr lang="fr-FR" sz="2300" b="0" dirty="0">
                <a:solidFill>
                  <a:srgbClr val="00B050"/>
                </a:solidFill>
                <a:latin typeface="Arial Black" panose="020B0A04020102020204" pitchFamily="34" charset="0"/>
              </a:rPr>
              <a:t>En pratique :</a:t>
            </a:r>
            <a:endParaRPr lang="fr-FR" sz="2300" b="0" dirty="0">
              <a:solidFill>
                <a:srgbClr val="00B050"/>
              </a:solidFill>
              <a:latin typeface="+mj-lt"/>
            </a:endParaRPr>
          </a:p>
          <a:p>
            <a:pPr marL="342900" lvl="1" indent="-342900">
              <a:spcBef>
                <a:spcPts val="1800"/>
              </a:spcBef>
              <a:buClrTx/>
              <a:buFont typeface="Arial" panose="020B0604020202020204" pitchFamily="34" charset="0"/>
              <a:buChar char="•"/>
              <a:defRPr sz="2352"/>
            </a:pPr>
            <a:r>
              <a:rPr lang="fr-FR" sz="2300" b="0" dirty="0">
                <a:solidFill>
                  <a:srgbClr val="002060"/>
                </a:solidFill>
                <a:latin typeface="+mj-lt"/>
              </a:rPr>
              <a:t>Il n’est écrit nulle part que la surcharge doit être constituée sur le lieu de pesée : le barreur peut se présenter avec une surcharge « maison » (des paquets de pâtes, poids de musculation ou autre) </a:t>
            </a:r>
          </a:p>
          <a:p>
            <a:pPr marL="342900" lvl="1" indent="-342900">
              <a:spcBef>
                <a:spcPts val="1800"/>
              </a:spcBef>
              <a:buClrTx/>
              <a:buFont typeface="Arial" panose="020B0604020202020204" pitchFamily="34" charset="0"/>
              <a:buChar char="•"/>
              <a:defRPr sz="2352"/>
            </a:pPr>
            <a:r>
              <a:rPr lang="fr-FR" sz="2300" b="0" dirty="0">
                <a:solidFill>
                  <a:srgbClr val="002060"/>
                </a:solidFill>
                <a:latin typeface="+mj-lt"/>
              </a:rPr>
              <a:t>Pensez à récupérer les surcharges au débarquement : gardez-la pour la durée de la compétition ou rapportez-la au local pesée, mais ne la laissez pas trainer aux pontons</a:t>
            </a:r>
          </a:p>
          <a:p>
            <a:pPr marL="342900" lvl="1" indent="-342900">
              <a:spcBef>
                <a:spcPts val="1800"/>
              </a:spcBef>
              <a:buClrTx/>
              <a:buFont typeface="Arial" panose="020B0604020202020204" pitchFamily="34" charset="0"/>
              <a:buChar char="•"/>
              <a:defRPr sz="2352"/>
            </a:pPr>
            <a:r>
              <a:rPr lang="fr-FR" sz="2300" b="0" dirty="0">
                <a:solidFill>
                  <a:srgbClr val="002060"/>
                </a:solidFill>
                <a:latin typeface="+mj-lt"/>
              </a:rPr>
              <a:t>Une surcharge un peu trop lourde n’impactera pas le résultat de la course, inutile d’être au grain de sable près </a:t>
            </a:r>
            <a:r>
              <a:rPr lang="fr-FR" sz="2300" b="0" dirty="0" smtClean="0">
                <a:solidFill>
                  <a:srgbClr val="002060"/>
                </a:solidFill>
                <a:latin typeface="+mj-lt"/>
              </a:rPr>
              <a:t>…</a:t>
            </a: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 xmlns:a16="http://schemas.microsoft.com/office/drawing/2014/main" id="{0FE16122-BE72-41AF-BC55-608F34BF433A}"/>
              </a:ext>
            </a:extLst>
          </p:cNvPr>
          <p:cNvSpPr>
            <a:spLocks noGrp="1"/>
          </p:cNvSpPr>
          <p:nvPr>
            <p:ph type="body" sz="quarter" idx="10"/>
          </p:nvPr>
        </p:nvSpPr>
        <p:spPr/>
        <p:txBody>
          <a:bodyPr/>
          <a:lstStyle/>
          <a:p>
            <a:endParaRPr lang="fr-FR"/>
          </a:p>
        </p:txBody>
      </p:sp>
      <p:sp>
        <p:nvSpPr>
          <p:cNvPr id="3" name="Espace réservé du texte 2">
            <a:extLst>
              <a:ext uri="{FF2B5EF4-FFF2-40B4-BE49-F238E27FC236}">
                <a16:creationId xmlns="" xmlns:a16="http://schemas.microsoft.com/office/drawing/2014/main" id="{00A2450C-A7DE-4477-B26E-E5E91144E332}"/>
              </a:ext>
            </a:extLst>
          </p:cNvPr>
          <p:cNvSpPr>
            <a:spLocks noGrp="1"/>
          </p:cNvSpPr>
          <p:nvPr>
            <p:ph type="body" sz="quarter" idx="11"/>
          </p:nvPr>
        </p:nvSpPr>
        <p:spPr>
          <a:xfrm>
            <a:off x="2450035" y="1793533"/>
            <a:ext cx="9836169" cy="6966303"/>
          </a:xfrm>
        </p:spPr>
        <p:txBody>
          <a:bodyPr/>
          <a:lstStyle/>
          <a:p>
            <a:pPr marL="342900" indent="-342900">
              <a:buClr>
                <a:srgbClr val="002060"/>
              </a:buClr>
              <a:buFont typeface="Arial" panose="020B0604020202020204" pitchFamily="34" charset="0"/>
              <a:buChar char="•"/>
            </a:pPr>
            <a:r>
              <a:rPr lang="fr-FR" dirty="0">
                <a:solidFill>
                  <a:srgbClr val="002060"/>
                </a:solidFill>
              </a:rPr>
              <a:t>Combien de rameuses peuvent concourir en 4x dans une épreuve 4xHJ18 ?</a:t>
            </a:r>
          </a:p>
          <a:p>
            <a:pPr marL="342900" indent="-342900">
              <a:buClr>
                <a:srgbClr val="002060"/>
              </a:buClr>
              <a:buFont typeface="Arial" panose="020B0604020202020204" pitchFamily="34" charset="0"/>
              <a:buChar char="•"/>
            </a:pPr>
            <a:r>
              <a:rPr lang="fr-FR" dirty="0">
                <a:solidFill>
                  <a:srgbClr val="002060"/>
                </a:solidFill>
              </a:rPr>
              <a:t>Mon barreur fait 85kg, peut-il barrer mon </a:t>
            </a:r>
            <a:r>
              <a:rPr lang="fr-FR" dirty="0" smtClean="0">
                <a:solidFill>
                  <a:srgbClr val="002060"/>
                </a:solidFill>
              </a:rPr>
              <a:t>8+PL?</a:t>
            </a:r>
            <a:endParaRPr lang="fr-FR" dirty="0">
              <a:solidFill>
                <a:srgbClr val="002060"/>
              </a:solidFill>
            </a:endParaRPr>
          </a:p>
          <a:p>
            <a:pPr marL="342900" indent="-342900">
              <a:buClr>
                <a:srgbClr val="002060"/>
              </a:buClr>
              <a:buFont typeface="Arial" panose="020B0604020202020204" pitchFamily="34" charset="0"/>
              <a:buChar char="•"/>
            </a:pPr>
            <a:r>
              <a:rPr lang="fr-FR" dirty="0">
                <a:solidFill>
                  <a:srgbClr val="002060"/>
                </a:solidFill>
              </a:rPr>
              <a:t>J’ai trois garçons de 13 ans et une fille de 15 ans, peuvent-ils concourir ensemble ?</a:t>
            </a:r>
          </a:p>
          <a:p>
            <a:pPr marL="342900" indent="-342900">
              <a:buClr>
                <a:srgbClr val="002060"/>
              </a:buClr>
              <a:buFont typeface="Arial" panose="020B0604020202020204" pitchFamily="34" charset="0"/>
              <a:buChar char="•"/>
            </a:pPr>
            <a:r>
              <a:rPr lang="fr-FR" dirty="0">
                <a:solidFill>
                  <a:srgbClr val="002060"/>
                </a:solidFill>
              </a:rPr>
              <a:t>Je n’ai pas de remplaçant, un des rameurs de mon huit est malade, je vais être obligé de déclarer mon huit forfait car le seul rameur que j’ai de disponible est engagé en skiff et qu’il est interdit d’échanger les rameurs d’un équipage à un autre.</a:t>
            </a:r>
          </a:p>
        </p:txBody>
      </p:sp>
      <p:sp>
        <p:nvSpPr>
          <p:cNvPr id="4" name="Espace réservé du texte 3">
            <a:extLst>
              <a:ext uri="{FF2B5EF4-FFF2-40B4-BE49-F238E27FC236}">
                <a16:creationId xmlns="" xmlns:a16="http://schemas.microsoft.com/office/drawing/2014/main" id="{24ABEDBB-073B-4B76-8120-A2359A5F1ADF}"/>
              </a:ext>
            </a:extLst>
          </p:cNvPr>
          <p:cNvSpPr>
            <a:spLocks noGrp="1"/>
          </p:cNvSpPr>
          <p:nvPr>
            <p:ph type="body" sz="quarter" idx="12"/>
          </p:nvPr>
        </p:nvSpPr>
        <p:spPr/>
        <p:txBody>
          <a:bodyPr/>
          <a:lstStyle/>
          <a:p>
            <a:r>
              <a:rPr lang="fr-FR" sz="3200" b="1" kern="1200" dirty="0">
                <a:solidFill>
                  <a:srgbClr val="002060"/>
                </a:solidFill>
                <a:latin typeface="Arial Black" panose="020B0A04020102020204" pitchFamily="34" charset="0"/>
                <a:ea typeface="+mj-ea"/>
                <a:cs typeface="+mj-cs"/>
              </a:rPr>
              <a:t>A la fin de cette formation, vous saurez répondre à …</a:t>
            </a:r>
          </a:p>
        </p:txBody>
      </p:sp>
      <p:sp>
        <p:nvSpPr>
          <p:cNvPr id="5" name="Ellipse 4">
            <a:extLst>
              <a:ext uri="{FF2B5EF4-FFF2-40B4-BE49-F238E27FC236}">
                <a16:creationId xmlns="" xmlns:a16="http://schemas.microsoft.com/office/drawing/2014/main" id="{761D92AA-E7D9-4091-B191-90C2A3C9E887}"/>
              </a:ext>
            </a:extLst>
          </p:cNvPr>
          <p:cNvSpPr/>
          <p:nvPr/>
        </p:nvSpPr>
        <p:spPr>
          <a:xfrm>
            <a:off x="-3869867" y="0"/>
            <a:ext cx="5306094" cy="9753600"/>
          </a:xfrm>
          <a:prstGeom prst="ellipse">
            <a:avLst/>
          </a:prstGeom>
          <a:solidFill>
            <a:schemeClr val="bg2">
              <a:lumMod val="20000"/>
              <a:lumOff val="80000"/>
              <a:alpha val="70000"/>
            </a:scheme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4300" b="0" i="0" u="none" strike="noStrike" cap="none" spc="0" normalizeH="0" baseline="0">
              <a:ln>
                <a:noFill/>
              </a:ln>
              <a:solidFill>
                <a:srgbClr val="FFFFFF"/>
              </a:solidFill>
              <a:effectLst/>
              <a:uFillTx/>
              <a:latin typeface="+mn-lt"/>
              <a:ea typeface="+mn-ea"/>
              <a:cs typeface="+mn-cs"/>
              <a:sym typeface="Futura"/>
            </a:endParaRPr>
          </a:p>
        </p:txBody>
      </p:sp>
    </p:spTree>
    <p:extLst>
      <p:ext uri="{BB962C8B-B14F-4D97-AF65-F5344CB8AC3E}">
        <p14:creationId xmlns:p14="http://schemas.microsoft.com/office/powerpoint/2010/main" val="89514087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 xmlns:a16="http://schemas.microsoft.com/office/drawing/2014/main" id="{3349C342-57F4-4972-A8E7-52F822F2A03C}"/>
              </a:ext>
            </a:extLst>
          </p:cNvPr>
          <p:cNvSpPr>
            <a:spLocks noGrp="1"/>
          </p:cNvSpPr>
          <p:nvPr>
            <p:ph type="body" sz="quarter" idx="10"/>
          </p:nvPr>
        </p:nvSpPr>
        <p:spPr/>
        <p:txBody>
          <a:bodyPr/>
          <a:lstStyle/>
          <a:p>
            <a:endParaRPr lang="fr-FR"/>
          </a:p>
        </p:txBody>
      </p:sp>
      <p:sp>
        <p:nvSpPr>
          <p:cNvPr id="3" name="Espace réservé du texte 2">
            <a:extLst>
              <a:ext uri="{FF2B5EF4-FFF2-40B4-BE49-F238E27FC236}">
                <a16:creationId xmlns="" xmlns:a16="http://schemas.microsoft.com/office/drawing/2014/main" id="{2F474F50-668F-4FB4-83D3-74FE9DDD39AD}"/>
              </a:ext>
            </a:extLst>
          </p:cNvPr>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Déroulé de la pesée des barreurs </a:t>
            </a:r>
            <a:r>
              <a:rPr lang="fr-FR" sz="1600" b="1" kern="1200" dirty="0">
                <a:solidFill>
                  <a:srgbClr val="002060"/>
                </a:solidFill>
                <a:latin typeface="Arial Black" panose="020B0A04020102020204" pitchFamily="34" charset="0"/>
                <a:ea typeface="+mj-ea"/>
                <a:cs typeface="+mj-cs"/>
              </a:rPr>
              <a:t>(Art. 30-1)</a:t>
            </a:r>
            <a:endParaRPr lang="en-GB" sz="1600" b="1" kern="1200" dirty="0">
              <a:solidFill>
                <a:srgbClr val="002060"/>
              </a:solidFill>
              <a:latin typeface="Arial Black" panose="020B0A04020102020204" pitchFamily="34" charset="0"/>
              <a:ea typeface="+mj-ea"/>
              <a:cs typeface="+mj-cs"/>
            </a:endParaRPr>
          </a:p>
        </p:txBody>
      </p:sp>
      <p:sp>
        <p:nvSpPr>
          <p:cNvPr id="4" name="Espace réservé du texte 3">
            <a:extLst>
              <a:ext uri="{FF2B5EF4-FFF2-40B4-BE49-F238E27FC236}">
                <a16:creationId xmlns="" xmlns:a16="http://schemas.microsoft.com/office/drawing/2014/main" id="{02C2ED6A-AAF7-4399-B4A8-BECE527475C1}"/>
              </a:ext>
            </a:extLst>
          </p:cNvPr>
          <p:cNvSpPr>
            <a:spLocks noGrp="1"/>
          </p:cNvSpPr>
          <p:nvPr>
            <p:ph type="body" sz="quarter" idx="11"/>
          </p:nvPr>
        </p:nvSpPr>
        <p:spPr>
          <a:xfrm>
            <a:off x="2400160" y="1793533"/>
            <a:ext cx="10354277" cy="6966303"/>
          </a:xfrm>
        </p:spPr>
        <p:txBody>
          <a:bodyPr/>
          <a:lstStyle/>
          <a:p>
            <a:pPr>
              <a:spcBef>
                <a:spcPts val="1800"/>
              </a:spcBef>
            </a:pPr>
            <a:r>
              <a:rPr lang="fr-FR" sz="1900" dirty="0">
                <a:solidFill>
                  <a:srgbClr val="002060"/>
                </a:solidFill>
              </a:rPr>
              <a:t>Les arbitres :</a:t>
            </a:r>
          </a:p>
          <a:p>
            <a:pPr marL="342900" lvl="1" indent="-342900">
              <a:spcBef>
                <a:spcPts val="1800"/>
              </a:spcBef>
              <a:buClrTx/>
              <a:buFont typeface="Arial" panose="020B0604020202020204" pitchFamily="34" charset="0"/>
              <a:buChar char="•"/>
              <a:defRPr sz="2352"/>
            </a:pPr>
            <a:r>
              <a:rPr lang="fr-FR" sz="1900" b="0" dirty="0">
                <a:solidFill>
                  <a:srgbClr val="002060"/>
                </a:solidFill>
                <a:latin typeface="+mj-lt"/>
              </a:rPr>
              <a:t>Contrôlent l'horaire de la course concernée</a:t>
            </a:r>
          </a:p>
          <a:p>
            <a:pPr marL="342900" lvl="1" indent="-342900">
              <a:spcBef>
                <a:spcPts val="1800"/>
              </a:spcBef>
              <a:buClrTx/>
              <a:buFont typeface="Arial" panose="020B0604020202020204" pitchFamily="34" charset="0"/>
              <a:buChar char="•"/>
              <a:defRPr sz="2352"/>
            </a:pPr>
            <a:r>
              <a:rPr lang="fr-FR" sz="1900" b="0" dirty="0">
                <a:solidFill>
                  <a:srgbClr val="002060"/>
                </a:solidFill>
                <a:latin typeface="+mj-lt"/>
              </a:rPr>
              <a:t>Contrôlent l'identité du barreur</a:t>
            </a:r>
          </a:p>
          <a:p>
            <a:pPr marL="342900" lvl="1" indent="-342900">
              <a:spcBef>
                <a:spcPts val="1800"/>
              </a:spcBef>
              <a:buClrTx/>
              <a:buFont typeface="Arial" panose="020B0604020202020204" pitchFamily="34" charset="0"/>
              <a:buChar char="•"/>
              <a:defRPr sz="2352"/>
            </a:pPr>
            <a:r>
              <a:rPr lang="fr-FR" sz="1900" b="0" dirty="0">
                <a:solidFill>
                  <a:srgbClr val="002060"/>
                </a:solidFill>
                <a:latin typeface="+mj-lt"/>
              </a:rPr>
              <a:t>Pèsent le barreur seul </a:t>
            </a:r>
            <a:r>
              <a:rPr lang="fr-FR" sz="1900" b="0" dirty="0">
                <a:solidFill>
                  <a:srgbClr val="00B050"/>
                </a:solidFill>
                <a:latin typeface="+mj-lt"/>
              </a:rPr>
              <a:t>en tenue de compétition</a:t>
            </a:r>
            <a:r>
              <a:rPr lang="fr-FR" sz="1900" b="0" dirty="0">
                <a:solidFill>
                  <a:srgbClr val="002060"/>
                </a:solidFill>
                <a:latin typeface="+mj-lt"/>
              </a:rPr>
              <a:t>, puis avec sa surcharge, puis la surcharge seule</a:t>
            </a:r>
          </a:p>
          <a:p>
            <a:pPr marL="342900" lvl="1" indent="-342900">
              <a:spcBef>
                <a:spcPts val="1800"/>
              </a:spcBef>
              <a:buClrTx/>
              <a:buFont typeface="Arial" panose="020B0604020202020204" pitchFamily="34" charset="0"/>
              <a:buChar char="•"/>
              <a:defRPr sz="2352"/>
            </a:pPr>
            <a:r>
              <a:rPr lang="fr-FR" sz="1900" b="0" dirty="0">
                <a:solidFill>
                  <a:srgbClr val="002060"/>
                </a:solidFill>
                <a:latin typeface="+mj-lt"/>
              </a:rPr>
              <a:t>Renseignent la fiche du barreur et lui remettent le talon, preuve de son passage à la pesée et qui lui sera demandé à l’embarquement.</a:t>
            </a:r>
          </a:p>
          <a:p>
            <a:pPr marL="342900" lvl="1" indent="-342900">
              <a:spcBef>
                <a:spcPts val="1800"/>
              </a:spcBef>
              <a:buClrTx/>
              <a:buFont typeface="Arial" panose="020B0604020202020204" pitchFamily="34" charset="0"/>
              <a:buChar char="•"/>
              <a:defRPr sz="2352"/>
            </a:pPr>
            <a:r>
              <a:rPr lang="fr-FR" sz="1900" b="0" dirty="0">
                <a:solidFill>
                  <a:srgbClr val="002060"/>
                </a:solidFill>
                <a:latin typeface="+mj-lt"/>
              </a:rPr>
              <a:t>Les pesées sont effectuées dans l'ordre d'arrivée. En cas de « rush », on procède par ordre des courses, et dans la même course par ordre des lignes d'eau</a:t>
            </a:r>
            <a:r>
              <a:rPr lang="fr-FR" sz="1900" dirty="0">
                <a:solidFill>
                  <a:srgbClr val="002060"/>
                </a:solidFill>
              </a:rPr>
              <a:t>.</a:t>
            </a:r>
          </a:p>
          <a:p>
            <a:pPr algn="r"/>
            <a:r>
              <a:rPr lang="fr-FR" sz="2000" b="1" dirty="0">
                <a:solidFill>
                  <a:srgbClr val="00B050"/>
                </a:solidFill>
                <a:latin typeface="Arial Black" panose="020B0A04020102020204" pitchFamily="34" charset="0"/>
              </a:rPr>
              <a:t>En pratique :</a:t>
            </a:r>
          </a:p>
          <a:p>
            <a:pPr marL="342900" lvl="1" indent="-342900">
              <a:spcBef>
                <a:spcPts val="1800"/>
              </a:spcBef>
              <a:buClrTx/>
              <a:buFont typeface="Arial" panose="020B0604020202020204" pitchFamily="34" charset="0"/>
              <a:buChar char="•"/>
              <a:defRPr sz="2352"/>
            </a:pPr>
            <a:r>
              <a:rPr lang="en-GB" sz="1900" b="0" dirty="0" err="1">
                <a:solidFill>
                  <a:srgbClr val="002060"/>
                </a:solidFill>
                <a:latin typeface="+mj-lt"/>
              </a:rPr>
              <a:t>Informez</a:t>
            </a:r>
            <a:r>
              <a:rPr lang="en-GB" sz="1900" b="0" dirty="0">
                <a:solidFill>
                  <a:srgbClr val="002060"/>
                </a:solidFill>
                <a:latin typeface="+mj-lt"/>
              </a:rPr>
              <a:t> le </a:t>
            </a:r>
            <a:r>
              <a:rPr lang="en-GB" sz="1900" b="0" dirty="0" err="1">
                <a:solidFill>
                  <a:srgbClr val="002060"/>
                </a:solidFill>
                <a:latin typeface="+mj-lt"/>
              </a:rPr>
              <a:t>barreur</a:t>
            </a:r>
            <a:r>
              <a:rPr lang="en-GB" sz="1900" b="0" dirty="0">
                <a:solidFill>
                  <a:srgbClr val="002060"/>
                </a:solidFill>
                <a:latin typeface="+mj-lt"/>
              </a:rPr>
              <a:t> de </a:t>
            </a:r>
            <a:r>
              <a:rPr lang="en-GB" sz="1900" b="0" dirty="0" err="1">
                <a:solidFill>
                  <a:srgbClr val="002060"/>
                </a:solidFill>
                <a:latin typeface="+mj-lt"/>
              </a:rPr>
              <a:t>sa</a:t>
            </a:r>
            <a:r>
              <a:rPr lang="en-GB" sz="1900" b="0" dirty="0">
                <a:solidFill>
                  <a:srgbClr val="002060"/>
                </a:solidFill>
                <a:latin typeface="+mj-lt"/>
              </a:rPr>
              <a:t> course, qui il barre à quelle </a:t>
            </a:r>
            <a:r>
              <a:rPr lang="en-GB" sz="1900" b="0" dirty="0" err="1">
                <a:solidFill>
                  <a:srgbClr val="002060"/>
                </a:solidFill>
                <a:latin typeface="+mj-lt"/>
              </a:rPr>
              <a:t>heure</a:t>
            </a:r>
            <a:endParaRPr lang="en-GB" sz="1900" b="0" dirty="0">
              <a:solidFill>
                <a:srgbClr val="002060"/>
              </a:solidFill>
              <a:latin typeface="+mj-lt"/>
            </a:endParaRPr>
          </a:p>
          <a:p>
            <a:pPr marL="342900" lvl="1" indent="-342900">
              <a:spcBef>
                <a:spcPts val="1800"/>
              </a:spcBef>
              <a:buClrTx/>
              <a:buFont typeface="Arial" panose="020B0604020202020204" pitchFamily="34" charset="0"/>
              <a:buChar char="•"/>
              <a:defRPr sz="2352"/>
            </a:pPr>
            <a:r>
              <a:rPr lang="en-GB" sz="1900" b="0" dirty="0" err="1">
                <a:solidFill>
                  <a:srgbClr val="002060"/>
                </a:solidFill>
                <a:latin typeface="+mj-lt"/>
              </a:rPr>
              <a:t>S’il</a:t>
            </a:r>
            <a:r>
              <a:rPr lang="en-GB" sz="1900" b="0" dirty="0">
                <a:solidFill>
                  <a:srgbClr val="002060"/>
                </a:solidFill>
                <a:latin typeface="+mj-lt"/>
              </a:rPr>
              <a:t> barre </a:t>
            </a:r>
            <a:r>
              <a:rPr lang="en-GB" sz="1900" b="0" dirty="0" err="1">
                <a:solidFill>
                  <a:srgbClr val="002060"/>
                </a:solidFill>
                <a:latin typeface="+mj-lt"/>
              </a:rPr>
              <a:t>plusieurs</a:t>
            </a:r>
            <a:r>
              <a:rPr lang="en-GB" sz="1900" b="0" dirty="0">
                <a:solidFill>
                  <a:srgbClr val="002060"/>
                </a:solidFill>
                <a:latin typeface="+mj-lt"/>
              </a:rPr>
              <a:t> </a:t>
            </a:r>
            <a:r>
              <a:rPr lang="en-GB" sz="1900" b="0" dirty="0" err="1">
                <a:solidFill>
                  <a:srgbClr val="002060"/>
                </a:solidFill>
                <a:latin typeface="+mj-lt"/>
              </a:rPr>
              <a:t>épreuves</a:t>
            </a:r>
            <a:r>
              <a:rPr lang="en-GB" sz="1900" b="0" dirty="0">
                <a:solidFill>
                  <a:srgbClr val="002060"/>
                </a:solidFill>
                <a:latin typeface="+mj-lt"/>
              </a:rPr>
              <a:t>, </a:t>
            </a:r>
            <a:r>
              <a:rPr lang="en-GB" sz="1900" b="0" dirty="0" err="1">
                <a:solidFill>
                  <a:srgbClr val="002060"/>
                </a:solidFill>
                <a:latin typeface="+mj-lt"/>
              </a:rPr>
              <a:t>dites-lui</a:t>
            </a:r>
            <a:r>
              <a:rPr lang="en-GB" sz="1900" b="0" dirty="0">
                <a:solidFill>
                  <a:srgbClr val="002060"/>
                </a:solidFill>
                <a:latin typeface="+mj-lt"/>
              </a:rPr>
              <a:t> ! Il </a:t>
            </a:r>
            <a:r>
              <a:rPr lang="en-GB" sz="1900" b="0" dirty="0" err="1">
                <a:solidFill>
                  <a:srgbClr val="002060"/>
                </a:solidFill>
                <a:latin typeface="+mj-lt"/>
              </a:rPr>
              <a:t>pourra</a:t>
            </a:r>
            <a:r>
              <a:rPr lang="en-GB" sz="1900" b="0" dirty="0">
                <a:solidFill>
                  <a:srgbClr val="002060"/>
                </a:solidFill>
                <a:latin typeface="+mj-lt"/>
              </a:rPr>
              <a:t> se </a:t>
            </a:r>
            <a:r>
              <a:rPr lang="en-GB" sz="1900" b="0" dirty="0" err="1">
                <a:solidFill>
                  <a:srgbClr val="002060"/>
                </a:solidFill>
                <a:latin typeface="+mj-lt"/>
              </a:rPr>
              <a:t>présenter</a:t>
            </a:r>
            <a:r>
              <a:rPr lang="en-GB" sz="1900" b="0" dirty="0">
                <a:solidFill>
                  <a:srgbClr val="002060"/>
                </a:solidFill>
                <a:latin typeface="+mj-lt"/>
              </a:rPr>
              <a:t> </a:t>
            </a:r>
            <a:r>
              <a:rPr lang="en-GB" sz="1900" b="0" dirty="0" err="1">
                <a:solidFill>
                  <a:srgbClr val="002060"/>
                </a:solidFill>
                <a:latin typeface="+mj-lt"/>
              </a:rPr>
              <a:t>qu’une</a:t>
            </a:r>
            <a:r>
              <a:rPr lang="en-GB" sz="1900" b="0" dirty="0">
                <a:solidFill>
                  <a:srgbClr val="002060"/>
                </a:solidFill>
                <a:latin typeface="+mj-lt"/>
              </a:rPr>
              <a:t> </a:t>
            </a:r>
            <a:r>
              <a:rPr lang="en-GB" sz="1900" b="0" dirty="0" err="1">
                <a:solidFill>
                  <a:srgbClr val="002060"/>
                </a:solidFill>
                <a:latin typeface="+mj-lt"/>
              </a:rPr>
              <a:t>fois</a:t>
            </a:r>
            <a:r>
              <a:rPr lang="en-GB" sz="1900" b="0" dirty="0">
                <a:solidFill>
                  <a:srgbClr val="002060"/>
                </a:solidFill>
                <a:latin typeface="+mj-lt"/>
              </a:rPr>
              <a:t> à la </a:t>
            </a:r>
            <a:r>
              <a:rPr lang="en-GB" sz="1900" b="0" dirty="0" err="1">
                <a:solidFill>
                  <a:srgbClr val="002060"/>
                </a:solidFill>
                <a:latin typeface="+mj-lt"/>
              </a:rPr>
              <a:t>pesée</a:t>
            </a:r>
            <a:r>
              <a:rPr lang="en-GB" sz="1900" b="0" dirty="0">
                <a:solidFill>
                  <a:srgbClr val="002060"/>
                </a:solidFill>
                <a:latin typeface="+mj-lt"/>
              </a:rPr>
              <a:t> et </a:t>
            </a:r>
            <a:r>
              <a:rPr lang="en-GB" sz="1900" b="0" dirty="0" err="1">
                <a:solidFill>
                  <a:srgbClr val="002060"/>
                </a:solidFill>
                <a:latin typeface="+mj-lt"/>
              </a:rPr>
              <a:t>repartir</a:t>
            </a:r>
            <a:r>
              <a:rPr lang="en-GB" sz="1900" b="0" dirty="0">
                <a:solidFill>
                  <a:srgbClr val="002060"/>
                </a:solidFill>
                <a:latin typeface="+mj-lt"/>
              </a:rPr>
              <a:t> avec deux tickets et deux tares, le </a:t>
            </a:r>
            <a:r>
              <a:rPr lang="en-GB" sz="1900" b="0" dirty="0" err="1">
                <a:solidFill>
                  <a:srgbClr val="002060"/>
                </a:solidFill>
                <a:latin typeface="+mj-lt"/>
              </a:rPr>
              <a:t>cas</a:t>
            </a:r>
            <a:r>
              <a:rPr lang="en-GB" sz="1900" b="0" dirty="0">
                <a:solidFill>
                  <a:srgbClr val="002060"/>
                </a:solidFill>
                <a:latin typeface="+mj-lt"/>
              </a:rPr>
              <a:t> </a:t>
            </a:r>
            <a:r>
              <a:rPr lang="en-GB" sz="1900" b="0" dirty="0" err="1">
                <a:solidFill>
                  <a:srgbClr val="002060"/>
                </a:solidFill>
                <a:latin typeface="+mj-lt"/>
              </a:rPr>
              <a:t>échéant</a:t>
            </a:r>
            <a:endParaRPr lang="en-GB" sz="1900" b="0" dirty="0">
              <a:solidFill>
                <a:srgbClr val="002060"/>
              </a:solidFill>
              <a:latin typeface="+mj-lt"/>
            </a:endParaRPr>
          </a:p>
          <a:p>
            <a:pPr marL="342900" lvl="1" indent="-342900">
              <a:spcBef>
                <a:spcPts val="1800"/>
              </a:spcBef>
              <a:buClrTx/>
              <a:buFont typeface="Arial" panose="020B0604020202020204" pitchFamily="34" charset="0"/>
              <a:buChar char="•"/>
              <a:defRPr sz="2352"/>
            </a:pPr>
            <a:r>
              <a:rPr lang="en-GB" sz="1900" b="0" dirty="0">
                <a:solidFill>
                  <a:srgbClr val="002060"/>
                </a:solidFill>
                <a:latin typeface="+mj-lt"/>
              </a:rPr>
              <a:t>Pas de </a:t>
            </a:r>
            <a:r>
              <a:rPr lang="en-GB" sz="1900" b="0" dirty="0" err="1">
                <a:solidFill>
                  <a:srgbClr val="002060"/>
                </a:solidFill>
                <a:latin typeface="+mj-lt"/>
              </a:rPr>
              <a:t>panique</a:t>
            </a:r>
            <a:r>
              <a:rPr lang="en-GB" sz="1900" b="0" dirty="0">
                <a:solidFill>
                  <a:srgbClr val="002060"/>
                </a:solidFill>
                <a:latin typeface="+mj-lt"/>
              </a:rPr>
              <a:t> </a:t>
            </a:r>
            <a:r>
              <a:rPr lang="en-GB" sz="1900" b="0" dirty="0" err="1">
                <a:solidFill>
                  <a:srgbClr val="002060"/>
                </a:solidFill>
                <a:latin typeface="+mj-lt"/>
              </a:rPr>
              <a:t>s’il</a:t>
            </a:r>
            <a:r>
              <a:rPr lang="en-GB" sz="1900" b="0" dirty="0">
                <a:solidFill>
                  <a:srgbClr val="002060"/>
                </a:solidFill>
                <a:latin typeface="+mj-lt"/>
              </a:rPr>
              <a:t> </a:t>
            </a:r>
            <a:r>
              <a:rPr lang="en-GB" sz="1900" b="0" dirty="0" err="1">
                <a:solidFill>
                  <a:srgbClr val="002060"/>
                </a:solidFill>
                <a:latin typeface="+mj-lt"/>
              </a:rPr>
              <a:t>perd</a:t>
            </a:r>
            <a:r>
              <a:rPr lang="en-GB" sz="1900" b="0" dirty="0">
                <a:solidFill>
                  <a:srgbClr val="002060"/>
                </a:solidFill>
                <a:latin typeface="+mj-lt"/>
              </a:rPr>
              <a:t> son ticket de </a:t>
            </a:r>
            <a:r>
              <a:rPr lang="en-GB" sz="1900" b="0" dirty="0" err="1">
                <a:solidFill>
                  <a:srgbClr val="002060"/>
                </a:solidFill>
                <a:latin typeface="+mj-lt"/>
              </a:rPr>
              <a:t>pesée</a:t>
            </a:r>
            <a:r>
              <a:rPr lang="en-GB" sz="1900" b="0" dirty="0">
                <a:solidFill>
                  <a:srgbClr val="002060"/>
                </a:solidFill>
                <a:latin typeface="+mj-lt"/>
              </a:rPr>
              <a:t> : les </a:t>
            </a:r>
            <a:r>
              <a:rPr lang="en-GB" sz="1900" b="0" dirty="0" err="1">
                <a:solidFill>
                  <a:srgbClr val="002060"/>
                </a:solidFill>
                <a:latin typeface="+mj-lt"/>
              </a:rPr>
              <a:t>arbitres</a:t>
            </a:r>
            <a:r>
              <a:rPr lang="en-GB" sz="1900" b="0" dirty="0">
                <a:solidFill>
                  <a:srgbClr val="002060"/>
                </a:solidFill>
                <a:latin typeface="+mj-lt"/>
              </a:rPr>
              <a:t> </a:t>
            </a:r>
            <a:r>
              <a:rPr lang="en-GB" sz="1900" b="0" dirty="0" err="1">
                <a:solidFill>
                  <a:srgbClr val="002060"/>
                </a:solidFill>
                <a:latin typeface="+mj-lt"/>
              </a:rPr>
              <a:t>gardent</a:t>
            </a:r>
            <a:r>
              <a:rPr lang="en-GB" sz="1900" b="0" dirty="0">
                <a:solidFill>
                  <a:srgbClr val="002060"/>
                </a:solidFill>
                <a:latin typeface="+mj-lt"/>
              </a:rPr>
              <a:t> un </a:t>
            </a:r>
            <a:r>
              <a:rPr lang="en-GB" sz="1900" b="0" dirty="0" err="1">
                <a:solidFill>
                  <a:srgbClr val="002060"/>
                </a:solidFill>
                <a:latin typeface="+mj-lt"/>
              </a:rPr>
              <a:t>récapitulatif</a:t>
            </a:r>
            <a:endParaRPr lang="en-GB" sz="1900" b="0" dirty="0">
              <a:solidFill>
                <a:srgbClr val="002060"/>
              </a:solidFill>
              <a:latin typeface="+mj-lt"/>
            </a:endParaRPr>
          </a:p>
        </p:txBody>
      </p:sp>
    </p:spTree>
    <p:extLst>
      <p:ext uri="{BB962C8B-B14F-4D97-AF65-F5344CB8AC3E}">
        <p14:creationId xmlns:p14="http://schemas.microsoft.com/office/powerpoint/2010/main" val="186514657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4" name="Text Placeholder 3"/>
          <p:cNvSpPr>
            <a:spLocks noGrp="1"/>
          </p:cNvSpPr>
          <p:nvPr>
            <p:ph type="body" sz="quarter" idx="12"/>
          </p:nvPr>
        </p:nvSpPr>
        <p:spPr>
          <a:xfrm>
            <a:off x="1426216" y="559717"/>
            <a:ext cx="8723031" cy="618631"/>
          </a:xfrm>
        </p:spPr>
        <p:txBody>
          <a:bodyPr/>
          <a:lstStyle/>
          <a:p>
            <a:r>
              <a:rPr lang="fr-FR" sz="3600" b="1" kern="1200" dirty="0">
                <a:solidFill>
                  <a:srgbClr val="002060"/>
                </a:solidFill>
                <a:latin typeface="Arial Black" panose="020B0A04020102020204" pitchFamily="34" charset="0"/>
                <a:ea typeface="+mj-ea"/>
                <a:cs typeface="+mj-cs"/>
              </a:rPr>
              <a:t>Contrôles possibles des barreurs </a:t>
            </a:r>
            <a:r>
              <a:rPr lang="fr-FR" sz="2000" b="1" kern="1200" dirty="0">
                <a:solidFill>
                  <a:srgbClr val="002060"/>
                </a:solidFill>
                <a:latin typeface="Arial Black" panose="020B0A04020102020204" pitchFamily="34" charset="0"/>
                <a:ea typeface="+mj-ea"/>
                <a:cs typeface="+mj-cs"/>
              </a:rPr>
              <a:t>(Art. 14)</a:t>
            </a:r>
            <a:endParaRPr lang="en-GB" sz="2000" b="1" kern="1200" dirty="0">
              <a:solidFill>
                <a:srgbClr val="002060"/>
              </a:solidFill>
              <a:latin typeface="Arial Black" panose="020B0A04020102020204" pitchFamily="34" charset="0"/>
              <a:ea typeface="+mj-ea"/>
              <a:cs typeface="+mj-cs"/>
            </a:endParaRPr>
          </a:p>
        </p:txBody>
      </p:sp>
      <p:sp>
        <p:nvSpPr>
          <p:cNvPr id="3" name="Text Placeholder 2"/>
          <p:cNvSpPr>
            <a:spLocks noGrp="1"/>
          </p:cNvSpPr>
          <p:nvPr>
            <p:ph type="body" sz="quarter" idx="11"/>
          </p:nvPr>
        </p:nvSpPr>
        <p:spPr/>
        <p:txBody>
          <a:bodyPr/>
          <a:lstStyle/>
          <a:p>
            <a:pPr>
              <a:defRPr/>
            </a:pPr>
            <a:r>
              <a:rPr lang="fr-FR" sz="2400" dirty="0">
                <a:solidFill>
                  <a:srgbClr val="002060"/>
                </a:solidFill>
              </a:rPr>
              <a:t>Les arbitres peuvent </a:t>
            </a:r>
            <a:r>
              <a:rPr lang="fr-FR" sz="2400" b="1" u="sng" dirty="0">
                <a:solidFill>
                  <a:srgbClr val="002060"/>
                </a:solidFill>
              </a:rPr>
              <a:t>à tout moment</a:t>
            </a:r>
            <a:r>
              <a:rPr lang="fr-FR" sz="2400" b="1" dirty="0">
                <a:solidFill>
                  <a:srgbClr val="002060"/>
                </a:solidFill>
              </a:rPr>
              <a:t> </a:t>
            </a:r>
            <a:r>
              <a:rPr lang="fr-FR" sz="2400" dirty="0">
                <a:solidFill>
                  <a:srgbClr val="002060"/>
                </a:solidFill>
              </a:rPr>
              <a:t>contrôler, de manière aléatoire :</a:t>
            </a:r>
          </a:p>
          <a:p>
            <a:pPr marL="571500" indent="-571500">
              <a:buClrTx/>
              <a:buFont typeface="Arial" panose="020B0604020202020204" pitchFamily="34" charset="0"/>
              <a:buChar char="•"/>
              <a:defRPr/>
            </a:pPr>
            <a:r>
              <a:rPr lang="fr-FR" sz="2400" dirty="0">
                <a:solidFill>
                  <a:srgbClr val="002060"/>
                </a:solidFill>
              </a:rPr>
              <a:t>Le ticket de pesée</a:t>
            </a:r>
          </a:p>
          <a:p>
            <a:pPr marL="571500" indent="-571500">
              <a:buClrTx/>
              <a:buFont typeface="Arial" panose="020B0604020202020204" pitchFamily="34" charset="0"/>
              <a:buChar char="•"/>
              <a:defRPr/>
            </a:pPr>
            <a:r>
              <a:rPr lang="fr-FR" sz="2400" dirty="0">
                <a:solidFill>
                  <a:srgbClr val="002060"/>
                </a:solidFill>
              </a:rPr>
              <a:t>La présence de la surcharge</a:t>
            </a:r>
          </a:p>
          <a:p>
            <a:pPr marL="571500" indent="-571500">
              <a:buClrTx/>
              <a:buFont typeface="Arial" panose="020B0604020202020204" pitchFamily="34" charset="0"/>
              <a:buChar char="•"/>
              <a:defRPr/>
            </a:pPr>
            <a:r>
              <a:rPr lang="fr-FR" sz="2400" dirty="0">
                <a:solidFill>
                  <a:srgbClr val="002060"/>
                </a:solidFill>
              </a:rPr>
              <a:t>La place de la surcharge dans le bateau</a:t>
            </a:r>
          </a:p>
          <a:p>
            <a:pPr marL="571500" indent="-571500">
              <a:buClrTx/>
              <a:buFont typeface="Arial" panose="020B0604020202020204" pitchFamily="34" charset="0"/>
              <a:buChar char="•"/>
              <a:defRPr/>
            </a:pPr>
            <a:r>
              <a:rPr lang="fr-FR" sz="2400" dirty="0">
                <a:solidFill>
                  <a:srgbClr val="002060"/>
                </a:solidFill>
              </a:rPr>
              <a:t>Le poids de la surcharge</a:t>
            </a:r>
          </a:p>
          <a:p>
            <a:pPr marL="342900" indent="-342900">
              <a:buFont typeface="Arial" panose="020B0604020202020204" pitchFamily="34" charset="0"/>
              <a:buChar char="•"/>
            </a:pPr>
            <a:endParaRPr lang="en-GB" dirty="0"/>
          </a:p>
        </p:txBody>
      </p:sp>
      <p:pic>
        <p:nvPicPr>
          <p:cNvPr id="21509" name="Picture 6" descr="ti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6019" y="7719554"/>
            <a:ext cx="873759" cy="116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ZoneTexte 2"/>
          <p:cNvSpPr txBox="1">
            <a:spLocks noChangeArrowheads="1"/>
          </p:cNvSpPr>
          <p:nvPr/>
        </p:nvSpPr>
        <p:spPr bwMode="auto">
          <a:xfrm>
            <a:off x="798270" y="7749387"/>
            <a:ext cx="13004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fr-FR" sz="2800" b="1" dirty="0">
                <a:solidFill>
                  <a:srgbClr val="FF0000"/>
                </a:solidFill>
                <a:latin typeface="Tahoma" panose="020B0604030504040204" pitchFamily="34" charset="0"/>
                <a:ea typeface="Tahoma" panose="020B0604030504040204" pitchFamily="34" charset="0"/>
                <a:cs typeface="Tahoma" panose="020B0604030504040204" pitchFamily="34" charset="0"/>
              </a:rPr>
              <a:t>En aucun cas, le barreur est pesé de nouveau </a:t>
            </a:r>
          </a:p>
          <a:p>
            <a:pPr algn="ctr" eaLnBrk="1" hangingPunct="1"/>
            <a:r>
              <a:rPr lang="fr-FR" sz="2800" b="1" dirty="0">
                <a:solidFill>
                  <a:srgbClr val="FF0000"/>
                </a:solidFill>
                <a:latin typeface="Tahoma" panose="020B0604030504040204" pitchFamily="34" charset="0"/>
                <a:ea typeface="Tahoma" panose="020B0604030504040204" pitchFamily="34" charset="0"/>
                <a:cs typeface="Tahoma" panose="020B0604030504040204" pitchFamily="34" charset="0"/>
              </a:rPr>
              <a:t>(ni avant, ni après la course)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 calcmode="lin" valueType="num">
                                      <p:cBhvr additive="base">
                                        <p:cTn id="7" dur="500" fill="hold"/>
                                        <p:tgtEl>
                                          <p:spTgt spid="21510"/>
                                        </p:tgtEl>
                                        <p:attrNameLst>
                                          <p:attrName>ppt_x</p:attrName>
                                        </p:attrNameLst>
                                      </p:cBhvr>
                                      <p:tavLst>
                                        <p:tav tm="0">
                                          <p:val>
                                            <p:strVal val="#ppt_x"/>
                                          </p:val>
                                        </p:tav>
                                        <p:tav tm="100000">
                                          <p:val>
                                            <p:strVal val="#ppt_x"/>
                                          </p:val>
                                        </p:tav>
                                      </p:tavLst>
                                    </p:anim>
                                    <p:anim calcmode="lin" valueType="num">
                                      <p:cBhvr additive="base">
                                        <p:cTn id="8" dur="500" fill="hold"/>
                                        <p:tgtEl>
                                          <p:spTgt spid="215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509"/>
                                        </p:tgtEl>
                                        <p:attrNameLst>
                                          <p:attrName>style.visibility</p:attrName>
                                        </p:attrNameLst>
                                      </p:cBhvr>
                                      <p:to>
                                        <p:strVal val="visible"/>
                                      </p:to>
                                    </p:set>
                                    <p:anim calcmode="lin" valueType="num">
                                      <p:cBhvr additive="base">
                                        <p:cTn id="11" dur="500" fill="hold"/>
                                        <p:tgtEl>
                                          <p:spTgt spid="21509"/>
                                        </p:tgtEl>
                                        <p:attrNameLst>
                                          <p:attrName>ppt_x</p:attrName>
                                        </p:attrNameLst>
                                      </p:cBhvr>
                                      <p:tavLst>
                                        <p:tav tm="0">
                                          <p:val>
                                            <p:strVal val="#ppt_x"/>
                                          </p:val>
                                        </p:tav>
                                        <p:tav tm="100000">
                                          <p:val>
                                            <p:strVal val="#ppt_x"/>
                                          </p:val>
                                        </p:tav>
                                      </p:tavLst>
                                    </p:anim>
                                    <p:anim calcmode="lin" valueType="num">
                                      <p:cBhvr additive="base">
                                        <p:cTn id="12" dur="500" fill="hold"/>
                                        <p:tgtEl>
                                          <p:spTgt spid="215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4" name="Text Placeholder 3"/>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Poids Légers </a:t>
            </a:r>
            <a:r>
              <a:rPr lang="fr-FR" sz="2000" b="1" kern="1200" dirty="0">
                <a:solidFill>
                  <a:srgbClr val="002060"/>
                </a:solidFill>
                <a:latin typeface="Arial Black" panose="020B0A04020102020204" pitchFamily="34" charset="0"/>
                <a:ea typeface="+mj-ea"/>
                <a:cs typeface="+mj-cs"/>
              </a:rPr>
              <a:t>(Art. 10-2)</a:t>
            </a:r>
            <a:endParaRPr lang="en-GB" sz="2000" b="1" kern="1200" dirty="0">
              <a:solidFill>
                <a:srgbClr val="002060"/>
              </a:solidFill>
              <a:latin typeface="Arial Black" panose="020B0A04020102020204" pitchFamily="34" charset="0"/>
              <a:ea typeface="+mj-ea"/>
              <a:cs typeface="+mj-cs"/>
            </a:endParaRPr>
          </a:p>
        </p:txBody>
      </p:sp>
      <p:grpSp>
        <p:nvGrpSpPr>
          <p:cNvPr id="5" name="Group 4"/>
          <p:cNvGrpSpPr/>
          <p:nvPr/>
        </p:nvGrpSpPr>
        <p:grpSpPr>
          <a:xfrm>
            <a:off x="2026626" y="2824936"/>
            <a:ext cx="10512213" cy="6144002"/>
            <a:chOff x="1286412" y="2389516"/>
            <a:chExt cx="10512213" cy="6144002"/>
          </a:xfrm>
        </p:grpSpPr>
        <p:sp>
          <p:nvSpPr>
            <p:cNvPr id="23556" name="Rectangle 5"/>
            <p:cNvSpPr>
              <a:spLocks noChangeArrowheads="1"/>
            </p:cNvSpPr>
            <p:nvPr/>
          </p:nvSpPr>
          <p:spPr bwMode="auto">
            <a:xfrm>
              <a:off x="5838092" y="2389516"/>
              <a:ext cx="2600960" cy="650240"/>
            </a:xfrm>
            <a:prstGeom prst="rect">
              <a:avLst/>
            </a:prstGeom>
            <a:solidFill>
              <a:srgbClr val="114FFB"/>
            </a:solidFill>
            <a:ln w="12700">
              <a:solidFill>
                <a:schemeClr val="tx1"/>
              </a:solidFill>
              <a:miter lim="800000"/>
              <a:headEnd/>
              <a:tailEnd/>
            </a:ln>
          </p:spPr>
          <p:txBody>
            <a:bodyPr wrap="none" anchor="ctr"/>
            <a:lstStyle/>
            <a:p>
              <a:pPr algn="ctr" eaLnBrk="0" hangingPunct="0"/>
              <a:r>
                <a:rPr lang="fr-FR" sz="3600" b="1" dirty="0">
                  <a:solidFill>
                    <a:schemeClr val="bg1"/>
                  </a:solidFill>
                  <a:latin typeface="Tahoma" panose="020B0604030504040204" pitchFamily="34" charset="0"/>
                  <a:ea typeface="Tahoma" panose="020B0604030504040204" pitchFamily="34" charset="0"/>
                  <a:cs typeface="Tahoma" panose="020B0604030504040204" pitchFamily="34" charset="0"/>
                </a:rPr>
                <a:t>HOMMES</a:t>
              </a:r>
            </a:p>
          </p:txBody>
        </p:sp>
        <p:sp>
          <p:nvSpPr>
            <p:cNvPr id="23557" name="Rectangle 6"/>
            <p:cNvSpPr>
              <a:spLocks noChangeArrowheads="1"/>
            </p:cNvSpPr>
            <p:nvPr/>
          </p:nvSpPr>
          <p:spPr bwMode="auto">
            <a:xfrm>
              <a:off x="9197665" y="2389516"/>
              <a:ext cx="2600960" cy="650240"/>
            </a:xfrm>
            <a:prstGeom prst="rect">
              <a:avLst/>
            </a:prstGeom>
            <a:solidFill>
              <a:srgbClr val="FF66CC"/>
            </a:solidFill>
            <a:ln w="12700">
              <a:solidFill>
                <a:schemeClr val="tx1"/>
              </a:solidFill>
              <a:miter lim="800000"/>
              <a:headEnd/>
              <a:tailEnd/>
            </a:ln>
          </p:spPr>
          <p:txBody>
            <a:bodyPr wrap="none" anchor="ctr"/>
            <a:lstStyle/>
            <a:p>
              <a:pPr algn="ctr" eaLnBrk="0" hangingPunct="0"/>
              <a:r>
                <a:rPr lang="fr-FR" sz="3600" b="1">
                  <a:solidFill>
                    <a:srgbClr val="002060"/>
                  </a:solidFill>
                  <a:latin typeface="Tahoma" panose="020B0604030504040204" pitchFamily="34" charset="0"/>
                  <a:ea typeface="Tahoma" panose="020B0604030504040204" pitchFamily="34" charset="0"/>
                  <a:cs typeface="Tahoma" panose="020B0604030504040204" pitchFamily="34" charset="0"/>
                </a:rPr>
                <a:t>FEMMES</a:t>
              </a:r>
            </a:p>
          </p:txBody>
        </p:sp>
        <p:sp>
          <p:nvSpPr>
            <p:cNvPr id="476167" name="Rectangle 7"/>
            <p:cNvSpPr>
              <a:spLocks noChangeArrowheads="1"/>
            </p:cNvSpPr>
            <p:nvPr/>
          </p:nvSpPr>
          <p:spPr bwMode="auto">
            <a:xfrm>
              <a:off x="1286412" y="3245410"/>
              <a:ext cx="3901440" cy="1625600"/>
            </a:xfrm>
            <a:prstGeom prst="rect">
              <a:avLst/>
            </a:prstGeom>
            <a:solidFill>
              <a:srgbClr val="E6FBA3"/>
            </a:solidFill>
            <a:ln w="12700">
              <a:solidFill>
                <a:schemeClr val="tx1"/>
              </a:solidFill>
              <a:miter lim="800000"/>
              <a:headEnd/>
              <a:tailEnd/>
            </a:ln>
          </p:spPr>
          <p:txBody>
            <a:bodyPr wrap="none" anchor="ctr"/>
            <a:lstStyle/>
            <a:p>
              <a:pPr algn="ctr" eaLnBrk="0" hangingPunct="0"/>
              <a:r>
                <a:rPr lang="fr-FR" sz="3600" b="1" dirty="0">
                  <a:solidFill>
                    <a:srgbClr val="002060"/>
                  </a:solidFill>
                  <a:latin typeface="Tahoma" panose="020B0604030504040204" pitchFamily="34" charset="0"/>
                  <a:ea typeface="Tahoma" panose="020B0604030504040204" pitchFamily="34" charset="0"/>
                  <a:cs typeface="Tahoma" panose="020B0604030504040204" pitchFamily="34" charset="0"/>
                </a:rPr>
                <a:t>Poids maximum</a:t>
              </a:r>
            </a:p>
            <a:p>
              <a:pPr algn="ctr" eaLnBrk="0" hangingPunct="0"/>
              <a:r>
                <a:rPr lang="fr-FR" sz="3600" b="1" dirty="0">
                  <a:solidFill>
                    <a:srgbClr val="002060"/>
                  </a:solidFill>
                  <a:latin typeface="Tahoma" panose="020B0604030504040204" pitchFamily="34" charset="0"/>
                  <a:ea typeface="Tahoma" panose="020B0604030504040204" pitchFamily="34" charset="0"/>
                  <a:cs typeface="Tahoma" panose="020B0604030504040204" pitchFamily="34" charset="0"/>
                </a:rPr>
                <a:t>du rameur</a:t>
              </a:r>
            </a:p>
          </p:txBody>
        </p:sp>
        <p:sp>
          <p:nvSpPr>
            <p:cNvPr id="476168" name="Rectangle 8"/>
            <p:cNvSpPr>
              <a:spLocks noChangeArrowheads="1"/>
            </p:cNvSpPr>
            <p:nvPr/>
          </p:nvSpPr>
          <p:spPr bwMode="auto">
            <a:xfrm>
              <a:off x="1286412" y="5076664"/>
              <a:ext cx="3901440" cy="1625600"/>
            </a:xfrm>
            <a:prstGeom prst="rect">
              <a:avLst/>
            </a:prstGeom>
            <a:solidFill>
              <a:srgbClr val="FDDEA1"/>
            </a:solidFill>
            <a:ln w="12700">
              <a:solidFill>
                <a:schemeClr val="tx1"/>
              </a:solidFill>
              <a:miter lim="800000"/>
              <a:headEnd/>
              <a:tailEnd/>
            </a:ln>
          </p:spPr>
          <p:txBody>
            <a:bodyPr wrap="none" anchor="ctr"/>
            <a:lstStyle/>
            <a:p>
              <a:pPr algn="ctr" eaLnBrk="0" hangingPunct="0"/>
              <a:r>
                <a:rPr lang="fr-FR" sz="3600" b="1" dirty="0">
                  <a:solidFill>
                    <a:srgbClr val="002060"/>
                  </a:solidFill>
                  <a:latin typeface="Tahoma" panose="020B0604030504040204" pitchFamily="34" charset="0"/>
                  <a:ea typeface="Tahoma" panose="020B0604030504040204" pitchFamily="34" charset="0"/>
                  <a:cs typeface="Tahoma" panose="020B0604030504040204" pitchFamily="34" charset="0"/>
                </a:rPr>
                <a:t>Poids maximum</a:t>
              </a:r>
            </a:p>
            <a:p>
              <a:pPr algn="ctr" eaLnBrk="0" hangingPunct="0"/>
              <a:r>
                <a:rPr lang="fr-FR" sz="3600" b="1" dirty="0">
                  <a:solidFill>
                    <a:srgbClr val="002060"/>
                  </a:solidFill>
                  <a:latin typeface="Tahoma" panose="020B0604030504040204" pitchFamily="34" charset="0"/>
                  <a:ea typeface="Tahoma" panose="020B0604030504040204" pitchFamily="34" charset="0"/>
                  <a:cs typeface="Tahoma" panose="020B0604030504040204" pitchFamily="34" charset="0"/>
                </a:rPr>
                <a:t>moyen</a:t>
              </a:r>
            </a:p>
            <a:p>
              <a:pPr algn="ctr" eaLnBrk="0" hangingPunct="0"/>
              <a:r>
                <a:rPr lang="fr-FR" sz="3600" b="1" dirty="0">
                  <a:solidFill>
                    <a:srgbClr val="002060"/>
                  </a:solidFill>
                  <a:latin typeface="Tahoma" panose="020B0604030504040204" pitchFamily="34" charset="0"/>
                  <a:ea typeface="Tahoma" panose="020B0604030504040204" pitchFamily="34" charset="0"/>
                  <a:cs typeface="Tahoma" panose="020B0604030504040204" pitchFamily="34" charset="0"/>
                </a:rPr>
                <a:t>de l’équipage</a:t>
              </a:r>
            </a:p>
          </p:txBody>
        </p:sp>
        <p:sp>
          <p:nvSpPr>
            <p:cNvPr id="476169" name="Rectangle 9"/>
            <p:cNvSpPr>
              <a:spLocks noChangeArrowheads="1"/>
            </p:cNvSpPr>
            <p:nvPr/>
          </p:nvSpPr>
          <p:spPr bwMode="auto">
            <a:xfrm>
              <a:off x="1286412" y="6907918"/>
              <a:ext cx="3901440" cy="1625600"/>
            </a:xfrm>
            <a:prstGeom prst="rect">
              <a:avLst/>
            </a:prstGeom>
            <a:solidFill>
              <a:srgbClr val="CCCCFF"/>
            </a:solidFill>
            <a:ln w="12700">
              <a:solidFill>
                <a:schemeClr val="tx1"/>
              </a:solidFill>
              <a:miter lim="800000"/>
              <a:headEnd/>
              <a:tailEnd/>
            </a:ln>
          </p:spPr>
          <p:txBody>
            <a:bodyPr wrap="none" anchor="ctr"/>
            <a:lstStyle/>
            <a:p>
              <a:pPr algn="ctr" eaLnBrk="0" hangingPunct="0"/>
              <a:r>
                <a:rPr lang="fr-FR" sz="3600" b="1" dirty="0">
                  <a:solidFill>
                    <a:srgbClr val="002060"/>
                  </a:solidFill>
                  <a:latin typeface="Tahoma" panose="020B0604030504040204" pitchFamily="34" charset="0"/>
                  <a:ea typeface="Tahoma" panose="020B0604030504040204" pitchFamily="34" charset="0"/>
                  <a:cs typeface="Tahoma" panose="020B0604030504040204" pitchFamily="34" charset="0"/>
                </a:rPr>
                <a:t>Poids maximum</a:t>
              </a:r>
            </a:p>
            <a:p>
              <a:pPr algn="ctr" eaLnBrk="0" hangingPunct="0"/>
              <a:r>
                <a:rPr lang="fr-FR" sz="3600" b="1" dirty="0">
                  <a:solidFill>
                    <a:srgbClr val="002060"/>
                  </a:solidFill>
                  <a:latin typeface="Tahoma" panose="020B0604030504040204" pitchFamily="34" charset="0"/>
                  <a:ea typeface="Tahoma" panose="020B0604030504040204" pitchFamily="34" charset="0"/>
                  <a:cs typeface="Tahoma" panose="020B0604030504040204" pitchFamily="34" charset="0"/>
                </a:rPr>
                <a:t>du rameur</a:t>
              </a:r>
            </a:p>
            <a:p>
              <a:pPr algn="ctr" eaLnBrk="0" hangingPunct="0"/>
              <a:r>
                <a:rPr lang="fr-FR" sz="3600" b="1" dirty="0">
                  <a:solidFill>
                    <a:srgbClr val="002060"/>
                  </a:solidFill>
                  <a:latin typeface="Tahoma" panose="020B0604030504040204" pitchFamily="34" charset="0"/>
                  <a:ea typeface="Tahoma" panose="020B0604030504040204" pitchFamily="34" charset="0"/>
                  <a:cs typeface="Tahoma" panose="020B0604030504040204" pitchFamily="34" charset="0"/>
                </a:rPr>
                <a:t>en skiff</a:t>
              </a:r>
            </a:p>
          </p:txBody>
        </p:sp>
        <p:sp>
          <p:nvSpPr>
            <p:cNvPr id="476170" name="Rectangle 10"/>
            <p:cNvSpPr>
              <a:spLocks noChangeArrowheads="1"/>
            </p:cNvSpPr>
            <p:nvPr/>
          </p:nvSpPr>
          <p:spPr bwMode="auto">
            <a:xfrm>
              <a:off x="5838092" y="3245410"/>
              <a:ext cx="2600960" cy="1625600"/>
            </a:xfrm>
            <a:prstGeom prst="rect">
              <a:avLst/>
            </a:prstGeom>
            <a:solidFill>
              <a:srgbClr val="114FFB"/>
            </a:solidFill>
            <a:ln w="12700">
              <a:solidFill>
                <a:schemeClr val="tx1"/>
              </a:solidFill>
              <a:miter lim="800000"/>
              <a:headEnd/>
              <a:tailEnd/>
            </a:ln>
          </p:spPr>
          <p:txBody>
            <a:bodyPr wrap="none" anchor="ctr"/>
            <a:lstStyle/>
            <a:p>
              <a:pPr algn="ctr" eaLnBrk="0" hangingPunct="0"/>
              <a:r>
                <a:rPr lang="fr-FR" sz="3600" b="1" dirty="0">
                  <a:solidFill>
                    <a:schemeClr val="bg1"/>
                  </a:solidFill>
                  <a:latin typeface="Tahoma" panose="020B0604030504040204" pitchFamily="34" charset="0"/>
                  <a:ea typeface="Tahoma" panose="020B0604030504040204" pitchFamily="34" charset="0"/>
                  <a:cs typeface="Tahoma" panose="020B0604030504040204" pitchFamily="34" charset="0"/>
                </a:rPr>
                <a:t>72,5 kg</a:t>
              </a:r>
            </a:p>
          </p:txBody>
        </p:sp>
        <p:sp>
          <p:nvSpPr>
            <p:cNvPr id="476171" name="Rectangle 11"/>
            <p:cNvSpPr>
              <a:spLocks noChangeArrowheads="1"/>
            </p:cNvSpPr>
            <p:nvPr/>
          </p:nvSpPr>
          <p:spPr bwMode="auto">
            <a:xfrm>
              <a:off x="9197665" y="3245410"/>
              <a:ext cx="2600960" cy="1625600"/>
            </a:xfrm>
            <a:prstGeom prst="rect">
              <a:avLst/>
            </a:prstGeom>
            <a:solidFill>
              <a:srgbClr val="FF66CC"/>
            </a:solidFill>
            <a:ln w="12700">
              <a:solidFill>
                <a:schemeClr val="tx1"/>
              </a:solidFill>
              <a:miter lim="800000"/>
              <a:headEnd/>
              <a:tailEnd/>
            </a:ln>
          </p:spPr>
          <p:txBody>
            <a:bodyPr wrap="none" anchor="ctr"/>
            <a:lstStyle/>
            <a:p>
              <a:pPr algn="ctr" eaLnBrk="0" hangingPunct="0"/>
              <a:r>
                <a:rPr lang="fr-FR" sz="3600" b="1">
                  <a:solidFill>
                    <a:srgbClr val="002060"/>
                  </a:solidFill>
                  <a:latin typeface="Tahoma" panose="020B0604030504040204" pitchFamily="34" charset="0"/>
                  <a:ea typeface="Tahoma" panose="020B0604030504040204" pitchFamily="34" charset="0"/>
                  <a:cs typeface="Tahoma" panose="020B0604030504040204" pitchFamily="34" charset="0"/>
                </a:rPr>
                <a:t>59 kg</a:t>
              </a:r>
            </a:p>
          </p:txBody>
        </p:sp>
        <p:sp>
          <p:nvSpPr>
            <p:cNvPr id="476172" name="Rectangle 12"/>
            <p:cNvSpPr>
              <a:spLocks noChangeArrowheads="1"/>
            </p:cNvSpPr>
            <p:nvPr/>
          </p:nvSpPr>
          <p:spPr bwMode="auto">
            <a:xfrm>
              <a:off x="5838092" y="5076664"/>
              <a:ext cx="2600960" cy="1625600"/>
            </a:xfrm>
            <a:prstGeom prst="rect">
              <a:avLst/>
            </a:prstGeom>
            <a:solidFill>
              <a:srgbClr val="114FFB"/>
            </a:solidFill>
            <a:ln w="12700">
              <a:solidFill>
                <a:schemeClr val="tx1"/>
              </a:solidFill>
              <a:miter lim="800000"/>
              <a:headEnd/>
              <a:tailEnd/>
            </a:ln>
          </p:spPr>
          <p:txBody>
            <a:bodyPr wrap="none" anchor="ctr"/>
            <a:lstStyle/>
            <a:p>
              <a:pPr algn="ctr" eaLnBrk="0" hangingPunct="0"/>
              <a:r>
                <a:rPr lang="fr-FR" sz="3600" b="1" dirty="0">
                  <a:solidFill>
                    <a:schemeClr val="bg1"/>
                  </a:solidFill>
                  <a:latin typeface="Tahoma" panose="020B0604030504040204" pitchFamily="34" charset="0"/>
                  <a:ea typeface="Tahoma" panose="020B0604030504040204" pitchFamily="34" charset="0"/>
                  <a:cs typeface="Tahoma" panose="020B0604030504040204" pitchFamily="34" charset="0"/>
                </a:rPr>
                <a:t>70,0 kg</a:t>
              </a:r>
            </a:p>
          </p:txBody>
        </p:sp>
        <p:sp>
          <p:nvSpPr>
            <p:cNvPr id="476173" name="Rectangle 13"/>
            <p:cNvSpPr>
              <a:spLocks noChangeArrowheads="1"/>
            </p:cNvSpPr>
            <p:nvPr/>
          </p:nvSpPr>
          <p:spPr bwMode="auto">
            <a:xfrm>
              <a:off x="9197665" y="5076664"/>
              <a:ext cx="2600960" cy="1625600"/>
            </a:xfrm>
            <a:prstGeom prst="rect">
              <a:avLst/>
            </a:prstGeom>
            <a:solidFill>
              <a:srgbClr val="FF66CC"/>
            </a:solidFill>
            <a:ln w="12700">
              <a:solidFill>
                <a:schemeClr val="tx1"/>
              </a:solidFill>
              <a:miter lim="800000"/>
              <a:headEnd/>
              <a:tailEnd/>
            </a:ln>
          </p:spPr>
          <p:txBody>
            <a:bodyPr wrap="none" anchor="ctr"/>
            <a:lstStyle/>
            <a:p>
              <a:pPr algn="ctr" eaLnBrk="0" hangingPunct="0"/>
              <a:r>
                <a:rPr lang="fr-FR" sz="3600" b="1">
                  <a:solidFill>
                    <a:srgbClr val="002060"/>
                  </a:solidFill>
                  <a:latin typeface="Tahoma" panose="020B0604030504040204" pitchFamily="34" charset="0"/>
                  <a:ea typeface="Tahoma" panose="020B0604030504040204" pitchFamily="34" charset="0"/>
                  <a:cs typeface="Tahoma" panose="020B0604030504040204" pitchFamily="34" charset="0"/>
                </a:rPr>
                <a:t>57 kg</a:t>
              </a:r>
            </a:p>
          </p:txBody>
        </p:sp>
        <p:sp>
          <p:nvSpPr>
            <p:cNvPr id="476174" name="Rectangle 14"/>
            <p:cNvSpPr>
              <a:spLocks noChangeArrowheads="1"/>
            </p:cNvSpPr>
            <p:nvPr/>
          </p:nvSpPr>
          <p:spPr bwMode="auto">
            <a:xfrm>
              <a:off x="5838092" y="6907918"/>
              <a:ext cx="2600960" cy="1625600"/>
            </a:xfrm>
            <a:prstGeom prst="rect">
              <a:avLst/>
            </a:prstGeom>
            <a:solidFill>
              <a:srgbClr val="114FFB"/>
            </a:solidFill>
            <a:ln w="12700">
              <a:solidFill>
                <a:schemeClr val="tx1"/>
              </a:solidFill>
              <a:miter lim="800000"/>
              <a:headEnd/>
              <a:tailEnd/>
            </a:ln>
          </p:spPr>
          <p:txBody>
            <a:bodyPr wrap="none" anchor="ctr"/>
            <a:lstStyle/>
            <a:p>
              <a:pPr algn="ctr" eaLnBrk="0" hangingPunct="0"/>
              <a:r>
                <a:rPr lang="fr-FR" sz="3600" b="1" dirty="0">
                  <a:solidFill>
                    <a:schemeClr val="bg1"/>
                  </a:solidFill>
                  <a:latin typeface="Tahoma" panose="020B0604030504040204" pitchFamily="34" charset="0"/>
                  <a:ea typeface="Tahoma" panose="020B0604030504040204" pitchFamily="34" charset="0"/>
                  <a:cs typeface="Tahoma" panose="020B0604030504040204" pitchFamily="34" charset="0"/>
                </a:rPr>
                <a:t>72,5 kg</a:t>
              </a:r>
            </a:p>
          </p:txBody>
        </p:sp>
        <p:sp>
          <p:nvSpPr>
            <p:cNvPr id="476175" name="Rectangle 15"/>
            <p:cNvSpPr>
              <a:spLocks noChangeArrowheads="1"/>
            </p:cNvSpPr>
            <p:nvPr/>
          </p:nvSpPr>
          <p:spPr bwMode="auto">
            <a:xfrm>
              <a:off x="9197665" y="6907918"/>
              <a:ext cx="2600960" cy="1625600"/>
            </a:xfrm>
            <a:prstGeom prst="rect">
              <a:avLst/>
            </a:prstGeom>
            <a:solidFill>
              <a:srgbClr val="FF66CC"/>
            </a:solidFill>
            <a:ln w="12700">
              <a:solidFill>
                <a:schemeClr val="tx1"/>
              </a:solidFill>
              <a:miter lim="800000"/>
              <a:headEnd/>
              <a:tailEnd/>
            </a:ln>
          </p:spPr>
          <p:txBody>
            <a:bodyPr wrap="none" anchor="ctr"/>
            <a:lstStyle/>
            <a:p>
              <a:pPr algn="ctr" eaLnBrk="0" hangingPunct="0"/>
              <a:r>
                <a:rPr lang="fr-FR" sz="3600" b="1">
                  <a:solidFill>
                    <a:srgbClr val="002060"/>
                  </a:solidFill>
                  <a:latin typeface="Tahoma" panose="020B0604030504040204" pitchFamily="34" charset="0"/>
                  <a:ea typeface="Tahoma" panose="020B0604030504040204" pitchFamily="34" charset="0"/>
                  <a:cs typeface="Tahoma" panose="020B0604030504040204" pitchFamily="34" charset="0"/>
                </a:rPr>
                <a:t>59 kg</a:t>
              </a:r>
            </a:p>
          </p:txBody>
        </p:sp>
      </p:grpSp>
      <p:sp>
        <p:nvSpPr>
          <p:cNvPr id="23567" name="Text Box 16"/>
          <p:cNvSpPr txBox="1">
            <a:spLocks noChangeArrowheads="1"/>
          </p:cNvSpPr>
          <p:nvPr/>
        </p:nvSpPr>
        <p:spPr bwMode="auto">
          <a:xfrm>
            <a:off x="2162628" y="1378123"/>
            <a:ext cx="10376211"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900" indent="-342900" algn="l">
              <a:spcBef>
                <a:spcPts val="1800"/>
              </a:spcBef>
              <a:buSzPct val="100000"/>
              <a:buFont typeface="Arial" panose="020B0604020202020204" pitchFamily="34" charset="0"/>
              <a:buChar char="•"/>
            </a:pPr>
            <a:r>
              <a:rPr lang="fr-FR" sz="2300" dirty="0">
                <a:solidFill>
                  <a:srgbClr val="002060"/>
                </a:solidFill>
                <a:latin typeface="+mj-lt"/>
                <a:ea typeface="Tahoma" panose="020B0604030504040204" pitchFamily="34" charset="0"/>
                <a:cs typeface="Tahoma" panose="020B0604030504040204" pitchFamily="34" charset="0"/>
                <a:sym typeface="Palatino"/>
              </a:rPr>
              <a:t>Une pesée par jour et par épreuve, entre 1 heure et 2 heures avant la </a:t>
            </a:r>
            <a:r>
              <a:rPr lang="fr-FR" sz="2300" dirty="0">
                <a:solidFill>
                  <a:srgbClr val="00B050"/>
                </a:solidFill>
                <a:latin typeface="+mj-lt"/>
                <a:ea typeface="Tahoma" panose="020B0604030504040204" pitchFamily="34" charset="0"/>
                <a:cs typeface="Tahoma" panose="020B0604030504040204" pitchFamily="34" charset="0"/>
                <a:sym typeface="Palatino"/>
              </a:rPr>
              <a:t>première course de chaque épreuve</a:t>
            </a:r>
          </a:p>
          <a:p>
            <a:pPr marL="342900" indent="-342900" algn="l">
              <a:spcBef>
                <a:spcPts val="1800"/>
              </a:spcBef>
              <a:buSzPct val="100000"/>
              <a:buFont typeface="Arial" panose="020B0604020202020204" pitchFamily="34" charset="0"/>
              <a:buChar char="•"/>
            </a:pPr>
            <a:r>
              <a:rPr lang="fr-FR" sz="2300" dirty="0">
                <a:solidFill>
                  <a:srgbClr val="002060"/>
                </a:solidFill>
                <a:latin typeface="+mj-lt"/>
                <a:ea typeface="Tahoma" panose="020B0604030504040204" pitchFamily="34" charset="0"/>
                <a:cs typeface="Tahoma" panose="020B0604030504040204" pitchFamily="34" charset="0"/>
                <a:sym typeface="Palatino"/>
              </a:rPr>
              <a:t>En tenue de compétition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 xmlns:a16="http://schemas.microsoft.com/office/drawing/2014/main" id="{3349C342-57F4-4972-A8E7-52F822F2A03C}"/>
              </a:ext>
            </a:extLst>
          </p:cNvPr>
          <p:cNvSpPr>
            <a:spLocks noGrp="1"/>
          </p:cNvSpPr>
          <p:nvPr>
            <p:ph type="body" sz="quarter" idx="10"/>
          </p:nvPr>
        </p:nvSpPr>
        <p:spPr/>
        <p:txBody>
          <a:bodyPr/>
          <a:lstStyle/>
          <a:p>
            <a:endParaRPr lang="fr-FR"/>
          </a:p>
        </p:txBody>
      </p:sp>
      <p:sp>
        <p:nvSpPr>
          <p:cNvPr id="3" name="Espace réservé du texte 2">
            <a:extLst>
              <a:ext uri="{FF2B5EF4-FFF2-40B4-BE49-F238E27FC236}">
                <a16:creationId xmlns="" xmlns:a16="http://schemas.microsoft.com/office/drawing/2014/main" id="{2F474F50-668F-4FB4-83D3-74FE9DDD39AD}"/>
              </a:ext>
            </a:extLst>
          </p:cNvPr>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Déroulé de la pesée des PL </a:t>
            </a:r>
            <a:r>
              <a:rPr lang="fr-FR" sz="1600" b="1" kern="1200" dirty="0">
                <a:solidFill>
                  <a:srgbClr val="002060"/>
                </a:solidFill>
                <a:latin typeface="Arial Black" panose="020B0A04020102020204" pitchFamily="34" charset="0"/>
                <a:ea typeface="+mj-ea"/>
                <a:cs typeface="+mj-cs"/>
              </a:rPr>
              <a:t>(Art. 30-1)</a:t>
            </a:r>
            <a:endParaRPr lang="en-GB" sz="1600" b="1" kern="1200" dirty="0">
              <a:solidFill>
                <a:srgbClr val="002060"/>
              </a:solidFill>
              <a:latin typeface="Arial Black" panose="020B0A04020102020204" pitchFamily="34" charset="0"/>
              <a:ea typeface="+mj-ea"/>
              <a:cs typeface="+mj-cs"/>
            </a:endParaRPr>
          </a:p>
        </p:txBody>
      </p:sp>
      <p:sp>
        <p:nvSpPr>
          <p:cNvPr id="4" name="Espace réservé du texte 3">
            <a:extLst>
              <a:ext uri="{FF2B5EF4-FFF2-40B4-BE49-F238E27FC236}">
                <a16:creationId xmlns="" xmlns:a16="http://schemas.microsoft.com/office/drawing/2014/main" id="{02C2ED6A-AAF7-4399-B4A8-BECE527475C1}"/>
              </a:ext>
            </a:extLst>
          </p:cNvPr>
          <p:cNvSpPr>
            <a:spLocks noGrp="1"/>
          </p:cNvSpPr>
          <p:nvPr>
            <p:ph type="body" sz="quarter" idx="11"/>
          </p:nvPr>
        </p:nvSpPr>
        <p:spPr/>
        <p:txBody>
          <a:bodyPr/>
          <a:lstStyle/>
          <a:p>
            <a:pPr>
              <a:spcBef>
                <a:spcPts val="1800"/>
              </a:spcBef>
            </a:pPr>
            <a:r>
              <a:rPr lang="fr-FR" sz="1900" dirty="0">
                <a:solidFill>
                  <a:srgbClr val="002060"/>
                </a:solidFill>
              </a:rPr>
              <a:t>Les arbitres :</a:t>
            </a:r>
          </a:p>
          <a:p>
            <a:pPr marL="171450" indent="-171450">
              <a:spcBef>
                <a:spcPts val="1800"/>
              </a:spcBef>
              <a:buClr>
                <a:srgbClr val="002060"/>
              </a:buClr>
              <a:buFont typeface="Arial" panose="020B0604020202020204" pitchFamily="34" charset="0"/>
              <a:buChar char="•"/>
            </a:pPr>
            <a:r>
              <a:rPr lang="fr-FR" sz="1900" dirty="0">
                <a:solidFill>
                  <a:srgbClr val="002060"/>
                </a:solidFill>
              </a:rPr>
              <a:t>Contrôlent l'horaire de la course concernée</a:t>
            </a:r>
          </a:p>
          <a:p>
            <a:pPr marL="171450" indent="-171450">
              <a:spcBef>
                <a:spcPts val="1800"/>
              </a:spcBef>
              <a:buClr>
                <a:srgbClr val="002060"/>
              </a:buClr>
              <a:buFont typeface="Arial" panose="020B0604020202020204" pitchFamily="34" charset="0"/>
              <a:buChar char="•"/>
            </a:pPr>
            <a:r>
              <a:rPr lang="fr-FR" sz="1900" dirty="0">
                <a:solidFill>
                  <a:srgbClr val="002060"/>
                </a:solidFill>
              </a:rPr>
              <a:t>Contrôlent l'identité du/des rameur(s)</a:t>
            </a:r>
          </a:p>
          <a:p>
            <a:pPr marL="171450" indent="-171450">
              <a:spcBef>
                <a:spcPts val="1800"/>
              </a:spcBef>
              <a:buClr>
                <a:srgbClr val="002060"/>
              </a:buClr>
              <a:buFont typeface="Arial" panose="020B0604020202020204" pitchFamily="34" charset="0"/>
              <a:buChar char="•"/>
            </a:pPr>
            <a:r>
              <a:rPr lang="fr-FR" sz="1900" dirty="0">
                <a:solidFill>
                  <a:srgbClr val="002060"/>
                </a:solidFill>
              </a:rPr>
              <a:t>Pèsent chaque rameur individuellement </a:t>
            </a:r>
            <a:r>
              <a:rPr lang="fr-FR" sz="1900" dirty="0">
                <a:solidFill>
                  <a:srgbClr val="00B050"/>
                </a:solidFill>
              </a:rPr>
              <a:t>en tenue de compétition</a:t>
            </a:r>
          </a:p>
          <a:p>
            <a:pPr marL="171450" indent="-171450">
              <a:spcBef>
                <a:spcPts val="1800"/>
              </a:spcBef>
              <a:buClr>
                <a:srgbClr val="002060"/>
              </a:buClr>
              <a:buFont typeface="Arial" panose="020B0604020202020204" pitchFamily="34" charset="0"/>
              <a:buChar char="•"/>
            </a:pPr>
            <a:r>
              <a:rPr lang="fr-FR" sz="1900" dirty="0">
                <a:solidFill>
                  <a:srgbClr val="002060"/>
                </a:solidFill>
              </a:rPr>
              <a:t>Calculent la moyenne de l'équipage s'il y a lieu</a:t>
            </a:r>
          </a:p>
          <a:p>
            <a:pPr marL="171450" indent="-171450">
              <a:spcBef>
                <a:spcPts val="1800"/>
              </a:spcBef>
              <a:buClr>
                <a:srgbClr val="002060"/>
              </a:buClr>
              <a:buFont typeface="Arial" panose="020B0604020202020204" pitchFamily="34" charset="0"/>
              <a:buChar char="•"/>
            </a:pPr>
            <a:r>
              <a:rPr lang="fr-FR" sz="1900" dirty="0">
                <a:solidFill>
                  <a:srgbClr val="002060"/>
                </a:solidFill>
              </a:rPr>
              <a:t>Renseignent la fiche de l’équipage sur laquelle doit figurer le poids de chaque rameur individuellement et le poids moyen de l’équipage</a:t>
            </a:r>
          </a:p>
          <a:p>
            <a:pPr marL="171450" indent="-171450">
              <a:spcBef>
                <a:spcPts val="1800"/>
              </a:spcBef>
              <a:buClr>
                <a:srgbClr val="002060"/>
              </a:buClr>
              <a:buFont typeface="Arial" panose="020B0604020202020204" pitchFamily="34" charset="0"/>
              <a:buChar char="•"/>
            </a:pPr>
            <a:r>
              <a:rPr lang="fr-FR" sz="1900" dirty="0">
                <a:solidFill>
                  <a:srgbClr val="002060"/>
                </a:solidFill>
              </a:rPr>
              <a:t>Renvoient le cas échéant les équipages ne satisfaisant pas aux poids exigés pour une pesée ultérieure.</a:t>
            </a:r>
          </a:p>
          <a:p>
            <a:pPr marL="171450" indent="-171450">
              <a:spcBef>
                <a:spcPts val="1800"/>
              </a:spcBef>
              <a:buClr>
                <a:srgbClr val="002060"/>
              </a:buClr>
              <a:buFont typeface="Arial" panose="020B0604020202020204" pitchFamily="34" charset="0"/>
              <a:buChar char="•"/>
            </a:pPr>
            <a:r>
              <a:rPr lang="fr-FR" sz="1900" dirty="0">
                <a:solidFill>
                  <a:srgbClr val="002060"/>
                </a:solidFill>
              </a:rPr>
              <a:t>Les pesées sont effectuées dans l'ordre d'arrivée. En cas de « rush », on procède par ordre des courses, et dans la même course par ordre des lignes d'eau.</a:t>
            </a:r>
          </a:p>
          <a:p>
            <a:pPr algn="r"/>
            <a:r>
              <a:rPr lang="fr-FR" b="1" dirty="0">
                <a:solidFill>
                  <a:srgbClr val="00B050"/>
                </a:solidFill>
                <a:latin typeface="Arial Black" panose="020B0A04020102020204" pitchFamily="34" charset="0"/>
              </a:rPr>
              <a:t>En pratique :</a:t>
            </a:r>
          </a:p>
          <a:p>
            <a:pPr marL="171450" indent="-171450">
              <a:spcBef>
                <a:spcPts val="1800"/>
              </a:spcBef>
              <a:buClr>
                <a:srgbClr val="002060"/>
              </a:buClr>
              <a:buFont typeface="Arial" panose="020B0604020202020204" pitchFamily="34" charset="0"/>
              <a:buChar char="•"/>
            </a:pPr>
            <a:r>
              <a:rPr lang="fr-FR" sz="1900" dirty="0">
                <a:solidFill>
                  <a:srgbClr val="002060"/>
                </a:solidFill>
              </a:rPr>
              <a:t>Aucun ticket n’est remis aux rameurs</a:t>
            </a:r>
          </a:p>
          <a:p>
            <a:pPr marL="171450" indent="-171450">
              <a:spcBef>
                <a:spcPts val="1800"/>
              </a:spcBef>
              <a:buClr>
                <a:srgbClr val="002060"/>
              </a:buClr>
              <a:buFont typeface="Arial" panose="020B0604020202020204" pitchFamily="34" charset="0"/>
              <a:buChar char="•"/>
            </a:pPr>
            <a:r>
              <a:rPr lang="fr-FR" sz="1900" dirty="0">
                <a:solidFill>
                  <a:srgbClr val="002060"/>
                </a:solidFill>
              </a:rPr>
              <a:t>Aucune limite de nombre de pesées dans le temps imparti ; l’important est d’arriver au poids au plus tard 1h avant sa course</a:t>
            </a:r>
          </a:p>
          <a:p>
            <a:pPr marL="171450" indent="-171450">
              <a:spcBef>
                <a:spcPts val="1800"/>
              </a:spcBef>
              <a:buClr>
                <a:srgbClr val="002060"/>
              </a:buClr>
              <a:buFont typeface="Arial" panose="020B0604020202020204" pitchFamily="34" charset="0"/>
              <a:buChar char="•"/>
            </a:pPr>
            <a:r>
              <a:rPr lang="fr-FR" sz="1900" dirty="0">
                <a:solidFill>
                  <a:srgbClr val="002060"/>
                </a:solidFill>
              </a:rPr>
              <a:t>Un PL pas au poids ou non-pesé sera exclu</a:t>
            </a:r>
          </a:p>
          <a:p>
            <a:endParaRPr lang="fr-FR" sz="1200" dirty="0"/>
          </a:p>
        </p:txBody>
      </p:sp>
    </p:spTree>
    <p:extLst>
      <p:ext uri="{BB962C8B-B14F-4D97-AF65-F5344CB8AC3E}">
        <p14:creationId xmlns:p14="http://schemas.microsoft.com/office/powerpoint/2010/main" val="20164484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p:txBody>
          <a:bodyPr/>
          <a:lstStyle/>
          <a:p>
            <a:endParaRPr lang="en-GB"/>
          </a:p>
        </p:txBody>
      </p:sp>
      <p:sp>
        <p:nvSpPr>
          <p:cNvPr id="5" name="Text Placeholder 4"/>
          <p:cNvSpPr>
            <a:spLocks noGrp="1"/>
          </p:cNvSpPr>
          <p:nvPr>
            <p:ph type="body" sz="quarter" idx="11"/>
          </p:nvPr>
        </p:nvSpPr>
        <p:spPr/>
        <p:txBody>
          <a:bodyPr/>
          <a:lstStyle/>
          <a:p>
            <a:pPr marL="342900" indent="-342900">
              <a:spcBef>
                <a:spcPts val="1800"/>
              </a:spcBef>
              <a:buClrTx/>
              <a:buFont typeface="Arial" panose="020B0604020202020204" pitchFamily="34" charset="0"/>
              <a:buChar char="•"/>
            </a:pPr>
            <a:r>
              <a:rPr lang="fr-FR" sz="2000" dirty="0">
                <a:solidFill>
                  <a:srgbClr val="002060"/>
                </a:solidFill>
              </a:rPr>
              <a:t>Chaque compétiteur (y compris les barreurs) doit porter, d’une manière uniforme, la tenue de compétition aux couleurs de son association.</a:t>
            </a:r>
          </a:p>
          <a:p>
            <a:pPr marL="342900" indent="-342900">
              <a:spcBef>
                <a:spcPts val="1800"/>
              </a:spcBef>
              <a:buClrTx/>
              <a:buFont typeface="Arial" panose="020B0604020202020204" pitchFamily="34" charset="0"/>
              <a:buChar char="•"/>
            </a:pPr>
            <a:r>
              <a:rPr lang="fr-FR" sz="2000" dirty="0">
                <a:solidFill>
                  <a:srgbClr val="002060"/>
                </a:solidFill>
              </a:rPr>
              <a:t>Cette tenue de compétition est composée d’une combinaison ou d’un ensemble short-maillot. En cas d’équipage mixte de clubs, les compétiteurs doivent porter la tenue de compétition de leurs associations respectives.</a:t>
            </a:r>
          </a:p>
          <a:p>
            <a:pPr marL="342900" indent="-342900">
              <a:spcBef>
                <a:spcPts val="1800"/>
              </a:spcBef>
              <a:buClrTx/>
              <a:buFont typeface="Arial" panose="020B0604020202020204" pitchFamily="34" charset="0"/>
              <a:buChar char="•"/>
            </a:pPr>
            <a:r>
              <a:rPr lang="fr-FR" sz="2000" dirty="0">
                <a:solidFill>
                  <a:srgbClr val="002060"/>
                </a:solidFill>
              </a:rPr>
              <a:t>Les autres vêtements apparents (maillots sous la tenue de compétition, collants etc.), si ils sont portés, doivent l’être à l’identique </a:t>
            </a:r>
            <a:r>
              <a:rPr lang="fr-FR" sz="2000" b="1" dirty="0">
                <a:solidFill>
                  <a:srgbClr val="002060"/>
                </a:solidFill>
              </a:rPr>
              <a:t>par tous les membres de l’équipage</a:t>
            </a:r>
            <a:r>
              <a:rPr lang="fr-FR" sz="2000" dirty="0">
                <a:solidFill>
                  <a:srgbClr val="002060"/>
                </a:solidFill>
              </a:rPr>
              <a:t>. Attention aux chaussettes hautes échangées entre rameurs : « Mais coach, ça fait trop beau ! »</a:t>
            </a:r>
          </a:p>
          <a:p>
            <a:pPr marL="342900" indent="-342900">
              <a:spcBef>
                <a:spcPts val="1800"/>
              </a:spcBef>
              <a:buClrTx/>
              <a:buFont typeface="Arial" panose="020B0604020202020204" pitchFamily="34" charset="0"/>
              <a:buChar char="•"/>
            </a:pPr>
            <a:r>
              <a:rPr lang="fr-FR" sz="2000" dirty="0">
                <a:solidFill>
                  <a:srgbClr val="002060"/>
                </a:solidFill>
              </a:rPr>
              <a:t>Le port d’un couvre-chef (casquette, foulard, chapeau, bandeau, etc.) est autorisé pour tout ou partie de l’équipage. Dans ce cas, ceux qui le portent doivent avoir le même. </a:t>
            </a:r>
          </a:p>
          <a:p>
            <a:pPr algn="r">
              <a:spcBef>
                <a:spcPts val="1800"/>
              </a:spcBef>
              <a:buClrTx/>
            </a:pPr>
            <a:r>
              <a:rPr lang="fr-FR" dirty="0">
                <a:solidFill>
                  <a:srgbClr val="00B050"/>
                </a:solidFill>
                <a:latin typeface="Arial Black" panose="020B0A04020102020204" pitchFamily="34" charset="0"/>
              </a:rPr>
              <a:t>En pratique :</a:t>
            </a:r>
          </a:p>
          <a:p>
            <a:pPr marL="342900" indent="-342900">
              <a:spcBef>
                <a:spcPts val="1800"/>
              </a:spcBef>
              <a:buClrTx/>
              <a:buFont typeface="Arial" panose="020B0604020202020204" pitchFamily="34" charset="0"/>
              <a:buChar char="•"/>
            </a:pPr>
            <a:r>
              <a:rPr lang="fr-FR" sz="2000" dirty="0">
                <a:solidFill>
                  <a:srgbClr val="002060"/>
                </a:solidFill>
                <a:sym typeface="Wingdings" panose="05000000000000000000" pitchFamily="2" charset="2"/>
              </a:rPr>
              <a:t>Les équipages mixtes de club doivent porter les mêmes vêtements apparents (collants, t-shirts, chaussettes hautes) !</a:t>
            </a:r>
            <a:endParaRPr lang="fr-FR" sz="2000" dirty="0">
              <a:solidFill>
                <a:srgbClr val="002060"/>
              </a:solidFill>
            </a:endParaRPr>
          </a:p>
          <a:p>
            <a:pPr marL="342900" indent="-342900">
              <a:spcBef>
                <a:spcPts val="1800"/>
              </a:spcBef>
              <a:buClrTx/>
              <a:buFont typeface="Arial" panose="020B0604020202020204" pitchFamily="34" charset="0"/>
              <a:buChar char="•"/>
            </a:pPr>
            <a:r>
              <a:rPr lang="fr-FR" sz="2000" dirty="0">
                <a:solidFill>
                  <a:srgbClr val="002060"/>
                </a:solidFill>
              </a:rPr>
              <a:t>Il n’est indiqué nulle part que tout votre club doit porter la même tenue…</a:t>
            </a:r>
          </a:p>
          <a:p>
            <a:pPr marL="342900" indent="-342900">
              <a:spcBef>
                <a:spcPts val="1800"/>
              </a:spcBef>
              <a:buClrTx/>
              <a:buFont typeface="Arial" panose="020B0604020202020204" pitchFamily="34" charset="0"/>
              <a:buChar char="•"/>
            </a:pPr>
            <a:r>
              <a:rPr lang="fr-FR" sz="2000" dirty="0">
                <a:solidFill>
                  <a:srgbClr val="002060"/>
                </a:solidFill>
              </a:rPr>
              <a:t>En cas de météo chaude, le président du jury peut autoriser des couvre-chefs dépareillés.</a:t>
            </a:r>
            <a:endParaRPr lang="en-GB" sz="2000" dirty="0">
              <a:solidFill>
                <a:srgbClr val="002060"/>
              </a:solidFill>
            </a:endParaRPr>
          </a:p>
        </p:txBody>
      </p:sp>
      <p:sp>
        <p:nvSpPr>
          <p:cNvPr id="6" name="Text Placeholder 5"/>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La tenue de compétition </a:t>
            </a:r>
            <a:r>
              <a:rPr lang="fr-FR" sz="2000" b="1" kern="1200" dirty="0">
                <a:solidFill>
                  <a:srgbClr val="002060"/>
                </a:solidFill>
                <a:latin typeface="Arial Black" panose="020B0A04020102020204" pitchFamily="34" charset="0"/>
                <a:ea typeface="+mj-ea"/>
                <a:cs typeface="+mj-cs"/>
              </a:rPr>
              <a:t>(Art. 15)</a:t>
            </a:r>
            <a:endParaRPr lang="en-GB" sz="2000" b="1" kern="1200" dirty="0">
              <a:solidFill>
                <a:srgbClr val="00206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219564171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 xmlns:a16="http://schemas.microsoft.com/office/drawing/2014/main" id="{C2548793-9D93-4D9C-8E5F-47F8A929E5C4}"/>
              </a:ext>
            </a:extLst>
          </p:cNvPr>
          <p:cNvSpPr>
            <a:spLocks noGrp="1"/>
          </p:cNvSpPr>
          <p:nvPr>
            <p:ph type="body" sz="quarter" idx="10"/>
          </p:nvPr>
        </p:nvSpPr>
        <p:spPr/>
        <p:txBody>
          <a:bodyPr/>
          <a:lstStyle/>
          <a:p>
            <a:endParaRPr lang="fr-FR"/>
          </a:p>
        </p:txBody>
      </p:sp>
      <p:sp>
        <p:nvSpPr>
          <p:cNvPr id="4" name="Espace réservé du texte 3">
            <a:extLst>
              <a:ext uri="{FF2B5EF4-FFF2-40B4-BE49-F238E27FC236}">
                <a16:creationId xmlns="" xmlns:a16="http://schemas.microsoft.com/office/drawing/2014/main" id="{D4133087-4ACF-4B1B-AB02-2C57F9CB4BA0}"/>
              </a:ext>
            </a:extLst>
          </p:cNvPr>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Pause : cherchez l’erreur</a:t>
            </a:r>
          </a:p>
        </p:txBody>
      </p:sp>
      <p:sp>
        <p:nvSpPr>
          <p:cNvPr id="5" name="Ellipse 4">
            <a:extLst>
              <a:ext uri="{FF2B5EF4-FFF2-40B4-BE49-F238E27FC236}">
                <a16:creationId xmlns="" xmlns:a16="http://schemas.microsoft.com/office/drawing/2014/main" id="{96CAB30F-EF53-4AB2-BF8E-8C5F0F2C40AB}"/>
              </a:ext>
            </a:extLst>
          </p:cNvPr>
          <p:cNvSpPr/>
          <p:nvPr/>
        </p:nvSpPr>
        <p:spPr>
          <a:xfrm>
            <a:off x="-3932002" y="19050"/>
            <a:ext cx="5306094" cy="9753600"/>
          </a:xfrm>
          <a:prstGeom prst="ellipse">
            <a:avLst/>
          </a:prstGeom>
          <a:solidFill>
            <a:srgbClr val="00B050">
              <a:alpha val="7000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4300" b="0" i="0" u="none" strike="noStrike" cap="none" spc="0" normalizeH="0" baseline="0">
              <a:ln>
                <a:noFill/>
              </a:ln>
              <a:solidFill>
                <a:srgbClr val="FFFFFF"/>
              </a:solidFill>
              <a:effectLst/>
              <a:uFillTx/>
              <a:latin typeface="+mn-lt"/>
              <a:ea typeface="+mn-ea"/>
              <a:cs typeface="+mn-cs"/>
              <a:sym typeface="Futura"/>
            </a:endParaRPr>
          </a:p>
        </p:txBody>
      </p:sp>
      <p:pic>
        <p:nvPicPr>
          <p:cNvPr id="6" name="Espace réservé du contenu 3">
            <a:extLst>
              <a:ext uri="{FF2B5EF4-FFF2-40B4-BE49-F238E27FC236}">
                <a16:creationId xmlns="" xmlns:a16="http://schemas.microsoft.com/office/drawing/2014/main" id="{595BB938-C94B-40CD-8D88-70DC607595A3}"/>
              </a:ext>
            </a:extLst>
          </p:cNvPr>
          <p:cNvPicPr>
            <a:picLocks noChangeAspect="1"/>
          </p:cNvPicPr>
          <p:nvPr/>
        </p:nvPicPr>
        <p:blipFill>
          <a:blip r:embed="rId3"/>
          <a:stretch>
            <a:fillRect/>
          </a:stretch>
        </p:blipFill>
        <p:spPr>
          <a:xfrm>
            <a:off x="1829846" y="2366732"/>
            <a:ext cx="10794625" cy="3147628"/>
          </a:xfrm>
          <a:prstGeom prst="rect">
            <a:avLst/>
          </a:prstGeom>
        </p:spPr>
      </p:pic>
      <p:pic>
        <p:nvPicPr>
          <p:cNvPr id="7" name="Espace réservé du contenu 3">
            <a:extLst>
              <a:ext uri="{FF2B5EF4-FFF2-40B4-BE49-F238E27FC236}">
                <a16:creationId xmlns="" xmlns:a16="http://schemas.microsoft.com/office/drawing/2014/main" id="{1E3B8980-85A4-4E80-AADF-85B264BDE8D6}"/>
              </a:ext>
            </a:extLst>
          </p:cNvPr>
          <p:cNvPicPr>
            <a:picLocks noChangeAspect="1"/>
          </p:cNvPicPr>
          <p:nvPr/>
        </p:nvPicPr>
        <p:blipFill>
          <a:blip r:embed="rId4"/>
          <a:stretch>
            <a:fillRect/>
          </a:stretch>
        </p:blipFill>
        <p:spPr>
          <a:xfrm>
            <a:off x="1829846" y="5604663"/>
            <a:ext cx="10794625" cy="3452827"/>
          </a:xfrm>
          <a:prstGeom prst="rect">
            <a:avLst/>
          </a:prstGeom>
        </p:spPr>
      </p:pic>
    </p:spTree>
    <p:extLst>
      <p:ext uri="{BB962C8B-B14F-4D97-AF65-F5344CB8AC3E}">
        <p14:creationId xmlns:p14="http://schemas.microsoft.com/office/powerpoint/2010/main" val="686783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 xmlns:a16="http://schemas.microsoft.com/office/drawing/2014/main" id="{C2548793-9D93-4D9C-8E5F-47F8A929E5C4}"/>
              </a:ext>
            </a:extLst>
          </p:cNvPr>
          <p:cNvSpPr>
            <a:spLocks noGrp="1"/>
          </p:cNvSpPr>
          <p:nvPr>
            <p:ph type="body" sz="quarter" idx="10"/>
          </p:nvPr>
        </p:nvSpPr>
        <p:spPr/>
        <p:txBody>
          <a:bodyPr/>
          <a:lstStyle/>
          <a:p>
            <a:endParaRPr lang="fr-FR"/>
          </a:p>
        </p:txBody>
      </p:sp>
      <p:sp>
        <p:nvSpPr>
          <p:cNvPr id="4" name="Espace réservé du texte 3">
            <a:extLst>
              <a:ext uri="{FF2B5EF4-FFF2-40B4-BE49-F238E27FC236}">
                <a16:creationId xmlns="" xmlns:a16="http://schemas.microsoft.com/office/drawing/2014/main" id="{D4133087-4ACF-4B1B-AB02-2C57F9CB4BA0}"/>
              </a:ext>
            </a:extLst>
          </p:cNvPr>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Pause : cherchez l’erreur</a:t>
            </a:r>
          </a:p>
        </p:txBody>
      </p:sp>
      <p:sp>
        <p:nvSpPr>
          <p:cNvPr id="5" name="Ellipse 4">
            <a:extLst>
              <a:ext uri="{FF2B5EF4-FFF2-40B4-BE49-F238E27FC236}">
                <a16:creationId xmlns="" xmlns:a16="http://schemas.microsoft.com/office/drawing/2014/main" id="{96CAB30F-EF53-4AB2-BF8E-8C5F0F2C40AB}"/>
              </a:ext>
            </a:extLst>
          </p:cNvPr>
          <p:cNvSpPr/>
          <p:nvPr/>
        </p:nvSpPr>
        <p:spPr>
          <a:xfrm>
            <a:off x="-3932002" y="19050"/>
            <a:ext cx="5306094" cy="9753600"/>
          </a:xfrm>
          <a:prstGeom prst="ellipse">
            <a:avLst/>
          </a:prstGeom>
          <a:solidFill>
            <a:srgbClr val="00B050">
              <a:alpha val="7000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4300" b="0" i="0" u="none" strike="noStrike" cap="none" spc="0" normalizeH="0" baseline="0">
              <a:ln>
                <a:noFill/>
              </a:ln>
              <a:solidFill>
                <a:srgbClr val="FFFFFF"/>
              </a:solidFill>
              <a:effectLst/>
              <a:uFillTx/>
              <a:latin typeface="+mn-lt"/>
              <a:ea typeface="+mn-ea"/>
              <a:cs typeface="+mn-cs"/>
              <a:sym typeface="Futura"/>
            </a:endParaRPr>
          </a:p>
        </p:txBody>
      </p:sp>
      <p:pic>
        <p:nvPicPr>
          <p:cNvPr id="12" name="Image 11">
            <a:extLst>
              <a:ext uri="{FF2B5EF4-FFF2-40B4-BE49-F238E27FC236}">
                <a16:creationId xmlns="" xmlns:a16="http://schemas.microsoft.com/office/drawing/2014/main" id="{5F6DF65E-9A27-47BD-8958-F391462312B3}"/>
              </a:ext>
            </a:extLst>
          </p:cNvPr>
          <p:cNvPicPr>
            <a:picLocks noChangeAspect="1"/>
          </p:cNvPicPr>
          <p:nvPr/>
        </p:nvPicPr>
        <p:blipFill>
          <a:blip r:embed="rId3"/>
          <a:stretch>
            <a:fillRect/>
          </a:stretch>
        </p:blipFill>
        <p:spPr>
          <a:xfrm>
            <a:off x="6925137" y="5659243"/>
            <a:ext cx="5829300" cy="2914650"/>
          </a:xfrm>
          <a:prstGeom prst="rect">
            <a:avLst/>
          </a:prstGeom>
        </p:spPr>
      </p:pic>
      <p:pic>
        <p:nvPicPr>
          <p:cNvPr id="14" name="Image 13">
            <a:extLst>
              <a:ext uri="{FF2B5EF4-FFF2-40B4-BE49-F238E27FC236}">
                <a16:creationId xmlns="" xmlns:a16="http://schemas.microsoft.com/office/drawing/2014/main" id="{25CA7A4F-69CB-4958-8534-F2AF7739B8D9}"/>
              </a:ext>
            </a:extLst>
          </p:cNvPr>
          <p:cNvPicPr>
            <a:picLocks noChangeAspect="1"/>
          </p:cNvPicPr>
          <p:nvPr/>
        </p:nvPicPr>
        <p:blipFill rotWithShape="1">
          <a:blip r:embed="rId4"/>
          <a:srcRect b="18184"/>
          <a:stretch/>
        </p:blipFill>
        <p:spPr>
          <a:xfrm>
            <a:off x="9108725" y="1356251"/>
            <a:ext cx="3645712" cy="3520548"/>
          </a:xfrm>
          <a:prstGeom prst="rect">
            <a:avLst/>
          </a:prstGeom>
        </p:spPr>
      </p:pic>
      <p:pic>
        <p:nvPicPr>
          <p:cNvPr id="16" name="Image 15">
            <a:extLst>
              <a:ext uri="{FF2B5EF4-FFF2-40B4-BE49-F238E27FC236}">
                <a16:creationId xmlns="" xmlns:a16="http://schemas.microsoft.com/office/drawing/2014/main" id="{9B446255-DC95-4AE2-A583-72C8D2C47709}"/>
              </a:ext>
            </a:extLst>
          </p:cNvPr>
          <p:cNvPicPr>
            <a:picLocks noChangeAspect="1"/>
          </p:cNvPicPr>
          <p:nvPr/>
        </p:nvPicPr>
        <p:blipFill>
          <a:blip r:embed="rId5"/>
          <a:stretch>
            <a:fillRect/>
          </a:stretch>
        </p:blipFill>
        <p:spPr>
          <a:xfrm>
            <a:off x="5284137" y="1356251"/>
            <a:ext cx="3695700" cy="3520549"/>
          </a:xfrm>
          <a:prstGeom prst="rect">
            <a:avLst/>
          </a:prstGeom>
        </p:spPr>
      </p:pic>
      <p:pic>
        <p:nvPicPr>
          <p:cNvPr id="18" name="Image 17">
            <a:extLst>
              <a:ext uri="{FF2B5EF4-FFF2-40B4-BE49-F238E27FC236}">
                <a16:creationId xmlns="" xmlns:a16="http://schemas.microsoft.com/office/drawing/2014/main" id="{7461C972-B659-4E14-B80C-3FAF0208AA1E}"/>
              </a:ext>
            </a:extLst>
          </p:cNvPr>
          <p:cNvPicPr>
            <a:picLocks noChangeAspect="1"/>
          </p:cNvPicPr>
          <p:nvPr/>
        </p:nvPicPr>
        <p:blipFill>
          <a:blip r:embed="rId6"/>
          <a:stretch>
            <a:fillRect/>
          </a:stretch>
        </p:blipFill>
        <p:spPr>
          <a:xfrm>
            <a:off x="1986524" y="5659243"/>
            <a:ext cx="4797749" cy="2914650"/>
          </a:xfrm>
          <a:prstGeom prst="rect">
            <a:avLst/>
          </a:prstGeom>
        </p:spPr>
      </p:pic>
      <p:pic>
        <p:nvPicPr>
          <p:cNvPr id="20" name="Image 19">
            <a:extLst>
              <a:ext uri="{FF2B5EF4-FFF2-40B4-BE49-F238E27FC236}">
                <a16:creationId xmlns="" xmlns:a16="http://schemas.microsoft.com/office/drawing/2014/main" id="{5ADB5480-543E-40AB-9209-6002EE859CD9}"/>
              </a:ext>
            </a:extLst>
          </p:cNvPr>
          <p:cNvPicPr>
            <a:picLocks noChangeAspect="1"/>
          </p:cNvPicPr>
          <p:nvPr/>
        </p:nvPicPr>
        <p:blipFill>
          <a:blip r:embed="rId7"/>
          <a:stretch>
            <a:fillRect/>
          </a:stretch>
        </p:blipFill>
        <p:spPr>
          <a:xfrm>
            <a:off x="504321" y="1356250"/>
            <a:ext cx="4657725" cy="3520549"/>
          </a:xfrm>
          <a:prstGeom prst="rect">
            <a:avLst/>
          </a:prstGeom>
        </p:spPr>
      </p:pic>
    </p:spTree>
    <p:extLst>
      <p:ext uri="{BB962C8B-B14F-4D97-AF65-F5344CB8AC3E}">
        <p14:creationId xmlns:p14="http://schemas.microsoft.com/office/powerpoint/2010/main" val="16568274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 xmlns:a16="http://schemas.microsoft.com/office/drawing/2014/main" id="{7E77E739-1C92-49AC-B151-A336FACBAE1E}"/>
              </a:ext>
            </a:extLst>
          </p:cNvPr>
          <p:cNvSpPr>
            <a:spLocks noGrp="1"/>
          </p:cNvSpPr>
          <p:nvPr>
            <p:ph type="body" sz="quarter" idx="10"/>
          </p:nvPr>
        </p:nvSpPr>
        <p:spPr/>
        <p:txBody>
          <a:bodyPr/>
          <a:lstStyle/>
          <a:p>
            <a:endParaRPr lang="fr-FR"/>
          </a:p>
        </p:txBody>
      </p:sp>
      <p:sp>
        <p:nvSpPr>
          <p:cNvPr id="3" name="Espace réservé du texte 2">
            <a:extLst>
              <a:ext uri="{FF2B5EF4-FFF2-40B4-BE49-F238E27FC236}">
                <a16:creationId xmlns="" xmlns:a16="http://schemas.microsoft.com/office/drawing/2014/main" id="{A7876760-081C-428A-BBF3-0A2DF8A49D9E}"/>
              </a:ext>
            </a:extLst>
          </p:cNvPr>
          <p:cNvSpPr>
            <a:spLocks noGrp="1"/>
          </p:cNvSpPr>
          <p:nvPr>
            <p:ph type="body" sz="quarter" idx="11"/>
          </p:nvPr>
        </p:nvSpPr>
        <p:spPr/>
        <p:txBody>
          <a:bodyPr/>
          <a:lstStyle/>
          <a:p>
            <a:pPr marL="342900" indent="-342900">
              <a:buClr>
                <a:srgbClr val="002060"/>
              </a:buClr>
              <a:buFont typeface="Arial" panose="020B0604020202020204" pitchFamily="34" charset="0"/>
              <a:buChar char="•"/>
            </a:pPr>
            <a:r>
              <a:rPr lang="fr-FR" dirty="0">
                <a:solidFill>
                  <a:srgbClr val="002060"/>
                </a:solidFill>
              </a:rPr>
              <a:t>Informations générales : délégué, catégories, engagements, remplacements &amp; forfaits</a:t>
            </a:r>
          </a:p>
          <a:p>
            <a:pPr marL="342900" indent="-342900">
              <a:buClr>
                <a:srgbClr val="002060"/>
              </a:buClr>
              <a:buFont typeface="Arial" panose="020B0604020202020204" pitchFamily="34" charset="0"/>
              <a:buChar char="•"/>
            </a:pPr>
            <a:r>
              <a:rPr lang="fr-FR" dirty="0">
                <a:solidFill>
                  <a:srgbClr val="002060"/>
                </a:solidFill>
              </a:rPr>
              <a:t>La pesée &amp; tenue de compétition</a:t>
            </a:r>
          </a:p>
          <a:p>
            <a:pPr marL="342900" indent="-342900">
              <a:buClr>
                <a:srgbClr val="002060"/>
              </a:buClr>
              <a:buFont typeface="Arial" panose="020B0604020202020204" pitchFamily="34" charset="0"/>
              <a:buChar char="•"/>
            </a:pPr>
            <a:r>
              <a:rPr lang="fr-FR" dirty="0">
                <a:solidFill>
                  <a:srgbClr val="002060"/>
                </a:solidFill>
              </a:rPr>
              <a:t>Les plans de circulation &amp; comment les lire</a:t>
            </a:r>
          </a:p>
          <a:p>
            <a:pPr marL="342900" indent="-342900">
              <a:buClr>
                <a:srgbClr val="002060"/>
              </a:buClr>
              <a:buFont typeface="Arial" panose="020B0604020202020204" pitchFamily="34" charset="0"/>
              <a:buChar char="•"/>
            </a:pPr>
            <a:r>
              <a:rPr lang="fr-FR" dirty="0">
                <a:solidFill>
                  <a:srgbClr val="002060"/>
                </a:solidFill>
              </a:rPr>
              <a:t>Le parcours d’un équipage, de l’embarquement au débarquement</a:t>
            </a:r>
          </a:p>
          <a:p>
            <a:pPr marL="342900" indent="-342900">
              <a:buClr>
                <a:srgbClr val="002060"/>
              </a:buClr>
              <a:buFont typeface="Arial" panose="020B0604020202020204" pitchFamily="34" charset="0"/>
              <a:buChar char="•"/>
            </a:pPr>
            <a:r>
              <a:rPr lang="fr-FR" dirty="0">
                <a:solidFill>
                  <a:srgbClr val="002060"/>
                </a:solidFill>
              </a:rPr>
              <a:t>Les textes à connaitre, et où les trouver</a:t>
            </a:r>
          </a:p>
          <a:p>
            <a:pPr marL="342900" indent="-342900">
              <a:buClr>
                <a:srgbClr val="002060"/>
              </a:buClr>
              <a:buFont typeface="Arial" panose="020B0604020202020204" pitchFamily="34" charset="0"/>
              <a:buChar char="•"/>
            </a:pPr>
            <a:r>
              <a:rPr lang="fr-FR" dirty="0">
                <a:solidFill>
                  <a:srgbClr val="002060"/>
                </a:solidFill>
              </a:rPr>
              <a:t>Régates internationales</a:t>
            </a:r>
          </a:p>
        </p:txBody>
      </p:sp>
      <p:sp>
        <p:nvSpPr>
          <p:cNvPr id="4" name="Espace réservé du texte 3">
            <a:extLst>
              <a:ext uri="{FF2B5EF4-FFF2-40B4-BE49-F238E27FC236}">
                <a16:creationId xmlns="" xmlns:a16="http://schemas.microsoft.com/office/drawing/2014/main" id="{97998F1D-9847-4422-B562-00FFACBE1CA2}"/>
              </a:ext>
            </a:extLst>
          </p:cNvPr>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Sommaire</a:t>
            </a:r>
          </a:p>
        </p:txBody>
      </p:sp>
    </p:spTree>
    <p:extLst>
      <p:ext uri="{BB962C8B-B14F-4D97-AF65-F5344CB8AC3E}">
        <p14:creationId xmlns:p14="http://schemas.microsoft.com/office/powerpoint/2010/main" val="10812021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2" end="2"/>
                                            </p:txEl>
                                          </p:spTgt>
                                        </p:tgtEl>
                                      </p:cBhvr>
                                    </p:animEffect>
                                    <p:animScale>
                                      <p:cBhvr>
                                        <p:cTn id="7" dur="250" autoRev="1" fill="hold"/>
                                        <p:tgtEl>
                                          <p:spTgt spid="3">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 xmlns:a16="http://schemas.microsoft.com/office/drawing/2014/main" id="{E396C210-5AA0-4135-BC5D-F4831CCBF024}"/>
              </a:ext>
            </a:extLst>
          </p:cNvPr>
          <p:cNvSpPr>
            <a:spLocks noGrp="1"/>
          </p:cNvSpPr>
          <p:nvPr>
            <p:ph type="body" sz="quarter" idx="10"/>
          </p:nvPr>
        </p:nvSpPr>
        <p:spPr/>
        <p:txBody>
          <a:bodyPr/>
          <a:lstStyle/>
          <a:p>
            <a:endParaRPr lang="fr-FR"/>
          </a:p>
        </p:txBody>
      </p:sp>
      <p:sp>
        <p:nvSpPr>
          <p:cNvPr id="3" name="Espace réservé du texte 2">
            <a:extLst>
              <a:ext uri="{FF2B5EF4-FFF2-40B4-BE49-F238E27FC236}">
                <a16:creationId xmlns="" xmlns:a16="http://schemas.microsoft.com/office/drawing/2014/main" id="{2187B01C-D713-4C39-9968-A417349FA2A0}"/>
              </a:ext>
            </a:extLst>
          </p:cNvPr>
          <p:cNvSpPr>
            <a:spLocks noGrp="1"/>
          </p:cNvSpPr>
          <p:nvPr>
            <p:ph type="body" sz="quarter" idx="11"/>
          </p:nvPr>
        </p:nvSpPr>
        <p:spPr/>
        <p:txBody>
          <a:bodyPr/>
          <a:lstStyle/>
          <a:p>
            <a:pPr marL="342900" indent="-342900">
              <a:spcBef>
                <a:spcPts val="1800"/>
              </a:spcBef>
              <a:buClrTx/>
              <a:buFont typeface="Arial" panose="020B0604020202020204" pitchFamily="34" charset="0"/>
              <a:buChar char="•"/>
            </a:pPr>
            <a:r>
              <a:rPr lang="fr-FR" sz="2000" dirty="0">
                <a:solidFill>
                  <a:srgbClr val="002060"/>
                </a:solidFill>
                <a:sym typeface="Wingdings" panose="05000000000000000000" pitchFamily="2" charset="2"/>
              </a:rPr>
              <a:t>Faites en sorte que vos équipages visualisent et comprennent les plans de circulation avant de partir sur l’eau, aussi bien en compétition qu’en entrainement </a:t>
            </a:r>
          </a:p>
          <a:p>
            <a:pPr marL="342900" indent="-342900">
              <a:spcBef>
                <a:spcPts val="1800"/>
              </a:spcBef>
              <a:buClrTx/>
              <a:buFont typeface="Arial" panose="020B0604020202020204" pitchFamily="34" charset="0"/>
              <a:buChar char="•"/>
            </a:pPr>
            <a:r>
              <a:rPr lang="fr-FR" sz="2000" dirty="0">
                <a:solidFill>
                  <a:srgbClr val="002060"/>
                </a:solidFill>
              </a:rPr>
              <a:t>Les plans ne sont souvent pas les mêmes entre entrainement et compétition : vigilance notamment sur le positionnement des pontons de départ</a:t>
            </a:r>
          </a:p>
          <a:p>
            <a:pPr marL="342900" indent="-342900">
              <a:spcBef>
                <a:spcPts val="1800"/>
              </a:spcBef>
              <a:buClrTx/>
              <a:buFont typeface="Arial" panose="020B0604020202020204" pitchFamily="34" charset="0"/>
              <a:buChar char="•"/>
            </a:pPr>
            <a:r>
              <a:rPr lang="fr-FR" sz="2000" dirty="0">
                <a:solidFill>
                  <a:srgbClr val="00B050"/>
                </a:solidFill>
                <a:sym typeface="Wingdings" panose="05000000000000000000" pitchFamily="2" charset="2"/>
              </a:rPr>
              <a:t>Attention</a:t>
            </a:r>
            <a:r>
              <a:rPr lang="fr-FR" sz="2000" dirty="0">
                <a:solidFill>
                  <a:srgbClr val="002060"/>
                </a:solidFill>
                <a:sym typeface="Wingdings" panose="05000000000000000000" pitchFamily="2" charset="2"/>
              </a:rPr>
              <a:t> : transmettez les horaires d’entrainement ! Les horaires officiels sont affichés avec les plans de circulation.</a:t>
            </a:r>
          </a:p>
          <a:p>
            <a:pPr marL="342900" indent="-342900">
              <a:spcBef>
                <a:spcPts val="1800"/>
              </a:spcBef>
              <a:buClrTx/>
              <a:buFont typeface="Arial" panose="020B0604020202020204" pitchFamily="34" charset="0"/>
              <a:buChar char="•"/>
            </a:pPr>
            <a:r>
              <a:rPr lang="fr-FR" sz="2000" dirty="0" smtClean="0">
                <a:solidFill>
                  <a:srgbClr val="002060"/>
                </a:solidFill>
                <a:sym typeface="Wingdings" panose="05000000000000000000" pitchFamily="2" charset="2"/>
              </a:rPr>
              <a:t>Sauf </a:t>
            </a:r>
            <a:r>
              <a:rPr lang="fr-FR" sz="2000" dirty="0">
                <a:solidFill>
                  <a:srgbClr val="002060"/>
                </a:solidFill>
                <a:sym typeface="Wingdings" panose="05000000000000000000" pitchFamily="2" charset="2"/>
              </a:rPr>
              <a:t>décision contraire du jury, les entraînements doivent être terminés et tous les bateaux rentrés aux pontons de débarquement 30 minutes avant le départ de la première course d'une série d'épreuves </a:t>
            </a:r>
          </a:p>
          <a:p>
            <a:pPr marL="342900" indent="-342900">
              <a:spcBef>
                <a:spcPts val="1800"/>
              </a:spcBef>
              <a:buClrTx/>
              <a:buFont typeface="Arial" panose="020B0604020202020204" pitchFamily="34" charset="0"/>
              <a:buChar char="•"/>
            </a:pPr>
            <a:r>
              <a:rPr lang="fr-FR" sz="2000" dirty="0">
                <a:solidFill>
                  <a:srgbClr val="002060"/>
                </a:solidFill>
                <a:sym typeface="Wingdings" panose="05000000000000000000" pitchFamily="2" charset="2"/>
              </a:rPr>
              <a:t>Les entrainements ne peuvent reprendre qu'après autorisation du Président du Jury : pendant l’attente de cette autorisation, éviter de bloquer les axes de passage. Les pontons sont vite encombrés !</a:t>
            </a:r>
          </a:p>
        </p:txBody>
      </p:sp>
      <p:sp>
        <p:nvSpPr>
          <p:cNvPr id="4" name="Espace réservé du texte 3">
            <a:extLst>
              <a:ext uri="{FF2B5EF4-FFF2-40B4-BE49-F238E27FC236}">
                <a16:creationId xmlns="" xmlns:a16="http://schemas.microsoft.com/office/drawing/2014/main" id="{F47FFCCE-5109-4016-A026-EA5892286FC5}"/>
              </a:ext>
            </a:extLst>
          </p:cNvPr>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Le plan de circulation </a:t>
            </a:r>
            <a:r>
              <a:rPr lang="fr-FR" sz="2000" b="1" kern="1200" dirty="0">
                <a:solidFill>
                  <a:srgbClr val="002060"/>
                </a:solidFill>
                <a:latin typeface="Arial Black" panose="020B0A04020102020204" pitchFamily="34" charset="0"/>
                <a:ea typeface="+mj-ea"/>
                <a:cs typeface="+mj-cs"/>
              </a:rPr>
              <a:t>(Art. 26)</a:t>
            </a:r>
            <a:endParaRPr lang="fr-FR" dirty="0"/>
          </a:p>
        </p:txBody>
      </p:sp>
    </p:spTree>
    <p:extLst>
      <p:ext uri="{BB962C8B-B14F-4D97-AF65-F5344CB8AC3E}">
        <p14:creationId xmlns:p14="http://schemas.microsoft.com/office/powerpoint/2010/main" val="39433108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GB"/>
          </a:p>
        </p:txBody>
      </p:sp>
      <p:sp>
        <p:nvSpPr>
          <p:cNvPr id="5" name="Text Placeholder 4"/>
          <p:cNvSpPr>
            <a:spLocks noGrp="1"/>
          </p:cNvSpPr>
          <p:nvPr>
            <p:ph type="body" sz="quarter" idx="11"/>
          </p:nvPr>
        </p:nvSpPr>
        <p:spPr/>
        <p:txBody>
          <a:bodyPr/>
          <a:lstStyle/>
          <a:p>
            <a:endParaRPr lang="fr-FR" dirty="0">
              <a:solidFill>
                <a:srgbClr val="002060"/>
              </a:solidFill>
              <a:sym typeface="Wingdings" panose="05000000000000000000" pitchFamily="2" charset="2"/>
            </a:endParaRPr>
          </a:p>
          <a:p>
            <a:endParaRPr lang="fr-FR" dirty="0">
              <a:solidFill>
                <a:srgbClr val="002060"/>
              </a:solidFill>
              <a:sym typeface="Wingdings" panose="05000000000000000000" pitchFamily="2" charset="2"/>
            </a:endParaRPr>
          </a:p>
          <a:p>
            <a:endParaRPr lang="fr-FR" dirty="0">
              <a:solidFill>
                <a:srgbClr val="002060"/>
              </a:solidFill>
              <a:sym typeface="Wingdings" panose="05000000000000000000" pitchFamily="2" charset="2"/>
            </a:endParaRPr>
          </a:p>
          <a:p>
            <a:endParaRPr lang="fr-FR" dirty="0">
              <a:solidFill>
                <a:srgbClr val="002060"/>
              </a:solidFill>
              <a:sym typeface="Wingdings" panose="05000000000000000000" pitchFamily="2" charset="2"/>
            </a:endParaRPr>
          </a:p>
          <a:p>
            <a:endParaRPr lang="fr-FR" dirty="0">
              <a:solidFill>
                <a:srgbClr val="002060"/>
              </a:solidFill>
              <a:sym typeface="Wingdings" panose="05000000000000000000" pitchFamily="2" charset="2"/>
            </a:endParaRPr>
          </a:p>
          <a:p>
            <a:endParaRPr lang="fr-FR" dirty="0">
              <a:solidFill>
                <a:srgbClr val="002060"/>
              </a:solidFill>
              <a:sym typeface="Wingdings" panose="05000000000000000000" pitchFamily="2" charset="2"/>
            </a:endParaRPr>
          </a:p>
          <a:p>
            <a:endParaRPr lang="fr-FR" dirty="0">
              <a:solidFill>
                <a:srgbClr val="002060"/>
              </a:solidFill>
              <a:sym typeface="Wingdings" panose="05000000000000000000" pitchFamily="2" charset="2"/>
            </a:endParaRPr>
          </a:p>
          <a:p>
            <a:endParaRPr lang="fr-FR" dirty="0">
              <a:solidFill>
                <a:srgbClr val="002060"/>
              </a:solidFill>
              <a:sym typeface="Wingdings" panose="05000000000000000000" pitchFamily="2" charset="2"/>
            </a:endParaRPr>
          </a:p>
          <a:p>
            <a:endParaRPr lang="fr-FR" dirty="0">
              <a:solidFill>
                <a:srgbClr val="002060"/>
              </a:solidFill>
              <a:sym typeface="Wingdings" panose="05000000000000000000" pitchFamily="2" charset="2"/>
            </a:endParaRPr>
          </a:p>
          <a:p>
            <a:endParaRPr lang="en-GB" dirty="0"/>
          </a:p>
        </p:txBody>
      </p:sp>
      <p:sp>
        <p:nvSpPr>
          <p:cNvPr id="6" name="Text Placeholder 5"/>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Exemple : compétition</a:t>
            </a:r>
            <a:endParaRPr lang="en-GB" sz="3600" b="1" kern="1200" dirty="0">
              <a:solidFill>
                <a:srgbClr val="002060"/>
              </a:solidFill>
              <a:latin typeface="Arial Black" panose="020B0A04020102020204" pitchFamily="34" charset="0"/>
              <a:ea typeface="+mj-ea"/>
              <a:cs typeface="+mj-cs"/>
            </a:endParaRPr>
          </a:p>
        </p:txBody>
      </p:sp>
      <p:pic>
        <p:nvPicPr>
          <p:cNvPr id="4" name="Espace réservé du contenu 3"/>
          <p:cNvPicPr>
            <a:picLocks noGrp="1" noChangeAspect="1"/>
          </p:cNvPicPr>
          <p:nvPr>
            <p:ph idx="4294967295"/>
          </p:nvPr>
        </p:nvPicPr>
        <p:blipFill rotWithShape="1">
          <a:blip r:embed="rId2"/>
          <a:srcRect l="7965" t="12267" r="5440" b="18789"/>
          <a:stretch/>
        </p:blipFill>
        <p:spPr>
          <a:xfrm>
            <a:off x="2801257" y="1314450"/>
            <a:ext cx="9496425" cy="7124700"/>
          </a:xfrm>
        </p:spPr>
      </p:pic>
    </p:spTree>
    <p:extLst>
      <p:ext uri="{BB962C8B-B14F-4D97-AF65-F5344CB8AC3E}">
        <p14:creationId xmlns:p14="http://schemas.microsoft.com/office/powerpoint/2010/main" val="31625924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 xmlns:a16="http://schemas.microsoft.com/office/drawing/2014/main" id="{7E77E739-1C92-49AC-B151-A336FACBAE1E}"/>
              </a:ext>
            </a:extLst>
          </p:cNvPr>
          <p:cNvSpPr>
            <a:spLocks noGrp="1"/>
          </p:cNvSpPr>
          <p:nvPr>
            <p:ph type="body" sz="quarter" idx="10"/>
          </p:nvPr>
        </p:nvSpPr>
        <p:spPr/>
        <p:txBody>
          <a:bodyPr/>
          <a:lstStyle/>
          <a:p>
            <a:endParaRPr lang="fr-FR"/>
          </a:p>
        </p:txBody>
      </p:sp>
      <p:sp>
        <p:nvSpPr>
          <p:cNvPr id="3" name="Espace réservé du texte 2">
            <a:extLst>
              <a:ext uri="{FF2B5EF4-FFF2-40B4-BE49-F238E27FC236}">
                <a16:creationId xmlns="" xmlns:a16="http://schemas.microsoft.com/office/drawing/2014/main" id="{A7876760-081C-428A-BBF3-0A2DF8A49D9E}"/>
              </a:ext>
            </a:extLst>
          </p:cNvPr>
          <p:cNvSpPr>
            <a:spLocks noGrp="1"/>
          </p:cNvSpPr>
          <p:nvPr>
            <p:ph type="body" sz="quarter" idx="11"/>
          </p:nvPr>
        </p:nvSpPr>
        <p:spPr/>
        <p:txBody>
          <a:bodyPr/>
          <a:lstStyle/>
          <a:p>
            <a:pPr marL="342900" indent="-342900">
              <a:buClr>
                <a:srgbClr val="002060"/>
              </a:buClr>
              <a:buFont typeface="Arial" panose="020B0604020202020204" pitchFamily="34" charset="0"/>
              <a:buChar char="•"/>
            </a:pPr>
            <a:r>
              <a:rPr lang="fr-FR" dirty="0">
                <a:solidFill>
                  <a:srgbClr val="002060"/>
                </a:solidFill>
              </a:rPr>
              <a:t>Informations générales : délégué, catégories, engagements, remplacements &amp; forfaits</a:t>
            </a:r>
          </a:p>
          <a:p>
            <a:pPr marL="342900" indent="-342900">
              <a:buClr>
                <a:srgbClr val="002060"/>
              </a:buClr>
              <a:buFont typeface="Arial" panose="020B0604020202020204" pitchFamily="34" charset="0"/>
              <a:buChar char="•"/>
            </a:pPr>
            <a:r>
              <a:rPr lang="fr-FR" dirty="0">
                <a:solidFill>
                  <a:srgbClr val="002060"/>
                </a:solidFill>
              </a:rPr>
              <a:t>La pesée &amp; tenue de compétition</a:t>
            </a:r>
          </a:p>
          <a:p>
            <a:pPr marL="342900" indent="-342900">
              <a:buClr>
                <a:srgbClr val="002060"/>
              </a:buClr>
              <a:buFont typeface="Arial" panose="020B0604020202020204" pitchFamily="34" charset="0"/>
              <a:buChar char="•"/>
            </a:pPr>
            <a:r>
              <a:rPr lang="fr-FR" dirty="0">
                <a:solidFill>
                  <a:srgbClr val="002060"/>
                </a:solidFill>
              </a:rPr>
              <a:t>Les plans de circulation &amp; comment les lire</a:t>
            </a:r>
          </a:p>
          <a:p>
            <a:pPr marL="342900" indent="-342900">
              <a:buClr>
                <a:srgbClr val="002060"/>
              </a:buClr>
              <a:buFont typeface="Arial" panose="020B0604020202020204" pitchFamily="34" charset="0"/>
              <a:buChar char="•"/>
            </a:pPr>
            <a:r>
              <a:rPr lang="fr-FR" dirty="0">
                <a:solidFill>
                  <a:srgbClr val="002060"/>
                </a:solidFill>
              </a:rPr>
              <a:t>Le parcours d’un équipage, de l’embarquement au débarquement</a:t>
            </a:r>
          </a:p>
          <a:p>
            <a:pPr marL="342900" indent="-342900">
              <a:buClr>
                <a:srgbClr val="002060"/>
              </a:buClr>
              <a:buFont typeface="Arial" panose="020B0604020202020204" pitchFamily="34" charset="0"/>
              <a:buChar char="•"/>
            </a:pPr>
            <a:r>
              <a:rPr lang="fr-FR" dirty="0">
                <a:solidFill>
                  <a:srgbClr val="002060"/>
                </a:solidFill>
              </a:rPr>
              <a:t>Les textes à connaitre, et où les trouver</a:t>
            </a:r>
          </a:p>
          <a:p>
            <a:pPr marL="342900" indent="-342900">
              <a:buClr>
                <a:srgbClr val="002060"/>
              </a:buClr>
              <a:buFont typeface="Arial" panose="020B0604020202020204" pitchFamily="34" charset="0"/>
              <a:buChar char="•"/>
            </a:pPr>
            <a:r>
              <a:rPr lang="fr-FR" dirty="0">
                <a:solidFill>
                  <a:srgbClr val="002060"/>
                </a:solidFill>
              </a:rPr>
              <a:t>Régates internationales</a:t>
            </a:r>
          </a:p>
        </p:txBody>
      </p:sp>
      <p:sp>
        <p:nvSpPr>
          <p:cNvPr id="4" name="Espace réservé du texte 3">
            <a:extLst>
              <a:ext uri="{FF2B5EF4-FFF2-40B4-BE49-F238E27FC236}">
                <a16:creationId xmlns="" xmlns:a16="http://schemas.microsoft.com/office/drawing/2014/main" id="{97998F1D-9847-4422-B562-00FFACBE1CA2}"/>
              </a:ext>
            </a:extLst>
          </p:cNvPr>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Sommaire</a:t>
            </a:r>
          </a:p>
        </p:txBody>
      </p:sp>
    </p:spTree>
    <p:extLst>
      <p:ext uri="{BB962C8B-B14F-4D97-AF65-F5344CB8AC3E}">
        <p14:creationId xmlns:p14="http://schemas.microsoft.com/office/powerpoint/2010/main" val="378020193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GB"/>
          </a:p>
        </p:txBody>
      </p:sp>
      <p:sp>
        <p:nvSpPr>
          <p:cNvPr id="5" name="Text Placeholder 4"/>
          <p:cNvSpPr>
            <a:spLocks noGrp="1"/>
          </p:cNvSpPr>
          <p:nvPr>
            <p:ph type="body" sz="quarter" idx="11"/>
          </p:nvPr>
        </p:nvSpPr>
        <p:spPr/>
        <p:txBody>
          <a:bodyPr/>
          <a:lstStyle/>
          <a:p>
            <a:endParaRPr lang="en-GB"/>
          </a:p>
        </p:txBody>
      </p:sp>
      <p:sp>
        <p:nvSpPr>
          <p:cNvPr id="6" name="Text Placeholder 5"/>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Exemple : entraînement</a:t>
            </a:r>
            <a:endParaRPr lang="en-GB" sz="3600" b="1" kern="1200" dirty="0">
              <a:solidFill>
                <a:srgbClr val="002060"/>
              </a:solidFill>
              <a:latin typeface="Arial Black" panose="020B0A04020102020204" pitchFamily="34" charset="0"/>
              <a:ea typeface="+mj-ea"/>
              <a:cs typeface="+mj-cs"/>
            </a:endParaRPr>
          </a:p>
        </p:txBody>
      </p:sp>
      <p:pic>
        <p:nvPicPr>
          <p:cNvPr id="4" name="Espace réservé du contenu 3"/>
          <p:cNvPicPr>
            <a:picLocks noGrp="1" noChangeAspect="1"/>
          </p:cNvPicPr>
          <p:nvPr>
            <p:ph idx="4294967295"/>
          </p:nvPr>
        </p:nvPicPr>
        <p:blipFill rotWithShape="1">
          <a:blip r:embed="rId2"/>
          <a:srcRect l="6777" t="12057" r="5439" b="20471"/>
          <a:stretch/>
        </p:blipFill>
        <p:spPr>
          <a:xfrm>
            <a:off x="2576551" y="1220600"/>
            <a:ext cx="9639300" cy="6980238"/>
          </a:xfrm>
        </p:spPr>
      </p:pic>
    </p:spTree>
    <p:extLst>
      <p:ext uri="{BB962C8B-B14F-4D97-AF65-F5344CB8AC3E}">
        <p14:creationId xmlns:p14="http://schemas.microsoft.com/office/powerpoint/2010/main" val="9244553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GB"/>
          </a:p>
        </p:txBody>
      </p:sp>
      <p:sp>
        <p:nvSpPr>
          <p:cNvPr id="5" name="Text Placeholder 4"/>
          <p:cNvSpPr>
            <a:spLocks noGrp="1"/>
          </p:cNvSpPr>
          <p:nvPr>
            <p:ph type="body" sz="quarter" idx="11"/>
          </p:nvPr>
        </p:nvSpPr>
        <p:spPr/>
        <p:txBody>
          <a:bodyPr/>
          <a:lstStyle/>
          <a:p>
            <a:endParaRPr lang="fr-FR" dirty="0">
              <a:solidFill>
                <a:srgbClr val="002060"/>
              </a:solidFill>
              <a:sym typeface="Wingdings" panose="05000000000000000000" pitchFamily="2" charset="2"/>
            </a:endParaRPr>
          </a:p>
          <a:p>
            <a:endParaRPr lang="fr-FR" dirty="0">
              <a:solidFill>
                <a:srgbClr val="002060"/>
              </a:solidFill>
              <a:sym typeface="Wingdings" panose="05000000000000000000" pitchFamily="2" charset="2"/>
            </a:endParaRPr>
          </a:p>
          <a:p>
            <a:endParaRPr lang="fr-FR" dirty="0">
              <a:solidFill>
                <a:srgbClr val="002060"/>
              </a:solidFill>
              <a:sym typeface="Wingdings" panose="05000000000000000000" pitchFamily="2" charset="2"/>
            </a:endParaRPr>
          </a:p>
          <a:p>
            <a:endParaRPr lang="fr-FR" dirty="0">
              <a:solidFill>
                <a:srgbClr val="002060"/>
              </a:solidFill>
              <a:sym typeface="Wingdings" panose="05000000000000000000" pitchFamily="2" charset="2"/>
            </a:endParaRPr>
          </a:p>
          <a:p>
            <a:endParaRPr lang="fr-FR" dirty="0">
              <a:solidFill>
                <a:srgbClr val="002060"/>
              </a:solidFill>
              <a:sym typeface="Wingdings" panose="05000000000000000000" pitchFamily="2" charset="2"/>
            </a:endParaRPr>
          </a:p>
          <a:p>
            <a:endParaRPr lang="fr-FR" dirty="0">
              <a:solidFill>
                <a:srgbClr val="002060"/>
              </a:solidFill>
              <a:sym typeface="Wingdings" panose="05000000000000000000" pitchFamily="2" charset="2"/>
            </a:endParaRPr>
          </a:p>
          <a:p>
            <a:endParaRPr lang="fr-FR" dirty="0">
              <a:solidFill>
                <a:srgbClr val="002060"/>
              </a:solidFill>
              <a:sym typeface="Wingdings" panose="05000000000000000000" pitchFamily="2" charset="2"/>
            </a:endParaRPr>
          </a:p>
          <a:p>
            <a:endParaRPr lang="fr-FR" dirty="0">
              <a:solidFill>
                <a:srgbClr val="002060"/>
              </a:solidFill>
              <a:sym typeface="Wingdings" panose="05000000000000000000" pitchFamily="2" charset="2"/>
            </a:endParaRPr>
          </a:p>
          <a:p>
            <a:endParaRPr lang="fr-FR" dirty="0">
              <a:solidFill>
                <a:srgbClr val="002060"/>
              </a:solidFill>
              <a:sym typeface="Wingdings" panose="05000000000000000000" pitchFamily="2" charset="2"/>
            </a:endParaRPr>
          </a:p>
          <a:p>
            <a:endParaRPr lang="en-GB" dirty="0"/>
          </a:p>
        </p:txBody>
      </p:sp>
      <p:sp>
        <p:nvSpPr>
          <p:cNvPr id="6" name="Text Placeholder 5"/>
          <p:cNvSpPr>
            <a:spLocks noGrp="1"/>
          </p:cNvSpPr>
          <p:nvPr>
            <p:ph type="body" sz="quarter" idx="12"/>
          </p:nvPr>
        </p:nvSpPr>
        <p:spPr>
          <a:xfrm>
            <a:off x="1361821" y="552225"/>
            <a:ext cx="8723031" cy="618631"/>
          </a:xfrm>
        </p:spPr>
        <p:txBody>
          <a:bodyPr/>
          <a:lstStyle/>
          <a:p>
            <a:r>
              <a:rPr lang="fr-FR" sz="3600" b="1" kern="1200" dirty="0">
                <a:solidFill>
                  <a:srgbClr val="002060"/>
                </a:solidFill>
                <a:latin typeface="Arial Black" panose="020B0A04020102020204" pitchFamily="34" charset="0"/>
                <a:ea typeface="+mj-ea"/>
                <a:cs typeface="+mj-cs"/>
              </a:rPr>
              <a:t>Où trouver les arbitres </a:t>
            </a:r>
            <a:br>
              <a:rPr lang="fr-FR" sz="3600" b="1" kern="1200" dirty="0">
                <a:solidFill>
                  <a:srgbClr val="002060"/>
                </a:solidFill>
                <a:latin typeface="Arial Black" panose="020B0A04020102020204" pitchFamily="34" charset="0"/>
                <a:ea typeface="+mj-ea"/>
                <a:cs typeface="+mj-cs"/>
              </a:rPr>
            </a:br>
            <a:r>
              <a:rPr lang="fr-FR" sz="3600" b="1" kern="1200" dirty="0">
                <a:solidFill>
                  <a:srgbClr val="002060"/>
                </a:solidFill>
                <a:latin typeface="Arial Black" panose="020B0A04020102020204" pitchFamily="34" charset="0"/>
                <a:ea typeface="+mj-ea"/>
                <a:cs typeface="+mj-cs"/>
              </a:rPr>
              <a:t>sur le bassin ?</a:t>
            </a:r>
          </a:p>
        </p:txBody>
      </p:sp>
      <p:pic>
        <p:nvPicPr>
          <p:cNvPr id="4" name="Espace réservé du contenu 3"/>
          <p:cNvPicPr>
            <a:picLocks noGrp="1" noChangeAspect="1"/>
          </p:cNvPicPr>
          <p:nvPr>
            <p:ph idx="4294967295"/>
          </p:nvPr>
        </p:nvPicPr>
        <p:blipFill rotWithShape="1">
          <a:blip r:embed="rId3"/>
          <a:srcRect l="7965" t="20755" r="5440" b="18569"/>
          <a:stretch/>
        </p:blipFill>
        <p:spPr>
          <a:xfrm>
            <a:off x="2801257" y="2191656"/>
            <a:ext cx="9496425" cy="6270173"/>
          </a:xfrm>
        </p:spPr>
      </p:pic>
      <p:grpSp>
        <p:nvGrpSpPr>
          <p:cNvPr id="11" name="Groupe 10">
            <a:extLst>
              <a:ext uri="{FF2B5EF4-FFF2-40B4-BE49-F238E27FC236}">
                <a16:creationId xmlns="" xmlns:a16="http://schemas.microsoft.com/office/drawing/2014/main" id="{AF9B08AF-2308-4426-9624-E2DBD30985F7}"/>
              </a:ext>
            </a:extLst>
          </p:cNvPr>
          <p:cNvGrpSpPr/>
          <p:nvPr/>
        </p:nvGrpSpPr>
        <p:grpSpPr>
          <a:xfrm>
            <a:off x="5834743" y="1541993"/>
            <a:ext cx="3155269" cy="2007491"/>
            <a:chOff x="5834743" y="1541993"/>
            <a:chExt cx="3155269" cy="2007491"/>
          </a:xfrm>
        </p:grpSpPr>
        <p:grpSp>
          <p:nvGrpSpPr>
            <p:cNvPr id="9" name="Groupe 8">
              <a:extLst>
                <a:ext uri="{FF2B5EF4-FFF2-40B4-BE49-F238E27FC236}">
                  <a16:creationId xmlns="" xmlns:a16="http://schemas.microsoft.com/office/drawing/2014/main" id="{9D553FBB-84E3-49F4-B93F-226B7A406614}"/>
                </a:ext>
              </a:extLst>
            </p:cNvPr>
            <p:cNvGrpSpPr/>
            <p:nvPr/>
          </p:nvGrpSpPr>
          <p:grpSpPr>
            <a:xfrm>
              <a:off x="5834743" y="1541993"/>
              <a:ext cx="3155269" cy="1462464"/>
              <a:chOff x="5834743" y="1541993"/>
              <a:chExt cx="3155269" cy="1462464"/>
            </a:xfrm>
          </p:grpSpPr>
          <p:sp>
            <p:nvSpPr>
              <p:cNvPr id="7" name="Rectangle 6">
                <a:extLst>
                  <a:ext uri="{FF2B5EF4-FFF2-40B4-BE49-F238E27FC236}">
                    <a16:creationId xmlns="" xmlns:a16="http://schemas.microsoft.com/office/drawing/2014/main" id="{EFFD41C1-27CC-47EB-ACA9-563091609439}"/>
                  </a:ext>
                </a:extLst>
              </p:cNvPr>
              <p:cNvSpPr/>
              <p:nvPr/>
            </p:nvSpPr>
            <p:spPr>
              <a:xfrm>
                <a:off x="5834743" y="1793533"/>
                <a:ext cx="1611086" cy="1210924"/>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4300" b="0" i="0" u="none" strike="noStrike" cap="none" spc="0" normalizeH="0" baseline="0">
                  <a:ln>
                    <a:noFill/>
                  </a:ln>
                  <a:solidFill>
                    <a:srgbClr val="FFFFFF"/>
                  </a:solidFill>
                  <a:effectLst/>
                  <a:uFillTx/>
                  <a:latin typeface="+mn-lt"/>
                  <a:ea typeface="+mn-ea"/>
                  <a:cs typeface="+mn-cs"/>
                  <a:sym typeface="Futura"/>
                </a:endParaRPr>
              </a:p>
            </p:txBody>
          </p:sp>
          <p:sp>
            <p:nvSpPr>
              <p:cNvPr id="8" name="Rectangle 7">
                <a:extLst>
                  <a:ext uri="{FF2B5EF4-FFF2-40B4-BE49-F238E27FC236}">
                    <a16:creationId xmlns="" xmlns:a16="http://schemas.microsoft.com/office/drawing/2014/main" id="{E85632D1-70F9-48C4-B8D9-C54EB44FEEDC}"/>
                  </a:ext>
                </a:extLst>
              </p:cNvPr>
              <p:cNvSpPr/>
              <p:nvPr/>
            </p:nvSpPr>
            <p:spPr>
              <a:xfrm>
                <a:off x="7378926" y="1541993"/>
                <a:ext cx="1611086" cy="1210924"/>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4300" b="0" i="0" u="none" strike="noStrike" cap="none" spc="0" normalizeH="0" baseline="0">
                  <a:ln>
                    <a:noFill/>
                  </a:ln>
                  <a:solidFill>
                    <a:srgbClr val="FFFFFF"/>
                  </a:solidFill>
                  <a:effectLst/>
                  <a:uFillTx/>
                  <a:latin typeface="+mn-lt"/>
                  <a:ea typeface="+mn-ea"/>
                  <a:cs typeface="+mn-cs"/>
                  <a:sym typeface="Futura"/>
                </a:endParaRPr>
              </a:p>
            </p:txBody>
          </p:sp>
        </p:grpSp>
        <p:sp>
          <p:nvSpPr>
            <p:cNvPr id="10" name="Rectangle 9">
              <a:extLst>
                <a:ext uri="{FF2B5EF4-FFF2-40B4-BE49-F238E27FC236}">
                  <a16:creationId xmlns="" xmlns:a16="http://schemas.microsoft.com/office/drawing/2014/main" id="{39E5A422-3087-484B-A554-D51A03CD01B4}"/>
                </a:ext>
              </a:extLst>
            </p:cNvPr>
            <p:cNvSpPr/>
            <p:nvPr/>
          </p:nvSpPr>
          <p:spPr>
            <a:xfrm>
              <a:off x="7765509" y="2338560"/>
              <a:ext cx="260891" cy="1210924"/>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4300" b="0" i="0" u="none" strike="noStrike" cap="none" spc="0" normalizeH="0" baseline="0">
                <a:ln>
                  <a:noFill/>
                </a:ln>
                <a:solidFill>
                  <a:srgbClr val="FFFFFF"/>
                </a:solidFill>
                <a:effectLst/>
                <a:uFillTx/>
                <a:latin typeface="+mn-lt"/>
                <a:ea typeface="+mn-ea"/>
                <a:cs typeface="+mn-cs"/>
                <a:sym typeface="Futura"/>
              </a:endParaRPr>
            </a:p>
          </p:txBody>
        </p:sp>
      </p:grpSp>
      <p:sp>
        <p:nvSpPr>
          <p:cNvPr id="12" name="Ellipse 11" descr="fdgd">
            <a:extLst>
              <a:ext uri="{FF2B5EF4-FFF2-40B4-BE49-F238E27FC236}">
                <a16:creationId xmlns="" xmlns:a16="http://schemas.microsoft.com/office/drawing/2014/main" id="{B6B59B43-A580-4403-B61B-D10AAC9BBA92}"/>
              </a:ext>
            </a:extLst>
          </p:cNvPr>
          <p:cNvSpPr/>
          <p:nvPr/>
        </p:nvSpPr>
        <p:spPr>
          <a:xfrm>
            <a:off x="3657600" y="5817100"/>
            <a:ext cx="2844800" cy="1356082"/>
          </a:xfrm>
          <a:prstGeom prst="ellipse">
            <a:avLst/>
          </a:prstGeom>
          <a:solidFill>
            <a:schemeClr val="accent4">
              <a:lumMod val="75000"/>
              <a:alpha val="70000"/>
            </a:scheme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chemeClr val="bg1"/>
                </a:solidFill>
                <a:effectLst/>
                <a:uFillTx/>
                <a:latin typeface="+mn-lt"/>
                <a:ea typeface="+mn-ea"/>
                <a:cs typeface="+mn-cs"/>
                <a:sym typeface="Futura"/>
              </a:rPr>
              <a:t>Un groupe d’arbitres aux pontons pour vérifier vos bateaux et équipages</a:t>
            </a:r>
          </a:p>
        </p:txBody>
      </p:sp>
      <p:sp>
        <p:nvSpPr>
          <p:cNvPr id="14" name="Ellipse 13" descr="fdgd">
            <a:extLst>
              <a:ext uri="{FF2B5EF4-FFF2-40B4-BE49-F238E27FC236}">
                <a16:creationId xmlns="" xmlns:a16="http://schemas.microsoft.com/office/drawing/2014/main" id="{8C82962A-88AC-4868-9694-D5EF5EB04C37}"/>
              </a:ext>
            </a:extLst>
          </p:cNvPr>
          <p:cNvSpPr/>
          <p:nvPr/>
        </p:nvSpPr>
        <p:spPr>
          <a:xfrm>
            <a:off x="1178309" y="4939998"/>
            <a:ext cx="2844800" cy="1356082"/>
          </a:xfrm>
          <a:prstGeom prst="ellipse">
            <a:avLst/>
          </a:prstGeom>
          <a:solidFill>
            <a:schemeClr val="accent3">
              <a:lumMod val="75000"/>
              <a:alpha val="70000"/>
            </a:scheme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chemeClr val="bg1"/>
                </a:solidFill>
                <a:effectLst/>
                <a:uFillTx/>
                <a:latin typeface="+mn-lt"/>
                <a:ea typeface="+mn-ea"/>
                <a:cs typeface="+mn-cs"/>
                <a:sym typeface="Futura"/>
              </a:rPr>
              <a:t>Un groupe d’arbitres à l’arrivée pour valider l’ordre d’arrivée et les tirages</a:t>
            </a:r>
          </a:p>
        </p:txBody>
      </p:sp>
      <p:sp>
        <p:nvSpPr>
          <p:cNvPr id="15" name="Ellipse 14" descr="fdgd">
            <a:extLst>
              <a:ext uri="{FF2B5EF4-FFF2-40B4-BE49-F238E27FC236}">
                <a16:creationId xmlns="" xmlns:a16="http://schemas.microsoft.com/office/drawing/2014/main" id="{1E8730BF-5531-425D-84D8-7F04A4C5CB5F}"/>
              </a:ext>
            </a:extLst>
          </p:cNvPr>
          <p:cNvSpPr/>
          <p:nvPr/>
        </p:nvSpPr>
        <p:spPr>
          <a:xfrm>
            <a:off x="7445829" y="1720954"/>
            <a:ext cx="2844800" cy="1356082"/>
          </a:xfrm>
          <a:prstGeom prst="ellipse">
            <a:avLst/>
          </a:prstGeom>
          <a:solidFill>
            <a:schemeClr val="accent6">
              <a:lumMod val="60000"/>
              <a:lumOff val="40000"/>
              <a:alpha val="70000"/>
            </a:scheme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chemeClr val="bg1"/>
                </a:solidFill>
                <a:effectLst/>
                <a:uFillTx/>
                <a:latin typeface="+mn-lt"/>
                <a:ea typeface="+mn-ea"/>
                <a:cs typeface="+mn-cs"/>
                <a:sym typeface="Futura"/>
              </a:rPr>
              <a:t>Un groupe d’arbitres au départ pour aligner, donner et valider les départs</a:t>
            </a:r>
          </a:p>
        </p:txBody>
      </p:sp>
      <p:sp>
        <p:nvSpPr>
          <p:cNvPr id="16" name="Ellipse 15" descr="fdgd">
            <a:extLst>
              <a:ext uri="{FF2B5EF4-FFF2-40B4-BE49-F238E27FC236}">
                <a16:creationId xmlns="" xmlns:a16="http://schemas.microsoft.com/office/drawing/2014/main" id="{7D90B277-FD4A-476E-8AA3-DD7E17EBAB72}"/>
              </a:ext>
            </a:extLst>
          </p:cNvPr>
          <p:cNvSpPr/>
          <p:nvPr/>
        </p:nvSpPr>
        <p:spPr>
          <a:xfrm>
            <a:off x="5723337" y="3578605"/>
            <a:ext cx="2844800" cy="1961991"/>
          </a:xfrm>
          <a:prstGeom prst="ellipse">
            <a:avLst/>
          </a:prstGeom>
          <a:solidFill>
            <a:schemeClr val="accent2">
              <a:lumMod val="75000"/>
              <a:alpha val="70000"/>
            </a:scheme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chemeClr val="bg1"/>
                </a:solidFill>
                <a:effectLst/>
                <a:uFillTx/>
                <a:latin typeface="+mn-lt"/>
                <a:ea typeface="+mn-ea"/>
                <a:cs typeface="+mn-cs"/>
                <a:sym typeface="Futura"/>
              </a:rPr>
              <a:t>Un groupe d’arbitres sur l’eau pour prévenir les incidents, vérifier la bonne marche/tenue des courses et les valider</a:t>
            </a:r>
          </a:p>
        </p:txBody>
      </p:sp>
      <p:sp>
        <p:nvSpPr>
          <p:cNvPr id="17" name="Ellipse 16" descr="fdgd">
            <a:extLst>
              <a:ext uri="{FF2B5EF4-FFF2-40B4-BE49-F238E27FC236}">
                <a16:creationId xmlns="" xmlns:a16="http://schemas.microsoft.com/office/drawing/2014/main" id="{07F57B3F-98C1-4383-8FDE-776B3BF0E89B}"/>
              </a:ext>
            </a:extLst>
          </p:cNvPr>
          <p:cNvSpPr/>
          <p:nvPr/>
        </p:nvSpPr>
        <p:spPr>
          <a:xfrm>
            <a:off x="9452882" y="5618039"/>
            <a:ext cx="2844800" cy="1356082"/>
          </a:xfrm>
          <a:prstGeom prst="ellipse">
            <a:avLst/>
          </a:prstGeom>
          <a:solidFill>
            <a:schemeClr val="accent1">
              <a:lumMod val="75000"/>
              <a:alpha val="70000"/>
            </a:scheme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fr-FR" sz="1400" b="0" i="0" u="none" strike="noStrike" cap="none" spc="0" normalizeH="0" baseline="0" dirty="0">
                <a:ln>
                  <a:noFill/>
                </a:ln>
                <a:solidFill>
                  <a:schemeClr val="bg1"/>
                </a:solidFill>
                <a:effectLst/>
                <a:uFillTx/>
                <a:latin typeface="+mn-lt"/>
                <a:ea typeface="+mn-ea"/>
                <a:cs typeface="+mn-cs"/>
                <a:sym typeface="Futura"/>
              </a:rPr>
              <a:t>Un président qui organise et supervise le jury pendant la régate</a:t>
            </a:r>
          </a:p>
        </p:txBody>
      </p:sp>
    </p:spTree>
    <p:extLst>
      <p:ext uri="{BB962C8B-B14F-4D97-AF65-F5344CB8AC3E}">
        <p14:creationId xmlns:p14="http://schemas.microsoft.com/office/powerpoint/2010/main" val="14656505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 xmlns:a16="http://schemas.microsoft.com/office/drawing/2014/main" id="{7E77E739-1C92-49AC-B151-A336FACBAE1E}"/>
              </a:ext>
            </a:extLst>
          </p:cNvPr>
          <p:cNvSpPr>
            <a:spLocks noGrp="1"/>
          </p:cNvSpPr>
          <p:nvPr>
            <p:ph type="body" sz="quarter" idx="10"/>
          </p:nvPr>
        </p:nvSpPr>
        <p:spPr/>
        <p:txBody>
          <a:bodyPr/>
          <a:lstStyle/>
          <a:p>
            <a:endParaRPr lang="fr-FR"/>
          </a:p>
        </p:txBody>
      </p:sp>
      <p:sp>
        <p:nvSpPr>
          <p:cNvPr id="3" name="Espace réservé du texte 2">
            <a:extLst>
              <a:ext uri="{FF2B5EF4-FFF2-40B4-BE49-F238E27FC236}">
                <a16:creationId xmlns="" xmlns:a16="http://schemas.microsoft.com/office/drawing/2014/main" id="{A7876760-081C-428A-BBF3-0A2DF8A49D9E}"/>
              </a:ext>
            </a:extLst>
          </p:cNvPr>
          <p:cNvSpPr>
            <a:spLocks noGrp="1"/>
          </p:cNvSpPr>
          <p:nvPr>
            <p:ph type="body" sz="quarter" idx="11"/>
          </p:nvPr>
        </p:nvSpPr>
        <p:spPr/>
        <p:txBody>
          <a:bodyPr/>
          <a:lstStyle/>
          <a:p>
            <a:pPr marL="342900" indent="-342900">
              <a:buClr>
                <a:srgbClr val="002060"/>
              </a:buClr>
              <a:buFont typeface="Arial" panose="020B0604020202020204" pitchFamily="34" charset="0"/>
              <a:buChar char="•"/>
            </a:pPr>
            <a:r>
              <a:rPr lang="fr-FR" dirty="0">
                <a:solidFill>
                  <a:srgbClr val="002060"/>
                </a:solidFill>
              </a:rPr>
              <a:t>Informations générales : délégué, catégories, engagements, remplacements &amp; forfaits</a:t>
            </a:r>
          </a:p>
          <a:p>
            <a:pPr marL="342900" indent="-342900">
              <a:buClr>
                <a:srgbClr val="002060"/>
              </a:buClr>
              <a:buFont typeface="Arial" panose="020B0604020202020204" pitchFamily="34" charset="0"/>
              <a:buChar char="•"/>
            </a:pPr>
            <a:r>
              <a:rPr lang="fr-FR" dirty="0">
                <a:solidFill>
                  <a:srgbClr val="002060"/>
                </a:solidFill>
              </a:rPr>
              <a:t>La pesée &amp; tenue de compétition</a:t>
            </a:r>
          </a:p>
          <a:p>
            <a:pPr marL="342900" indent="-342900">
              <a:buClr>
                <a:srgbClr val="002060"/>
              </a:buClr>
              <a:buFont typeface="Arial" panose="020B0604020202020204" pitchFamily="34" charset="0"/>
              <a:buChar char="•"/>
            </a:pPr>
            <a:r>
              <a:rPr lang="fr-FR" dirty="0">
                <a:solidFill>
                  <a:srgbClr val="002060"/>
                </a:solidFill>
              </a:rPr>
              <a:t>Les plans de circulation &amp; comment les lire</a:t>
            </a:r>
          </a:p>
          <a:p>
            <a:pPr marL="342900" indent="-342900">
              <a:buClr>
                <a:srgbClr val="002060"/>
              </a:buClr>
              <a:buFont typeface="Arial" panose="020B0604020202020204" pitchFamily="34" charset="0"/>
              <a:buChar char="•"/>
            </a:pPr>
            <a:r>
              <a:rPr lang="fr-FR" dirty="0">
                <a:solidFill>
                  <a:srgbClr val="002060"/>
                </a:solidFill>
              </a:rPr>
              <a:t>Le parcours d’un équipage, de l’embarquement au débarquement</a:t>
            </a:r>
          </a:p>
          <a:p>
            <a:pPr marL="342900" indent="-342900">
              <a:buClr>
                <a:srgbClr val="002060"/>
              </a:buClr>
              <a:buFont typeface="Arial" panose="020B0604020202020204" pitchFamily="34" charset="0"/>
              <a:buChar char="•"/>
            </a:pPr>
            <a:r>
              <a:rPr lang="fr-FR" dirty="0">
                <a:solidFill>
                  <a:srgbClr val="002060"/>
                </a:solidFill>
              </a:rPr>
              <a:t>Les textes à connaitre, et où les trouver</a:t>
            </a:r>
          </a:p>
          <a:p>
            <a:pPr marL="342900" indent="-342900">
              <a:buClr>
                <a:srgbClr val="002060"/>
              </a:buClr>
              <a:buFont typeface="Arial" panose="020B0604020202020204" pitchFamily="34" charset="0"/>
              <a:buChar char="•"/>
            </a:pPr>
            <a:r>
              <a:rPr lang="fr-FR" dirty="0">
                <a:solidFill>
                  <a:srgbClr val="002060"/>
                </a:solidFill>
              </a:rPr>
              <a:t>Régates internationales</a:t>
            </a:r>
          </a:p>
        </p:txBody>
      </p:sp>
      <p:sp>
        <p:nvSpPr>
          <p:cNvPr id="4" name="Espace réservé du texte 3">
            <a:extLst>
              <a:ext uri="{FF2B5EF4-FFF2-40B4-BE49-F238E27FC236}">
                <a16:creationId xmlns="" xmlns:a16="http://schemas.microsoft.com/office/drawing/2014/main" id="{97998F1D-9847-4422-B562-00FFACBE1CA2}"/>
              </a:ext>
            </a:extLst>
          </p:cNvPr>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Sommaire</a:t>
            </a:r>
          </a:p>
        </p:txBody>
      </p:sp>
    </p:spTree>
    <p:extLst>
      <p:ext uri="{BB962C8B-B14F-4D97-AF65-F5344CB8AC3E}">
        <p14:creationId xmlns:p14="http://schemas.microsoft.com/office/powerpoint/2010/main" val="954657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3" end="3"/>
                                            </p:txEl>
                                          </p:spTgt>
                                        </p:tgtEl>
                                      </p:cBhvr>
                                    </p:animEffect>
                                    <p:animScale>
                                      <p:cBhvr>
                                        <p:cTn id="7" dur="250" autoRev="1" fill="hold"/>
                                        <p:tgtEl>
                                          <p:spTgt spid="3">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Embarquement</a:t>
            </a:r>
            <a:endParaRPr lang="en-GB" sz="3600" b="1" kern="1200" dirty="0">
              <a:solidFill>
                <a:srgbClr val="002060"/>
              </a:solidFill>
              <a:latin typeface="Arial Black" panose="020B0A04020102020204" pitchFamily="34" charset="0"/>
              <a:ea typeface="+mj-ea"/>
              <a:cs typeface="+mj-cs"/>
            </a:endParaRPr>
          </a:p>
        </p:txBody>
      </p:sp>
      <p:sp>
        <p:nvSpPr>
          <p:cNvPr id="4" name="Text Placeholder 3"/>
          <p:cNvSpPr>
            <a:spLocks noGrp="1"/>
          </p:cNvSpPr>
          <p:nvPr>
            <p:ph type="body" sz="quarter" idx="11"/>
          </p:nvPr>
        </p:nvSpPr>
        <p:spPr/>
        <p:txBody>
          <a:bodyPr/>
          <a:lstStyle/>
          <a:p>
            <a:pPr>
              <a:spcBef>
                <a:spcPts val="1800"/>
              </a:spcBef>
              <a:buClrTx/>
            </a:pPr>
            <a:r>
              <a:rPr lang="fr-FR" dirty="0">
                <a:solidFill>
                  <a:srgbClr val="002060"/>
                </a:solidFill>
              </a:rPr>
              <a:t>Autant que possible, soyez présent à l’embarquement et :</a:t>
            </a:r>
          </a:p>
          <a:p>
            <a:pPr marL="342900" lvl="1" indent="-342900">
              <a:spcBef>
                <a:spcPts val="1800"/>
              </a:spcBef>
              <a:buClrTx/>
              <a:buFont typeface="Arial" panose="020B0604020202020204" pitchFamily="34" charset="0"/>
              <a:buChar char="•"/>
            </a:pPr>
            <a:r>
              <a:rPr lang="fr-FR" sz="2300" b="0" dirty="0">
                <a:solidFill>
                  <a:srgbClr val="002060"/>
                </a:solidFill>
                <a:latin typeface="+mj-lt"/>
              </a:rPr>
              <a:t>Rappelez à vos rameurs : l’heure de la course, leur numéro de couloir, les modalités de qualification à l’étape suivante, l’objectif</a:t>
            </a:r>
          </a:p>
          <a:p>
            <a:pPr marL="342900" lvl="1" indent="-342900">
              <a:spcBef>
                <a:spcPts val="1800"/>
              </a:spcBef>
              <a:buClrTx/>
              <a:buFont typeface="Arial" panose="020B0604020202020204" pitchFamily="34" charset="0"/>
              <a:buChar char="•"/>
            </a:pPr>
            <a:r>
              <a:rPr lang="fr-FR" sz="2300" b="0" dirty="0">
                <a:solidFill>
                  <a:srgbClr val="002060"/>
                </a:solidFill>
                <a:latin typeface="+mj-lt"/>
              </a:rPr>
              <a:t>Soyez en possession des licences ou des </a:t>
            </a:r>
            <a:r>
              <a:rPr lang="fr-FR" sz="2300" b="0" dirty="0" smtClean="0">
                <a:solidFill>
                  <a:srgbClr val="002060"/>
                </a:solidFill>
                <a:latin typeface="+mj-lt"/>
              </a:rPr>
              <a:t>pièces d’identité</a:t>
            </a:r>
            <a:endParaRPr lang="fr-FR" sz="2300" b="0" dirty="0">
              <a:solidFill>
                <a:srgbClr val="002060"/>
              </a:solidFill>
              <a:latin typeface="+mj-lt"/>
            </a:endParaRPr>
          </a:p>
          <a:p>
            <a:pPr lvl="0" algn="r">
              <a:spcBef>
                <a:spcPts val="1800"/>
              </a:spcBef>
              <a:buClrTx/>
            </a:pPr>
            <a:endParaRPr lang="fr-FR" dirty="0">
              <a:solidFill>
                <a:srgbClr val="00B050"/>
              </a:solidFill>
              <a:latin typeface="Arial Black" panose="020B0A04020102020204" pitchFamily="34" charset="0"/>
            </a:endParaRPr>
          </a:p>
          <a:p>
            <a:pPr lvl="0" algn="r">
              <a:spcBef>
                <a:spcPts val="1800"/>
              </a:spcBef>
              <a:buClrTx/>
            </a:pPr>
            <a:r>
              <a:rPr lang="fr-FR" dirty="0">
                <a:solidFill>
                  <a:srgbClr val="00B050"/>
                </a:solidFill>
                <a:latin typeface="Arial Black" panose="020B0A04020102020204" pitchFamily="34" charset="0"/>
              </a:rPr>
              <a:t>En pratique :</a:t>
            </a:r>
          </a:p>
          <a:p>
            <a:pPr marL="342900" indent="-342900">
              <a:spcBef>
                <a:spcPts val="1800"/>
              </a:spcBef>
              <a:buClrTx/>
              <a:buFont typeface="Arial" panose="020B0604020202020204" pitchFamily="34" charset="0"/>
              <a:buChar char="•"/>
            </a:pPr>
            <a:r>
              <a:rPr lang="fr-FR" dirty="0">
                <a:solidFill>
                  <a:srgbClr val="002060"/>
                </a:solidFill>
              </a:rPr>
              <a:t>On peut vous refuser l’embarquement si vous vous présentez très tôt, pour éviter trop d’embarcations sur l’eau en même temps (risque d’incidents). En général, prévoyez d’embarquer 30 min avant la course</a:t>
            </a:r>
          </a:p>
          <a:p>
            <a:pPr marL="342900" indent="-342900">
              <a:spcBef>
                <a:spcPts val="1800"/>
              </a:spcBef>
              <a:buClrTx/>
              <a:buFont typeface="Arial" panose="020B0604020202020204" pitchFamily="34" charset="0"/>
              <a:buChar char="•"/>
            </a:pPr>
            <a:r>
              <a:rPr lang="fr-FR" dirty="0">
                <a:solidFill>
                  <a:srgbClr val="002060"/>
                </a:solidFill>
              </a:rPr>
              <a:t>Le Code des Régates stipule que « [Les compétiteurs] doivent embarquer le plus rapidement possible ». Ce n’est donc pas le moment d’expliquer à vos rameurs le plan du bassin, la tactique de course, le vent de travers …</a:t>
            </a:r>
          </a:p>
        </p:txBody>
      </p:sp>
    </p:spTree>
    <p:extLst>
      <p:ext uri="{BB962C8B-B14F-4D97-AF65-F5344CB8AC3E}">
        <p14:creationId xmlns:p14="http://schemas.microsoft.com/office/powerpoint/2010/main" val="4063432155"/>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GB" sz="3600" b="1" kern="1200" dirty="0" err="1">
                <a:solidFill>
                  <a:srgbClr val="002060"/>
                </a:solidFill>
                <a:latin typeface="Arial Black" panose="020B0A04020102020204" pitchFamily="34" charset="0"/>
                <a:ea typeface="+mj-ea"/>
                <a:cs typeface="+mj-cs"/>
              </a:rPr>
              <a:t>Équipement</a:t>
            </a:r>
            <a:r>
              <a:rPr lang="en-GB" sz="3600" b="1" kern="1200" dirty="0">
                <a:solidFill>
                  <a:srgbClr val="002060"/>
                </a:solidFill>
                <a:latin typeface="Arial Black" panose="020B0A04020102020204" pitchFamily="34" charset="0"/>
                <a:ea typeface="+mj-ea"/>
                <a:cs typeface="+mj-cs"/>
              </a:rPr>
              <a:t> du bateau </a:t>
            </a:r>
            <a:r>
              <a:rPr lang="en-GB" sz="2000" b="1" kern="1200" dirty="0">
                <a:solidFill>
                  <a:srgbClr val="002060"/>
                </a:solidFill>
                <a:latin typeface="Arial Black" panose="020B0A04020102020204" pitchFamily="34" charset="0"/>
                <a:ea typeface="+mj-ea"/>
                <a:cs typeface="+mj-cs"/>
              </a:rPr>
              <a:t>(Art. 18)</a:t>
            </a:r>
          </a:p>
        </p:txBody>
      </p:sp>
      <p:sp>
        <p:nvSpPr>
          <p:cNvPr id="2" name="Text Placeholder 1"/>
          <p:cNvSpPr>
            <a:spLocks noGrp="1"/>
          </p:cNvSpPr>
          <p:nvPr>
            <p:ph type="body" sz="quarter" idx="11"/>
          </p:nvPr>
        </p:nvSpPr>
        <p:spPr>
          <a:xfrm>
            <a:off x="2400160" y="1793533"/>
            <a:ext cx="10224311" cy="7583223"/>
          </a:xfrm>
        </p:spPr>
        <p:txBody>
          <a:bodyPr/>
          <a:lstStyle/>
          <a:p>
            <a:pPr marL="342900" indent="-342900">
              <a:spcBef>
                <a:spcPts val="1800"/>
              </a:spcBef>
              <a:buClrTx/>
              <a:buFont typeface="Arial" panose="020B0604020202020204" pitchFamily="34" charset="0"/>
              <a:buChar char="•"/>
              <a:defRPr sz="3192"/>
            </a:pPr>
            <a:r>
              <a:rPr lang="fr-FR" sz="2000" dirty="0">
                <a:solidFill>
                  <a:srgbClr val="002060"/>
                </a:solidFill>
              </a:rPr>
              <a:t>L’étrave du bateau doit être équipée :</a:t>
            </a:r>
          </a:p>
          <a:p>
            <a:pPr marL="711200" lvl="1" indent="-347663">
              <a:spcBef>
                <a:spcPts val="1800"/>
              </a:spcBef>
              <a:buClrTx/>
              <a:buFont typeface="Wingdings" panose="05000000000000000000" pitchFamily="2" charset="2"/>
              <a:buChar char="ü"/>
              <a:defRPr sz="3192"/>
            </a:pPr>
            <a:r>
              <a:rPr lang="fr-FR" sz="1800" b="0" dirty="0">
                <a:solidFill>
                  <a:srgbClr val="002060"/>
                </a:solidFill>
                <a:latin typeface="+mj-lt"/>
              </a:rPr>
              <a:t>D’une boule blanche d’au moins 4 cm de diamètre, </a:t>
            </a:r>
            <a:br>
              <a:rPr lang="fr-FR" sz="1800" b="0" dirty="0">
                <a:solidFill>
                  <a:srgbClr val="002060"/>
                </a:solidFill>
                <a:latin typeface="+mj-lt"/>
              </a:rPr>
            </a:br>
            <a:r>
              <a:rPr lang="fr-FR" sz="1800" b="0" dirty="0">
                <a:solidFill>
                  <a:srgbClr val="002060"/>
                </a:solidFill>
                <a:latin typeface="+mj-lt"/>
              </a:rPr>
              <a:t>en caoutchouc durci ou équivalent, ou construction offrant </a:t>
            </a:r>
            <a:br>
              <a:rPr lang="fr-FR" sz="1800" b="0" dirty="0">
                <a:solidFill>
                  <a:srgbClr val="002060"/>
                </a:solidFill>
                <a:latin typeface="+mj-lt"/>
              </a:rPr>
            </a:br>
            <a:r>
              <a:rPr lang="fr-FR" sz="1800" b="0" dirty="0">
                <a:solidFill>
                  <a:srgbClr val="002060"/>
                </a:solidFill>
                <a:latin typeface="+mj-lt"/>
              </a:rPr>
              <a:t>les mêmes caractéristiques de sécurité &amp; visibilité</a:t>
            </a:r>
          </a:p>
          <a:p>
            <a:pPr marL="711200" lvl="1" indent="-347663">
              <a:spcBef>
                <a:spcPts val="1800"/>
              </a:spcBef>
              <a:buClrTx/>
              <a:buFont typeface="Wingdings" panose="05000000000000000000" pitchFamily="2" charset="2"/>
              <a:buChar char="ü"/>
              <a:defRPr sz="3192"/>
            </a:pPr>
            <a:r>
              <a:rPr lang="fr-FR" sz="1800" b="0" dirty="0">
                <a:solidFill>
                  <a:srgbClr val="002060"/>
                </a:solidFill>
                <a:latin typeface="+mj-lt"/>
              </a:rPr>
              <a:t>D’un support de fixation pour le numéro du bateau</a:t>
            </a:r>
          </a:p>
          <a:p>
            <a:pPr marL="342900" indent="-342900">
              <a:spcBef>
                <a:spcPts val="1800"/>
              </a:spcBef>
              <a:buClrTx/>
              <a:buFont typeface="Arial" panose="020B0604020202020204" pitchFamily="34" charset="0"/>
              <a:buChar char="•"/>
              <a:defRPr sz="3192"/>
            </a:pPr>
            <a:r>
              <a:rPr lang="fr-FR" sz="2000" dirty="0">
                <a:solidFill>
                  <a:srgbClr val="002060"/>
                </a:solidFill>
              </a:rPr>
              <a:t>Le cale-pieds ou les chaussures :</a:t>
            </a:r>
          </a:p>
          <a:p>
            <a:pPr marL="711200" lvl="1" indent="-347663">
              <a:spcBef>
                <a:spcPts val="1800"/>
              </a:spcBef>
              <a:buClrTx/>
              <a:buFont typeface="Wingdings" panose="05000000000000000000" pitchFamily="2" charset="2"/>
              <a:buChar char="ü"/>
              <a:defRPr sz="3192"/>
            </a:pPr>
            <a:r>
              <a:rPr lang="fr-FR" sz="1800" b="0" dirty="0">
                <a:solidFill>
                  <a:srgbClr val="002060"/>
                </a:solidFill>
                <a:latin typeface="+mj-lt"/>
              </a:rPr>
              <a:t>Doivent permettre au rameur de dégager facilement ses </a:t>
            </a:r>
            <a:br>
              <a:rPr lang="fr-FR" sz="1800" b="0" dirty="0">
                <a:solidFill>
                  <a:srgbClr val="002060"/>
                </a:solidFill>
                <a:latin typeface="+mj-lt"/>
              </a:rPr>
            </a:br>
            <a:r>
              <a:rPr lang="fr-FR" sz="1800" b="0" dirty="0">
                <a:solidFill>
                  <a:srgbClr val="002060"/>
                </a:solidFill>
                <a:latin typeface="+mj-lt"/>
              </a:rPr>
              <a:t>pieds en cas de chavirage</a:t>
            </a:r>
          </a:p>
          <a:p>
            <a:pPr marL="711200" lvl="1" indent="-347663">
              <a:spcBef>
                <a:spcPts val="1800"/>
              </a:spcBef>
              <a:buClrTx/>
              <a:buFont typeface="Wingdings" panose="05000000000000000000" pitchFamily="2" charset="2"/>
              <a:buChar char="ü"/>
              <a:defRPr sz="3192"/>
            </a:pPr>
            <a:r>
              <a:rPr lang="fr-FR" sz="1800" b="0" dirty="0">
                <a:solidFill>
                  <a:srgbClr val="002060"/>
                </a:solidFill>
                <a:latin typeface="+mj-lt"/>
              </a:rPr>
              <a:t>Un lacet doit relier chaque talon de chaussure à la planche </a:t>
            </a:r>
            <a:br>
              <a:rPr lang="fr-FR" sz="1800" b="0" dirty="0">
                <a:solidFill>
                  <a:srgbClr val="002060"/>
                </a:solidFill>
                <a:latin typeface="+mj-lt"/>
              </a:rPr>
            </a:br>
            <a:r>
              <a:rPr lang="fr-FR" sz="1800" b="0" dirty="0">
                <a:solidFill>
                  <a:srgbClr val="002060"/>
                </a:solidFill>
                <a:latin typeface="+mj-lt"/>
              </a:rPr>
              <a:t>de pied. A défaut, la chaussure doit être suffisamment rigide</a:t>
            </a:r>
            <a:br>
              <a:rPr lang="fr-FR" sz="1800" b="0" dirty="0">
                <a:solidFill>
                  <a:srgbClr val="002060"/>
                </a:solidFill>
                <a:latin typeface="+mj-lt"/>
              </a:rPr>
            </a:br>
            <a:r>
              <a:rPr lang="fr-FR" sz="1800" b="0" dirty="0">
                <a:solidFill>
                  <a:srgbClr val="002060"/>
                </a:solidFill>
                <a:latin typeface="+mj-lt"/>
              </a:rPr>
              <a:t>et ne pas  dépasser l’horizontale quand elle est soulevée.</a:t>
            </a:r>
          </a:p>
          <a:p>
            <a:pPr marL="711200" lvl="1" indent="-347663">
              <a:spcBef>
                <a:spcPts val="1800"/>
              </a:spcBef>
              <a:buClrTx/>
              <a:buFont typeface="Wingdings" panose="05000000000000000000" pitchFamily="2" charset="2"/>
              <a:buChar char="ü"/>
              <a:defRPr sz="3192"/>
            </a:pPr>
            <a:r>
              <a:rPr lang="fr-FR" sz="1800" b="0" dirty="0">
                <a:solidFill>
                  <a:srgbClr val="002060"/>
                </a:solidFill>
                <a:latin typeface="+mj-lt"/>
              </a:rPr>
              <a:t>Un système type « </a:t>
            </a:r>
            <a:r>
              <a:rPr lang="fr-FR" sz="1800" b="0" dirty="0" err="1">
                <a:solidFill>
                  <a:srgbClr val="002060"/>
                </a:solidFill>
                <a:latin typeface="+mj-lt"/>
              </a:rPr>
              <a:t>Shimano</a:t>
            </a:r>
            <a:r>
              <a:rPr lang="fr-FR" sz="1800" b="0" dirty="0">
                <a:solidFill>
                  <a:srgbClr val="002060"/>
                </a:solidFill>
                <a:latin typeface="+mj-lt"/>
              </a:rPr>
              <a:t> » est également admis, sans lacet au talon</a:t>
            </a:r>
          </a:p>
          <a:p>
            <a:pPr marL="711200" lvl="1" indent="-347663">
              <a:spcBef>
                <a:spcPts val="1800"/>
              </a:spcBef>
              <a:buClrTx/>
              <a:buFont typeface="Wingdings" panose="05000000000000000000" pitchFamily="2" charset="2"/>
              <a:buChar char="ü"/>
              <a:defRPr sz="3192"/>
            </a:pPr>
            <a:r>
              <a:rPr lang="fr-FR" sz="1800" b="0" dirty="0">
                <a:solidFill>
                  <a:srgbClr val="002060"/>
                </a:solidFill>
                <a:latin typeface="+mj-lt"/>
              </a:rPr>
              <a:t>La présence dans le bateau de tout appareil permettant de communiquer avec l’extérieur est INTERDITE lors des </a:t>
            </a:r>
            <a:r>
              <a:rPr lang="fr-FR" sz="1800" b="0" dirty="0" smtClean="0">
                <a:solidFill>
                  <a:srgbClr val="002060"/>
                </a:solidFill>
                <a:latin typeface="+mj-lt"/>
              </a:rPr>
              <a:t>compétitions !</a:t>
            </a:r>
            <a:endParaRPr lang="fr-FR" sz="1800" b="0" dirty="0">
              <a:solidFill>
                <a:srgbClr val="002060"/>
              </a:solidFill>
              <a:latin typeface="+mj-lt"/>
            </a:endParaRPr>
          </a:p>
          <a:p>
            <a:pPr marL="342900" indent="-342900">
              <a:spcBef>
                <a:spcPts val="1800"/>
              </a:spcBef>
              <a:buClrTx/>
              <a:buFont typeface="Arial" panose="020B0604020202020204" pitchFamily="34" charset="0"/>
              <a:buChar char="•"/>
              <a:defRPr sz="3192"/>
            </a:pPr>
            <a:r>
              <a:rPr lang="fr-FR" sz="2000" dirty="0">
                <a:solidFill>
                  <a:srgbClr val="002060"/>
                </a:solidFill>
              </a:rPr>
              <a:t>Longueur minimum de la coque : 7,20 mètres</a:t>
            </a:r>
          </a:p>
          <a:p>
            <a:pPr lvl="0" algn="r">
              <a:spcBef>
                <a:spcPts val="1800"/>
              </a:spcBef>
              <a:buClrTx/>
            </a:pPr>
            <a:r>
              <a:rPr lang="fr-FR" dirty="0">
                <a:solidFill>
                  <a:srgbClr val="00B050"/>
                </a:solidFill>
                <a:latin typeface="Arial Black" panose="020B0A04020102020204" pitchFamily="34" charset="0"/>
              </a:rPr>
              <a:t>En pratique :</a:t>
            </a:r>
          </a:p>
          <a:p>
            <a:pPr marL="342900" lvl="1" indent="-342900">
              <a:spcBef>
                <a:spcPts val="1800"/>
              </a:spcBef>
              <a:buClrTx/>
              <a:buFont typeface="Arial" panose="020B0604020202020204" pitchFamily="34" charset="0"/>
              <a:buChar char="•"/>
            </a:pPr>
            <a:r>
              <a:rPr lang="fr-FR" b="0" dirty="0">
                <a:solidFill>
                  <a:srgbClr val="002060"/>
                </a:solidFill>
                <a:latin typeface="+mj-lt"/>
                <a:cs typeface="Arial" panose="020B0604020202020204" pitchFamily="34" charset="0"/>
              </a:rPr>
              <a:t>Vérifiez/faites vérifier par vos rameurs les points de sécurité de la coque, et qu’elle porte le bon numéro</a:t>
            </a:r>
          </a:p>
          <a:p>
            <a:pPr marL="342900" lvl="1" indent="-342900">
              <a:spcBef>
                <a:spcPts val="1800"/>
              </a:spcBef>
              <a:buClrTx/>
              <a:buFont typeface="Arial" panose="020B0604020202020204" pitchFamily="34" charset="0"/>
              <a:buChar char="•"/>
            </a:pPr>
            <a:r>
              <a:rPr lang="fr-FR" b="0" dirty="0">
                <a:solidFill>
                  <a:srgbClr val="002060"/>
                </a:solidFill>
                <a:latin typeface="+mj-lt"/>
                <a:cs typeface="Arial" panose="020B0604020202020204" pitchFamily="34" charset="0"/>
              </a:rPr>
              <a:t>Ces vérifications seront faites </a:t>
            </a:r>
            <a:r>
              <a:rPr lang="fr-FR" b="0" dirty="0">
                <a:solidFill>
                  <a:srgbClr val="00B050"/>
                </a:solidFill>
                <a:latin typeface="+mj-lt"/>
                <a:cs typeface="Arial" panose="020B0604020202020204" pitchFamily="34" charset="0"/>
              </a:rPr>
              <a:t>aléatoirement</a:t>
            </a:r>
            <a:r>
              <a:rPr lang="fr-FR" b="0" dirty="0">
                <a:solidFill>
                  <a:srgbClr val="002060"/>
                </a:solidFill>
                <a:latin typeface="+mj-lt"/>
                <a:cs typeface="Arial" panose="020B0604020202020204" pitchFamily="34" charset="0"/>
              </a:rPr>
              <a:t> par les arbitres ; obligation de réparation en cas de manquement avant embarquement (= stress et perte de temps)</a:t>
            </a:r>
            <a:endParaRPr lang="fr-FR" dirty="0">
              <a:latin typeface="+mj-lt"/>
              <a:cs typeface="Arial" panose="020B0604020202020204" pitchFamily="34" charset="0"/>
            </a:endParaRPr>
          </a:p>
          <a:p>
            <a:pPr marL="342900" indent="-342900">
              <a:spcBef>
                <a:spcPts val="1800"/>
              </a:spcBef>
              <a:buClrTx/>
              <a:buFont typeface="Arial" panose="020B0604020202020204" pitchFamily="34" charset="0"/>
              <a:buChar char="•"/>
            </a:pPr>
            <a:endParaRPr lang="en-GB" dirty="0">
              <a:solidFill>
                <a:srgbClr val="002060"/>
              </a:solidFill>
            </a:endParaRPr>
          </a:p>
        </p:txBody>
      </p:sp>
      <p:pic>
        <p:nvPicPr>
          <p:cNvPr id="4" name="Espace réservé du contenu 7">
            <a:extLst>
              <a:ext uri="{FF2B5EF4-FFF2-40B4-BE49-F238E27FC236}">
                <a16:creationId xmlns="" xmlns:a16="http://schemas.microsoft.com/office/drawing/2014/main" id="{704910D0-7A52-4D0E-B51A-E0D2C109FEDC}"/>
              </a:ext>
            </a:extLst>
          </p:cNvPr>
          <p:cNvPicPr>
            <a:picLocks noChangeAspect="1"/>
          </p:cNvPicPr>
          <p:nvPr/>
        </p:nvPicPr>
        <p:blipFill>
          <a:blip r:embed="rId3"/>
          <a:stretch>
            <a:fillRect/>
          </a:stretch>
        </p:blipFill>
        <p:spPr>
          <a:xfrm>
            <a:off x="9893090" y="3627756"/>
            <a:ext cx="2731381" cy="1771259"/>
          </a:xfrm>
          <a:prstGeom prst="rect">
            <a:avLst/>
          </a:prstGeom>
        </p:spPr>
      </p:pic>
      <p:pic>
        <p:nvPicPr>
          <p:cNvPr id="5" name="Espace réservé du contenu 8">
            <a:extLst>
              <a:ext uri="{FF2B5EF4-FFF2-40B4-BE49-F238E27FC236}">
                <a16:creationId xmlns="" xmlns:a16="http://schemas.microsoft.com/office/drawing/2014/main" id="{81B850D2-A7A2-45FD-9E20-A5B7E3D8F1BF}"/>
              </a:ext>
            </a:extLst>
          </p:cNvPr>
          <p:cNvPicPr>
            <a:picLocks noChangeAspect="1"/>
          </p:cNvPicPr>
          <p:nvPr/>
        </p:nvPicPr>
        <p:blipFill>
          <a:blip r:embed="rId4"/>
          <a:stretch>
            <a:fillRect/>
          </a:stretch>
        </p:blipFill>
        <p:spPr>
          <a:xfrm>
            <a:off x="10052923" y="1505529"/>
            <a:ext cx="2411714" cy="1771259"/>
          </a:xfrm>
          <a:prstGeom prst="rect">
            <a:avLst/>
          </a:prstGeom>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3" name="Text Placeholder 2"/>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Spécificités équipages </a:t>
            </a:r>
            <a:r>
              <a:rPr lang="fr-FR" sz="3600" b="1" kern="1200" dirty="0" err="1">
                <a:solidFill>
                  <a:srgbClr val="002060"/>
                </a:solidFill>
                <a:latin typeface="Arial Black" panose="020B0A04020102020204" pitchFamily="34" charset="0"/>
                <a:ea typeface="+mj-ea"/>
                <a:cs typeface="+mj-cs"/>
              </a:rPr>
              <a:t>handi</a:t>
            </a:r>
            <a:endParaRPr lang="en-GB" sz="3600" b="1" kern="1200" dirty="0">
              <a:solidFill>
                <a:srgbClr val="002060"/>
              </a:solidFill>
              <a:latin typeface="Arial Black" panose="020B0A04020102020204" pitchFamily="34" charset="0"/>
              <a:ea typeface="+mj-ea"/>
              <a:cs typeface="+mj-cs"/>
            </a:endParaRPr>
          </a:p>
        </p:txBody>
      </p:sp>
      <p:sp>
        <p:nvSpPr>
          <p:cNvPr id="4" name="Text Placeholder 3"/>
          <p:cNvSpPr>
            <a:spLocks noGrp="1"/>
          </p:cNvSpPr>
          <p:nvPr>
            <p:ph type="body" sz="quarter" idx="11"/>
          </p:nvPr>
        </p:nvSpPr>
        <p:spPr/>
        <p:txBody>
          <a:bodyPr/>
          <a:lstStyle/>
          <a:p>
            <a:r>
              <a:rPr lang="fr-FR" sz="2000" b="1" dirty="0">
                <a:solidFill>
                  <a:srgbClr val="002060"/>
                </a:solidFill>
              </a:rPr>
              <a:t>Spécificités PR1</a:t>
            </a:r>
          </a:p>
          <a:p>
            <a:pPr marL="342900" indent="-342900">
              <a:spcBef>
                <a:spcPts val="800"/>
              </a:spcBef>
              <a:buClrTx/>
              <a:buFont typeface="Arial" panose="020B0604020202020204" pitchFamily="34" charset="0"/>
              <a:buChar char="•"/>
            </a:pPr>
            <a:r>
              <a:rPr lang="fr-FR" sz="2000" dirty="0">
                <a:solidFill>
                  <a:srgbClr val="002060"/>
                </a:solidFill>
              </a:rPr>
              <a:t>Usage de bateaux aux </a:t>
            </a:r>
            <a:r>
              <a:rPr lang="fr-FR" sz="2000" dirty="0">
                <a:solidFill>
                  <a:srgbClr val="00B050"/>
                </a:solidFill>
              </a:rPr>
              <a:t>normes</a:t>
            </a:r>
            <a:r>
              <a:rPr lang="fr-FR" sz="2000" dirty="0">
                <a:solidFill>
                  <a:srgbClr val="002060"/>
                </a:solidFill>
              </a:rPr>
              <a:t> World Rowing obligatoire</a:t>
            </a:r>
          </a:p>
          <a:p>
            <a:pPr marL="342900" indent="-342900">
              <a:spcBef>
                <a:spcPts val="800"/>
              </a:spcBef>
              <a:buClrTx/>
              <a:buFont typeface="Arial" panose="020B0604020202020204" pitchFamily="34" charset="0"/>
              <a:buChar char="•"/>
            </a:pPr>
            <a:r>
              <a:rPr lang="fr-FR" sz="2000" dirty="0">
                <a:solidFill>
                  <a:srgbClr val="00B050"/>
                </a:solidFill>
              </a:rPr>
              <a:t>Flotteurs</a:t>
            </a:r>
            <a:r>
              <a:rPr lang="fr-FR" sz="2000" dirty="0">
                <a:solidFill>
                  <a:srgbClr val="002060"/>
                </a:solidFill>
              </a:rPr>
              <a:t> aux standards World Rowing </a:t>
            </a:r>
            <a:r>
              <a:rPr lang="fr-FR" sz="2000" dirty="0">
                <a:solidFill>
                  <a:srgbClr val="00B050"/>
                </a:solidFill>
              </a:rPr>
              <a:t>obligatoires</a:t>
            </a:r>
            <a:r>
              <a:rPr lang="fr-FR" sz="2000" dirty="0">
                <a:solidFill>
                  <a:srgbClr val="002060"/>
                </a:solidFill>
              </a:rPr>
              <a:t>, fixés aux portants à une distance minimum de 60 cm du centre du flotteur au centre du bateau (stabilité). Il n’est pas indiqué que ces flotteurs doivent toucher l’eau, c’est donc au choix.</a:t>
            </a:r>
          </a:p>
          <a:p>
            <a:pPr marL="342900" indent="-342900">
              <a:spcBef>
                <a:spcPts val="800"/>
              </a:spcBef>
              <a:buClrTx/>
              <a:buFont typeface="Arial" panose="020B0604020202020204" pitchFamily="34" charset="0"/>
              <a:buChar char="•"/>
            </a:pPr>
            <a:r>
              <a:rPr lang="fr-FR" sz="2000" dirty="0">
                <a:solidFill>
                  <a:srgbClr val="00B050"/>
                </a:solidFill>
              </a:rPr>
              <a:t>Siège fixe </a:t>
            </a:r>
            <a:r>
              <a:rPr lang="fr-FR" sz="2000" dirty="0">
                <a:solidFill>
                  <a:srgbClr val="002060"/>
                </a:solidFill>
              </a:rPr>
              <a:t>avec dossier</a:t>
            </a:r>
          </a:p>
          <a:p>
            <a:pPr marL="342900" indent="-342900">
              <a:spcBef>
                <a:spcPts val="800"/>
              </a:spcBef>
              <a:buClrTx/>
              <a:buFont typeface="Arial" panose="020B0604020202020204" pitchFamily="34" charset="0"/>
              <a:buChar char="•"/>
            </a:pPr>
            <a:r>
              <a:rPr lang="fr-FR" sz="2000" dirty="0">
                <a:solidFill>
                  <a:srgbClr val="00B050"/>
                </a:solidFill>
              </a:rPr>
              <a:t>Au moins une sangle obligatoire </a:t>
            </a:r>
            <a:r>
              <a:rPr lang="fr-FR" sz="2000" dirty="0">
                <a:solidFill>
                  <a:srgbClr val="002060"/>
                </a:solidFill>
              </a:rPr>
              <a:t>(largeur minimale 50mm ; couleur différente de celle de la tenue du rameur ; non élastique, sans boucle mécanique ; ouverture rapide dans le même sens pour toutes les sangles), fixée au dos du siège et placée autour du tronc du rameur. Des sangles supplémentaires peuvent être utilisées.</a:t>
            </a:r>
          </a:p>
          <a:p>
            <a:pPr>
              <a:spcBef>
                <a:spcPts val="2400"/>
              </a:spcBef>
            </a:pPr>
            <a:r>
              <a:rPr lang="fr-FR" sz="2000" b="1" dirty="0">
                <a:solidFill>
                  <a:srgbClr val="002060"/>
                </a:solidFill>
              </a:rPr>
              <a:t>Spécificités PR2</a:t>
            </a:r>
          </a:p>
          <a:p>
            <a:pPr marL="342900" indent="-342900">
              <a:spcBef>
                <a:spcPts val="800"/>
              </a:spcBef>
              <a:buClrTx/>
              <a:buFont typeface="Arial" panose="020B0604020202020204" pitchFamily="34" charset="0"/>
              <a:buChar char="•"/>
            </a:pPr>
            <a:r>
              <a:rPr lang="fr-FR" sz="2000" dirty="0">
                <a:solidFill>
                  <a:srgbClr val="002060"/>
                </a:solidFill>
              </a:rPr>
              <a:t>Usage de bateaux aux </a:t>
            </a:r>
            <a:r>
              <a:rPr lang="fr-FR" sz="2000" dirty="0">
                <a:solidFill>
                  <a:srgbClr val="00B050"/>
                </a:solidFill>
              </a:rPr>
              <a:t>normes</a:t>
            </a:r>
            <a:r>
              <a:rPr lang="fr-FR" sz="2000" dirty="0">
                <a:solidFill>
                  <a:srgbClr val="002060"/>
                </a:solidFill>
              </a:rPr>
              <a:t> World Rowing obligatoire</a:t>
            </a:r>
          </a:p>
          <a:p>
            <a:pPr marL="342900" indent="-342900">
              <a:spcBef>
                <a:spcPts val="800"/>
              </a:spcBef>
              <a:buClrTx/>
              <a:buFont typeface="Arial" panose="020B0604020202020204" pitchFamily="34" charset="0"/>
              <a:buChar char="•"/>
            </a:pPr>
            <a:r>
              <a:rPr lang="fr-FR" sz="2000" dirty="0">
                <a:solidFill>
                  <a:srgbClr val="00B050"/>
                </a:solidFill>
              </a:rPr>
              <a:t>Flotteurs</a:t>
            </a:r>
            <a:r>
              <a:rPr lang="fr-FR" sz="2000" dirty="0">
                <a:solidFill>
                  <a:srgbClr val="002060"/>
                </a:solidFill>
              </a:rPr>
              <a:t> aux standards World Rowing </a:t>
            </a:r>
            <a:r>
              <a:rPr lang="fr-FR" sz="2000" dirty="0">
                <a:solidFill>
                  <a:srgbClr val="00B050"/>
                </a:solidFill>
              </a:rPr>
              <a:t>facultatifs</a:t>
            </a:r>
          </a:p>
          <a:p>
            <a:pPr marL="342900" indent="-342900">
              <a:spcBef>
                <a:spcPts val="800"/>
              </a:spcBef>
              <a:buClrTx/>
              <a:buFont typeface="Arial" panose="020B0604020202020204" pitchFamily="34" charset="0"/>
              <a:buChar char="•"/>
            </a:pPr>
            <a:r>
              <a:rPr lang="fr-FR" sz="2000" dirty="0">
                <a:solidFill>
                  <a:srgbClr val="00B050"/>
                </a:solidFill>
              </a:rPr>
              <a:t>Sièges ou assises fixes</a:t>
            </a:r>
            <a:r>
              <a:rPr lang="fr-FR" sz="2000" dirty="0">
                <a:solidFill>
                  <a:srgbClr val="002060"/>
                </a:solidFill>
              </a:rPr>
              <a:t>, dossiers facultatifs</a:t>
            </a:r>
          </a:p>
          <a:p>
            <a:pPr marL="342900" indent="-342900">
              <a:spcBef>
                <a:spcPts val="800"/>
              </a:spcBef>
              <a:buClrTx/>
              <a:buFont typeface="Arial" panose="020B0604020202020204" pitchFamily="34" charset="0"/>
              <a:buChar char="•"/>
            </a:pPr>
            <a:r>
              <a:rPr lang="fr-FR" sz="2000" dirty="0">
                <a:solidFill>
                  <a:srgbClr val="002060"/>
                </a:solidFill>
              </a:rPr>
              <a:t>Sangles facultatives</a:t>
            </a:r>
          </a:p>
          <a:p>
            <a:pPr>
              <a:spcBef>
                <a:spcPts val="2400"/>
              </a:spcBef>
            </a:pPr>
            <a:r>
              <a:rPr lang="fr-FR" sz="2000" b="1" dirty="0">
                <a:solidFill>
                  <a:srgbClr val="002060"/>
                </a:solidFill>
              </a:rPr>
              <a:t>Spécificités PR3 : aucune.</a:t>
            </a:r>
          </a:p>
          <a:p>
            <a:endParaRPr lang="fr-FR" sz="2000" dirty="0">
              <a:solidFill>
                <a:srgbClr val="002060"/>
              </a:solidFill>
            </a:endParaRPr>
          </a:p>
        </p:txBody>
      </p:sp>
    </p:spTree>
    <p:extLst>
      <p:ext uri="{BB962C8B-B14F-4D97-AF65-F5344CB8AC3E}">
        <p14:creationId xmlns:p14="http://schemas.microsoft.com/office/powerpoint/2010/main" val="142571820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type="body" sz="quarter" idx="10"/>
          </p:nvPr>
        </p:nvSpPr>
        <p:spPr/>
        <p:txBody>
          <a:bodyPr/>
          <a:lstStyle/>
          <a:p>
            <a:endParaRPr lang="fr-FR" dirty="0"/>
          </a:p>
        </p:txBody>
      </p:sp>
      <p:sp>
        <p:nvSpPr>
          <p:cNvPr id="4" name="Text Placeholder 3"/>
          <p:cNvSpPr>
            <a:spLocks noGrp="1"/>
          </p:cNvSpPr>
          <p:nvPr>
            <p:ph type="body" sz="quarter" idx="11"/>
          </p:nvPr>
        </p:nvSpPr>
        <p:spPr/>
        <p:txBody>
          <a:bodyPr/>
          <a:lstStyle/>
          <a:p>
            <a:pPr>
              <a:spcBef>
                <a:spcPts val="1800"/>
              </a:spcBef>
              <a:buClrTx/>
            </a:pPr>
            <a:r>
              <a:rPr lang="fr-FR" sz="2000" dirty="0">
                <a:solidFill>
                  <a:srgbClr val="002060"/>
                </a:solidFill>
              </a:rPr>
              <a:t>Demandez à vos rameurs de :</a:t>
            </a:r>
          </a:p>
          <a:p>
            <a:pPr marL="342900" indent="-342900">
              <a:spcBef>
                <a:spcPts val="1800"/>
              </a:spcBef>
              <a:buClrTx/>
              <a:buFont typeface="Arial" panose="020B0604020202020204" pitchFamily="34" charset="0"/>
              <a:buChar char="•"/>
            </a:pPr>
            <a:r>
              <a:rPr lang="fr-FR" sz="2000" dirty="0">
                <a:solidFill>
                  <a:srgbClr val="002060"/>
                </a:solidFill>
              </a:rPr>
              <a:t>Respecter les règles de circulation applicables </a:t>
            </a:r>
          </a:p>
          <a:p>
            <a:pPr marL="342900" indent="-342900">
              <a:spcBef>
                <a:spcPts val="1800"/>
              </a:spcBef>
              <a:buClrTx/>
              <a:buFont typeface="Arial" panose="020B0604020202020204" pitchFamily="34" charset="0"/>
              <a:buChar char="•"/>
            </a:pPr>
            <a:r>
              <a:rPr lang="fr-FR" sz="2000" dirty="0">
                <a:solidFill>
                  <a:srgbClr val="002060"/>
                </a:solidFill>
              </a:rPr>
              <a:t>S'arrêter à l'approche d'une course, et ne reprendre sa route que lorsque le dernier équipage est passé (un huit ça fait des vagues, surtout quand c’est une course de skiff qui passe…)</a:t>
            </a:r>
          </a:p>
          <a:p>
            <a:pPr marL="342900" indent="-342900">
              <a:spcBef>
                <a:spcPts val="1800"/>
              </a:spcBef>
              <a:buClrTx/>
              <a:buFont typeface="Arial" panose="020B0604020202020204" pitchFamily="34" charset="0"/>
              <a:buChar char="•"/>
            </a:pPr>
            <a:r>
              <a:rPr lang="fr-FR" sz="2000" dirty="0">
                <a:solidFill>
                  <a:srgbClr val="002060"/>
                </a:solidFill>
              </a:rPr>
              <a:t>Ne pas accompagner une course sur tout ou partie du parcours, même en dehors du balisage</a:t>
            </a:r>
          </a:p>
          <a:p>
            <a:pPr marL="342900" indent="-342900">
              <a:spcBef>
                <a:spcPts val="1800"/>
              </a:spcBef>
              <a:buClrTx/>
              <a:buFont typeface="Arial" panose="020B0604020202020204" pitchFamily="34" charset="0"/>
              <a:buChar char="•"/>
            </a:pPr>
            <a:r>
              <a:rPr lang="fr-FR" sz="2000" dirty="0">
                <a:solidFill>
                  <a:srgbClr val="002060"/>
                </a:solidFill>
              </a:rPr>
              <a:t>Ne pas pénétrer sur le champ de course avant que le Starter n’en donne l'autorisation</a:t>
            </a:r>
          </a:p>
          <a:p>
            <a:pPr marL="342900" indent="-342900">
              <a:spcBef>
                <a:spcPts val="1800"/>
              </a:spcBef>
              <a:buClrTx/>
              <a:buFont typeface="Arial" panose="020B0604020202020204" pitchFamily="34" charset="0"/>
              <a:buChar char="•"/>
            </a:pPr>
            <a:r>
              <a:rPr lang="fr-FR" sz="2000" dirty="0">
                <a:solidFill>
                  <a:srgbClr val="002060"/>
                </a:solidFill>
              </a:rPr>
              <a:t>Le non-respect de ces règles peut donner lieu à un </a:t>
            </a:r>
            <a:r>
              <a:rPr lang="fr-FR" sz="2000" dirty="0">
                <a:solidFill>
                  <a:srgbClr val="00B050"/>
                </a:solidFill>
              </a:rPr>
              <a:t>avertissement</a:t>
            </a:r>
            <a:r>
              <a:rPr lang="fr-FR" sz="2000" dirty="0">
                <a:solidFill>
                  <a:srgbClr val="002060"/>
                </a:solidFill>
              </a:rPr>
              <a:t>.</a:t>
            </a:r>
          </a:p>
          <a:p>
            <a:pPr algn="r">
              <a:spcBef>
                <a:spcPts val="1800"/>
              </a:spcBef>
              <a:buClrTx/>
            </a:pPr>
            <a:r>
              <a:rPr lang="fr-FR" dirty="0">
                <a:solidFill>
                  <a:srgbClr val="00B050"/>
                </a:solidFill>
                <a:latin typeface="Arial Black" panose="020B0A04020102020204" pitchFamily="34" charset="0"/>
              </a:rPr>
              <a:t>En pratique :</a:t>
            </a:r>
          </a:p>
          <a:p>
            <a:pPr marL="342900" indent="-342900">
              <a:spcBef>
                <a:spcPts val="1800"/>
              </a:spcBef>
              <a:buClrTx/>
              <a:buFont typeface="Arial" panose="020B0604020202020204" pitchFamily="34" charset="0"/>
              <a:buChar char="•"/>
            </a:pPr>
            <a:r>
              <a:rPr lang="fr-FR" sz="2000" dirty="0">
                <a:solidFill>
                  <a:srgbClr val="002060"/>
                </a:solidFill>
              </a:rPr>
              <a:t>Rester à l’écoute des annonces des arbitres ou coques de sécurité</a:t>
            </a:r>
          </a:p>
          <a:p>
            <a:pPr marL="342900" indent="-342900">
              <a:spcBef>
                <a:spcPts val="1800"/>
              </a:spcBef>
              <a:buClrTx/>
              <a:buFont typeface="Arial" panose="020B0604020202020204" pitchFamily="34" charset="0"/>
              <a:buChar char="•"/>
            </a:pPr>
            <a:r>
              <a:rPr lang="fr-FR" sz="2000" dirty="0">
                <a:solidFill>
                  <a:srgbClr val="002060"/>
                </a:solidFill>
              </a:rPr>
              <a:t>Ne pas se positionner en attente devant la mire de départ</a:t>
            </a:r>
            <a:endParaRPr lang="en-GB" sz="2000" dirty="0">
              <a:solidFill>
                <a:srgbClr val="002060"/>
              </a:solidFill>
            </a:endParaRPr>
          </a:p>
          <a:p>
            <a:pPr marL="342900" indent="-342900">
              <a:spcBef>
                <a:spcPts val="1800"/>
              </a:spcBef>
              <a:buClrTx/>
              <a:buFont typeface="Arial" panose="020B0604020202020204" pitchFamily="34" charset="0"/>
              <a:buChar char="•"/>
            </a:pPr>
            <a:r>
              <a:rPr lang="fr-FR" sz="2000" dirty="0">
                <a:solidFill>
                  <a:srgbClr val="002060"/>
                </a:solidFill>
              </a:rPr>
              <a:t>Rester très vigilants dans la zone d’échauffement : il y a souvent beaucoup de bateaux, un incident est vite arrivé</a:t>
            </a:r>
          </a:p>
          <a:p>
            <a:pPr marL="342900" indent="-342900">
              <a:spcBef>
                <a:spcPts val="1800"/>
              </a:spcBef>
              <a:buClrTx/>
              <a:buFont typeface="Arial" panose="020B0604020202020204" pitchFamily="34" charset="0"/>
              <a:buChar char="•"/>
            </a:pPr>
            <a:r>
              <a:rPr lang="fr-FR" sz="2000" dirty="0">
                <a:solidFill>
                  <a:srgbClr val="002060"/>
                </a:solidFill>
              </a:rPr>
              <a:t>En cas d’accident, informer un arbitre ou une sécu dès que possible !</a:t>
            </a:r>
            <a:endParaRPr lang="fr-FR" dirty="0">
              <a:solidFill>
                <a:srgbClr val="002060"/>
              </a:solidFill>
            </a:endParaRPr>
          </a:p>
        </p:txBody>
      </p:sp>
      <p:sp>
        <p:nvSpPr>
          <p:cNvPr id="5" name="Text Placeholder 4"/>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Sur le chemin du départ </a:t>
            </a:r>
            <a:r>
              <a:rPr lang="fr-FR" sz="2000" b="1" kern="1200" dirty="0">
                <a:solidFill>
                  <a:srgbClr val="002060"/>
                </a:solidFill>
                <a:latin typeface="Arial Black" panose="020B0A04020102020204" pitchFamily="34" charset="0"/>
                <a:ea typeface="+mj-ea"/>
                <a:cs typeface="+mj-cs"/>
              </a:rPr>
              <a:t>(Art. 30-3)</a:t>
            </a:r>
            <a:endParaRPr lang="en-GB" sz="3600" b="1" kern="1200" dirty="0">
              <a:solidFill>
                <a:srgbClr val="00206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3086069693"/>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type="body" sz="quarter" idx="10"/>
          </p:nvPr>
        </p:nvSpPr>
        <p:spPr/>
        <p:txBody>
          <a:bodyPr/>
          <a:lstStyle/>
          <a:p>
            <a:endParaRPr lang="fr-FR" dirty="0"/>
          </a:p>
        </p:txBody>
      </p:sp>
      <p:sp>
        <p:nvSpPr>
          <p:cNvPr id="5" name="Text Placeholder 4"/>
          <p:cNvSpPr>
            <a:spLocks noGrp="1"/>
          </p:cNvSpPr>
          <p:nvPr>
            <p:ph type="body" sz="quarter" idx="11"/>
          </p:nvPr>
        </p:nvSpPr>
        <p:spPr/>
        <p:txBody>
          <a:bodyPr/>
          <a:lstStyle/>
          <a:p>
            <a:pPr marL="342900" indent="-342900">
              <a:spcBef>
                <a:spcPts val="1800"/>
              </a:spcBef>
              <a:buClrTx/>
              <a:buFont typeface="Arial" panose="020B0604020202020204" pitchFamily="34" charset="0"/>
              <a:buChar char="•"/>
            </a:pPr>
            <a:r>
              <a:rPr lang="fr-FR" dirty="0">
                <a:solidFill>
                  <a:srgbClr val="002060"/>
                </a:solidFill>
              </a:rPr>
              <a:t>Deux minutes avant l’heure fixée pour le départ, les équipages doivent se trouver accrochés à leur ponton de départ, ou sous les ordres du Starter en cas de départ non tenu</a:t>
            </a:r>
          </a:p>
          <a:p>
            <a:pPr marL="342900" indent="-342900">
              <a:spcBef>
                <a:spcPts val="1800"/>
              </a:spcBef>
              <a:buClrTx/>
              <a:buFont typeface="Arial" panose="020B0604020202020204" pitchFamily="34" charset="0"/>
              <a:buChar char="•"/>
            </a:pPr>
            <a:r>
              <a:rPr lang="fr-FR" dirty="0">
                <a:solidFill>
                  <a:srgbClr val="002060"/>
                </a:solidFill>
              </a:rPr>
              <a:t>Le Starter annonce cette heure limite par les mots « deux minutes »</a:t>
            </a:r>
          </a:p>
          <a:p>
            <a:pPr marL="342900" indent="-342900">
              <a:spcBef>
                <a:spcPts val="1800"/>
              </a:spcBef>
              <a:buClrTx/>
              <a:buFont typeface="Arial" panose="020B0604020202020204" pitchFamily="34" charset="0"/>
              <a:buChar char="•"/>
            </a:pPr>
            <a:r>
              <a:rPr lang="fr-FR" dirty="0">
                <a:solidFill>
                  <a:srgbClr val="002060"/>
                </a:solidFill>
              </a:rPr>
              <a:t>L’aligneur peut commencer à pré-aligner les bateaux</a:t>
            </a:r>
          </a:p>
          <a:p>
            <a:pPr marL="342900" indent="-342900">
              <a:spcBef>
                <a:spcPts val="1800"/>
              </a:spcBef>
              <a:buClrTx/>
              <a:buFont typeface="Arial" panose="020B0604020202020204" pitchFamily="34" charset="0"/>
              <a:buChar char="•"/>
            </a:pPr>
            <a:r>
              <a:rPr lang="fr-FR" dirty="0">
                <a:solidFill>
                  <a:srgbClr val="002060"/>
                </a:solidFill>
              </a:rPr>
              <a:t>Les compétiteurs doivent s’assurer que leur tenue est uniforme</a:t>
            </a:r>
          </a:p>
          <a:p>
            <a:pPr marL="342900" indent="-342900">
              <a:spcBef>
                <a:spcPts val="1800"/>
              </a:spcBef>
              <a:buClrTx/>
              <a:buFont typeface="Arial" panose="020B0604020202020204" pitchFamily="34" charset="0"/>
              <a:buChar char="•"/>
            </a:pPr>
            <a:endParaRPr lang="fr-FR" dirty="0">
              <a:solidFill>
                <a:srgbClr val="002060"/>
              </a:solidFill>
            </a:endParaRPr>
          </a:p>
          <a:p>
            <a:pPr marL="342900" indent="-342900">
              <a:spcBef>
                <a:spcPts val="1800"/>
              </a:spcBef>
              <a:buClrTx/>
              <a:buFont typeface="Arial" panose="020B0604020202020204" pitchFamily="34" charset="0"/>
              <a:buChar char="•"/>
            </a:pPr>
            <a:endParaRPr lang="fr-FR" dirty="0">
              <a:solidFill>
                <a:srgbClr val="002060"/>
              </a:solidFill>
            </a:endParaRPr>
          </a:p>
          <a:p>
            <a:pPr marL="342900" indent="-342900">
              <a:spcBef>
                <a:spcPts val="1800"/>
              </a:spcBef>
              <a:buClrTx/>
              <a:buFont typeface="Arial" panose="020B0604020202020204" pitchFamily="34" charset="0"/>
              <a:buChar char="•"/>
            </a:pPr>
            <a:endParaRPr lang="fr-FR" dirty="0">
              <a:solidFill>
                <a:srgbClr val="002060"/>
              </a:solidFill>
            </a:endParaRPr>
          </a:p>
          <a:p>
            <a:pPr marL="342900" indent="-342900">
              <a:spcBef>
                <a:spcPts val="1800"/>
              </a:spcBef>
              <a:buClrTx/>
              <a:buFont typeface="Arial" panose="020B0604020202020204" pitchFamily="34" charset="0"/>
              <a:buChar char="•"/>
            </a:pPr>
            <a:endParaRPr lang="fr-FR" dirty="0">
              <a:solidFill>
                <a:srgbClr val="002060"/>
              </a:solidFill>
            </a:endParaRPr>
          </a:p>
          <a:p>
            <a:pPr marL="342900" indent="-342900">
              <a:spcBef>
                <a:spcPts val="1800"/>
              </a:spcBef>
              <a:buClrTx/>
              <a:buFont typeface="Arial" panose="020B0604020202020204" pitchFamily="34" charset="0"/>
              <a:buChar char="•"/>
            </a:pPr>
            <a:endParaRPr lang="fr-FR" dirty="0">
              <a:solidFill>
                <a:srgbClr val="002060"/>
              </a:solidFill>
            </a:endParaRPr>
          </a:p>
          <a:p>
            <a:endParaRPr lang="en-GB" dirty="0"/>
          </a:p>
        </p:txBody>
      </p:sp>
      <p:sp>
        <p:nvSpPr>
          <p:cNvPr id="6" name="Text Placeholder 5"/>
          <p:cNvSpPr>
            <a:spLocks noGrp="1"/>
          </p:cNvSpPr>
          <p:nvPr>
            <p:ph type="body" sz="quarter" idx="12"/>
          </p:nvPr>
        </p:nvSpPr>
        <p:spPr/>
        <p:txBody>
          <a:bodyPr/>
          <a:lstStyle/>
          <a:p>
            <a:r>
              <a:rPr lang="fr-FR" sz="3200" b="1" kern="1200" dirty="0">
                <a:solidFill>
                  <a:srgbClr val="002060"/>
                </a:solidFill>
                <a:latin typeface="Arial Black" panose="020B0A04020102020204" pitchFamily="34" charset="0"/>
                <a:ea typeface="+mj-ea"/>
                <a:cs typeface="+mj-cs"/>
              </a:rPr>
              <a:t>Au départ, </a:t>
            </a:r>
            <a:br>
              <a:rPr lang="fr-FR" sz="3200" b="1" kern="1200" dirty="0">
                <a:solidFill>
                  <a:srgbClr val="002060"/>
                </a:solidFill>
                <a:latin typeface="Arial Black" panose="020B0A04020102020204" pitchFamily="34" charset="0"/>
                <a:ea typeface="+mj-ea"/>
                <a:cs typeface="+mj-cs"/>
              </a:rPr>
            </a:br>
            <a:r>
              <a:rPr lang="fr-FR" sz="3200" b="1" kern="1200" dirty="0">
                <a:solidFill>
                  <a:srgbClr val="002060"/>
                </a:solidFill>
                <a:latin typeface="Arial Black" panose="020B0A04020102020204" pitchFamily="34" charset="0"/>
                <a:ea typeface="+mj-ea"/>
                <a:cs typeface="+mj-cs"/>
              </a:rPr>
              <a:t>avant l’annonce « 2 minutes » </a:t>
            </a:r>
            <a:r>
              <a:rPr lang="fr-FR" sz="2000" b="1" kern="1200" dirty="0">
                <a:solidFill>
                  <a:srgbClr val="002060"/>
                </a:solidFill>
                <a:latin typeface="Arial Black" panose="020B0A04020102020204" pitchFamily="34" charset="0"/>
                <a:ea typeface="+mj-ea"/>
                <a:cs typeface="+mj-cs"/>
              </a:rPr>
              <a:t>(Art. 30-4)</a:t>
            </a:r>
            <a:endParaRPr lang="en-GB" sz="3600" b="1" kern="1200" dirty="0">
              <a:solidFill>
                <a:srgbClr val="002060"/>
              </a:solidFill>
              <a:latin typeface="Arial Black" panose="020B0A04020102020204" pitchFamily="34" charset="0"/>
              <a:ea typeface="+mj-ea"/>
              <a:cs typeface="+mj-cs"/>
            </a:endParaRPr>
          </a:p>
        </p:txBody>
      </p:sp>
      <p:pic>
        <p:nvPicPr>
          <p:cNvPr id="4" name="Image 3"/>
          <p:cNvPicPr>
            <a:picLocks noChangeAspect="1"/>
          </p:cNvPicPr>
          <p:nvPr/>
        </p:nvPicPr>
        <p:blipFill rotWithShape="1">
          <a:blip r:embed="rId2"/>
          <a:srcRect b="33096"/>
          <a:stretch/>
        </p:blipFill>
        <p:spPr>
          <a:xfrm>
            <a:off x="3928973" y="5074003"/>
            <a:ext cx="5525808" cy="3286227"/>
          </a:xfrm>
          <a:prstGeom prst="rect">
            <a:avLst/>
          </a:prstGeom>
        </p:spPr>
      </p:pic>
    </p:spTree>
    <p:extLst>
      <p:ext uri="{BB962C8B-B14F-4D97-AF65-F5344CB8AC3E}">
        <p14:creationId xmlns:p14="http://schemas.microsoft.com/office/powerpoint/2010/main" val="972249692"/>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type="body" sz="quarter" idx="10"/>
          </p:nvPr>
        </p:nvSpPr>
        <p:spPr/>
        <p:txBody>
          <a:bodyPr/>
          <a:lstStyle/>
          <a:p>
            <a:endParaRPr lang="fr-FR" dirty="0"/>
          </a:p>
        </p:txBody>
      </p:sp>
      <p:sp>
        <p:nvSpPr>
          <p:cNvPr id="4" name="Text Placeholder 3"/>
          <p:cNvSpPr>
            <a:spLocks noGrp="1"/>
          </p:cNvSpPr>
          <p:nvPr>
            <p:ph type="body" sz="quarter" idx="11"/>
          </p:nvPr>
        </p:nvSpPr>
        <p:spPr/>
        <p:txBody>
          <a:bodyPr/>
          <a:lstStyle/>
          <a:p>
            <a:pPr>
              <a:spcBef>
                <a:spcPts val="1800"/>
              </a:spcBef>
              <a:buClrTx/>
            </a:pPr>
            <a:r>
              <a:rPr lang="fr-FR" sz="2000" dirty="0">
                <a:solidFill>
                  <a:srgbClr val="002060"/>
                </a:solidFill>
              </a:rPr>
              <a:t>Un arbitre aligne au mégaphone depuis la berge :</a:t>
            </a:r>
          </a:p>
          <a:p>
            <a:pPr marL="342900" indent="-342900">
              <a:spcBef>
                <a:spcPts val="1800"/>
              </a:spcBef>
              <a:buClrTx/>
              <a:buFont typeface="Arial" panose="020B0604020202020204" pitchFamily="34" charset="0"/>
              <a:buChar char="•"/>
            </a:pPr>
            <a:r>
              <a:rPr lang="fr-FR" sz="2000" dirty="0">
                <a:solidFill>
                  <a:srgbClr val="002060"/>
                </a:solidFill>
              </a:rPr>
              <a:t>Réagir rapidement !</a:t>
            </a:r>
          </a:p>
          <a:p>
            <a:pPr marL="711200" lvl="1" indent="-347663">
              <a:spcBef>
                <a:spcPts val="1800"/>
              </a:spcBef>
              <a:buClrTx/>
              <a:buFont typeface="Wingdings" panose="05000000000000000000" pitchFamily="2" charset="2"/>
              <a:buChar char="ü"/>
              <a:defRPr sz="3192"/>
            </a:pPr>
            <a:r>
              <a:rPr lang="fr-FR" sz="1800" b="0" dirty="0">
                <a:solidFill>
                  <a:srgbClr val="002060"/>
                </a:solidFill>
                <a:latin typeface="+mj-lt"/>
              </a:rPr>
              <a:t>« Le 6, avance ! » = on rame</a:t>
            </a:r>
          </a:p>
          <a:p>
            <a:pPr marL="711200" lvl="1" indent="-347663">
              <a:spcBef>
                <a:spcPts val="1800"/>
              </a:spcBef>
              <a:buClrTx/>
              <a:buFont typeface="Wingdings" panose="05000000000000000000" pitchFamily="2" charset="2"/>
              <a:buChar char="ü"/>
              <a:defRPr sz="3192"/>
            </a:pPr>
            <a:r>
              <a:rPr lang="fr-FR" sz="1800" b="0" dirty="0">
                <a:solidFill>
                  <a:srgbClr val="002060"/>
                </a:solidFill>
                <a:latin typeface="+mj-lt"/>
              </a:rPr>
              <a:t>« Le 2, recule ! » = on </a:t>
            </a:r>
            <a:r>
              <a:rPr lang="fr-FR" sz="1800" b="0" dirty="0" err="1">
                <a:solidFill>
                  <a:srgbClr val="002060"/>
                </a:solidFill>
                <a:latin typeface="+mj-lt"/>
              </a:rPr>
              <a:t>dénage</a:t>
            </a:r>
            <a:endParaRPr lang="fr-FR" sz="1800" b="0" dirty="0">
              <a:solidFill>
                <a:srgbClr val="002060"/>
              </a:solidFill>
              <a:latin typeface="+mj-lt"/>
            </a:endParaRPr>
          </a:p>
          <a:p>
            <a:pPr marL="342900" indent="-342900">
              <a:spcBef>
                <a:spcPts val="1800"/>
              </a:spcBef>
              <a:buClrTx/>
              <a:buFont typeface="Arial" panose="020B0604020202020204" pitchFamily="34" charset="0"/>
              <a:buChar char="•"/>
            </a:pPr>
            <a:r>
              <a:rPr lang="fr-FR" sz="2000" dirty="0">
                <a:solidFill>
                  <a:srgbClr val="002060"/>
                </a:solidFill>
              </a:rPr>
              <a:t>L’équipage est responsable de sa direction et sa position dans l’axe de son couloir</a:t>
            </a:r>
          </a:p>
          <a:p>
            <a:pPr algn="r">
              <a:spcBef>
                <a:spcPts val="1800"/>
              </a:spcBef>
              <a:buClrTx/>
            </a:pPr>
            <a:r>
              <a:rPr lang="fr-FR" dirty="0">
                <a:solidFill>
                  <a:srgbClr val="00B050"/>
                </a:solidFill>
                <a:latin typeface="Arial Black" panose="020B0A04020102020204" pitchFamily="34" charset="0"/>
              </a:rPr>
              <a:t>En pratique :</a:t>
            </a:r>
          </a:p>
          <a:p>
            <a:pPr marL="342900" indent="-342900">
              <a:spcBef>
                <a:spcPts val="1800"/>
              </a:spcBef>
              <a:buClrTx/>
              <a:buFont typeface="Arial" panose="020B0604020202020204" pitchFamily="34" charset="0"/>
              <a:buChar char="•"/>
            </a:pPr>
            <a:r>
              <a:rPr lang="fr-FR" sz="2000" dirty="0">
                <a:solidFill>
                  <a:srgbClr val="002060"/>
                </a:solidFill>
              </a:rPr>
              <a:t>Former les équipages aux manœuvres sur l’avant (ou avec son coéquipier), qui permettent de rétablir l’orientation du bateau sans le faire avancer.</a:t>
            </a:r>
          </a:p>
          <a:p>
            <a:pPr marL="342900" indent="-342900">
              <a:spcBef>
                <a:spcPts val="1800"/>
              </a:spcBef>
              <a:buClrTx/>
              <a:buFont typeface="Arial" panose="020B0604020202020204" pitchFamily="34" charset="0"/>
              <a:buChar char="•"/>
            </a:pPr>
            <a:r>
              <a:rPr lang="fr-FR" sz="2000" dirty="0">
                <a:solidFill>
                  <a:srgbClr val="002060"/>
                </a:solidFill>
              </a:rPr>
              <a:t>Pendant les manœuvres au départ, </a:t>
            </a:r>
            <a:br>
              <a:rPr lang="fr-FR" sz="2000" dirty="0">
                <a:solidFill>
                  <a:srgbClr val="002060"/>
                </a:solidFill>
              </a:rPr>
            </a:br>
            <a:r>
              <a:rPr lang="fr-FR" sz="2000" dirty="0">
                <a:solidFill>
                  <a:srgbClr val="002060"/>
                </a:solidFill>
              </a:rPr>
              <a:t>faire attention au vent :</a:t>
            </a:r>
          </a:p>
          <a:p>
            <a:pPr marL="711200" lvl="1" indent="-347663">
              <a:spcBef>
                <a:spcPts val="1800"/>
              </a:spcBef>
              <a:buClrTx/>
              <a:buFont typeface="Wingdings" panose="05000000000000000000" pitchFamily="2" charset="2"/>
              <a:buChar char="ü"/>
              <a:defRPr sz="3192"/>
            </a:pPr>
            <a:r>
              <a:rPr lang="fr-FR" sz="1800" b="0" dirty="0">
                <a:solidFill>
                  <a:srgbClr val="002060"/>
                </a:solidFill>
                <a:latin typeface="+mj-lt"/>
              </a:rPr>
              <a:t>Ne pas sortir de son couloir </a:t>
            </a:r>
          </a:p>
          <a:p>
            <a:pPr marL="711200" lvl="1" indent="-347663">
              <a:spcBef>
                <a:spcPts val="1800"/>
              </a:spcBef>
              <a:buClrTx/>
              <a:buFont typeface="Wingdings" panose="05000000000000000000" pitchFamily="2" charset="2"/>
              <a:buChar char="ü"/>
              <a:defRPr sz="3192"/>
            </a:pPr>
            <a:r>
              <a:rPr lang="fr-FR" sz="1800" b="0" dirty="0">
                <a:solidFill>
                  <a:srgbClr val="002060"/>
                </a:solidFill>
                <a:latin typeface="+mj-lt"/>
              </a:rPr>
              <a:t>Eviter de se mettre en travers </a:t>
            </a:r>
          </a:p>
          <a:p>
            <a:pPr marL="711200" lvl="1" indent="-347663">
              <a:spcBef>
                <a:spcPts val="1800"/>
              </a:spcBef>
              <a:buClrTx/>
              <a:buFont typeface="Wingdings" panose="05000000000000000000" pitchFamily="2" charset="2"/>
              <a:buChar char="ü"/>
              <a:defRPr sz="3192"/>
            </a:pPr>
            <a:r>
              <a:rPr lang="fr-FR" sz="1800" b="0" dirty="0">
                <a:solidFill>
                  <a:srgbClr val="002060"/>
                </a:solidFill>
                <a:latin typeface="+mj-lt"/>
              </a:rPr>
              <a:t>Rester calme !</a:t>
            </a:r>
            <a:endParaRPr lang="en-GB" dirty="0">
              <a:solidFill>
                <a:srgbClr val="002060"/>
              </a:solidFill>
            </a:endParaRPr>
          </a:p>
        </p:txBody>
      </p:sp>
      <p:sp>
        <p:nvSpPr>
          <p:cNvPr id="5" name="Text Placeholder 4"/>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Le départ non tenu</a:t>
            </a:r>
            <a:endParaRPr lang="en-GB" sz="3600" b="1" kern="1200" dirty="0">
              <a:solidFill>
                <a:srgbClr val="002060"/>
              </a:solidFill>
              <a:latin typeface="Arial Black" panose="020B0A04020102020204" pitchFamily="34" charset="0"/>
              <a:ea typeface="+mj-ea"/>
              <a:cs typeface="+mj-cs"/>
            </a:endParaRPr>
          </a:p>
        </p:txBody>
      </p:sp>
      <p:grpSp>
        <p:nvGrpSpPr>
          <p:cNvPr id="2" name="Groupe 1">
            <a:extLst>
              <a:ext uri="{FF2B5EF4-FFF2-40B4-BE49-F238E27FC236}">
                <a16:creationId xmlns="" xmlns:a16="http://schemas.microsoft.com/office/drawing/2014/main" id="{E35D6A26-593A-4598-BF2A-5368B7814E02}"/>
              </a:ext>
            </a:extLst>
          </p:cNvPr>
          <p:cNvGrpSpPr/>
          <p:nvPr/>
        </p:nvGrpSpPr>
        <p:grpSpPr>
          <a:xfrm>
            <a:off x="7778130" y="6214165"/>
            <a:ext cx="4976307" cy="2168668"/>
            <a:chOff x="4079423" y="8049389"/>
            <a:chExt cx="4082369" cy="1564108"/>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1289" b="25252"/>
            <a:stretch/>
          </p:blipFill>
          <p:spPr bwMode="auto">
            <a:xfrm>
              <a:off x="4079423" y="8049389"/>
              <a:ext cx="4082369" cy="1564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6045200" y="8152749"/>
              <a:ext cx="1901372" cy="1074767"/>
            </a:xfrm>
            <a:prstGeom prst="ellipse">
              <a:avLst/>
            </a:prstGeom>
            <a:noFill/>
            <a:ln w="25400" cap="flat">
              <a:solidFill>
                <a:srgbClr val="C0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4300" b="0" i="0" u="none" strike="noStrike" cap="none" spc="0" normalizeH="0" baseline="0">
                <a:ln>
                  <a:noFill/>
                </a:ln>
                <a:solidFill>
                  <a:schemeClr val="accent5"/>
                </a:solidFill>
                <a:effectLst/>
                <a:uFillTx/>
                <a:latin typeface="+mn-lt"/>
                <a:ea typeface="+mn-ea"/>
                <a:cs typeface="+mn-cs"/>
                <a:sym typeface="Futura"/>
              </a:endParaRPr>
            </a:p>
          </p:txBody>
        </p:sp>
      </p:grpSp>
    </p:spTree>
    <p:extLst>
      <p:ext uri="{BB962C8B-B14F-4D97-AF65-F5344CB8AC3E}">
        <p14:creationId xmlns:p14="http://schemas.microsoft.com/office/powerpoint/2010/main" val="1876282117"/>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type="body" sz="quarter" idx="10"/>
          </p:nvPr>
        </p:nvSpPr>
        <p:spPr/>
        <p:txBody>
          <a:bodyPr/>
          <a:lstStyle/>
          <a:p>
            <a:endParaRPr lang="fr-FR" dirty="0"/>
          </a:p>
        </p:txBody>
      </p:sp>
      <p:sp>
        <p:nvSpPr>
          <p:cNvPr id="4" name="Text Placeholder 3"/>
          <p:cNvSpPr>
            <a:spLocks noGrp="1"/>
          </p:cNvSpPr>
          <p:nvPr>
            <p:ph type="body" sz="quarter" idx="11"/>
          </p:nvPr>
        </p:nvSpPr>
        <p:spPr/>
        <p:txBody>
          <a:bodyPr/>
          <a:lstStyle/>
          <a:p>
            <a:pPr marL="342900" indent="-342900">
              <a:spcBef>
                <a:spcPts val="1800"/>
              </a:spcBef>
              <a:buClrTx/>
              <a:buFont typeface="Arial" panose="020B0604020202020204" pitchFamily="34" charset="0"/>
              <a:buChar char="•"/>
            </a:pPr>
            <a:r>
              <a:rPr lang="fr-FR" dirty="0">
                <a:solidFill>
                  <a:srgbClr val="002060"/>
                </a:solidFill>
              </a:rPr>
              <a:t>Les équipages doivent être prêts à prendre le départ dans cette période de deux minutes : le départ peut être donné dans les 30 secondes suivant l’annonce des deux minutes !</a:t>
            </a:r>
          </a:p>
          <a:p>
            <a:pPr marL="342900" indent="-342900">
              <a:spcBef>
                <a:spcPts val="1800"/>
              </a:spcBef>
              <a:buClrTx/>
              <a:buFont typeface="Arial" panose="020B0604020202020204" pitchFamily="34" charset="0"/>
              <a:buChar char="•"/>
            </a:pPr>
            <a:r>
              <a:rPr lang="fr-FR" dirty="0">
                <a:solidFill>
                  <a:srgbClr val="002060"/>
                </a:solidFill>
              </a:rPr>
              <a:t>Ils doivent toujours veiller à rester dans l’axe de leur couloir</a:t>
            </a:r>
          </a:p>
          <a:p>
            <a:pPr marL="342900" indent="-342900">
              <a:spcBef>
                <a:spcPts val="1800"/>
              </a:spcBef>
              <a:buClrTx/>
              <a:buFont typeface="Arial" panose="020B0604020202020204" pitchFamily="34" charset="0"/>
              <a:buChar char="•"/>
            </a:pPr>
            <a:r>
              <a:rPr lang="fr-FR" dirty="0">
                <a:solidFill>
                  <a:srgbClr val="002060"/>
                </a:solidFill>
              </a:rPr>
              <a:t>Ils doivent suivre les indications de l’aligneur jusqu’au bout</a:t>
            </a:r>
          </a:p>
          <a:p>
            <a:pPr marL="342900" indent="-342900">
              <a:spcBef>
                <a:spcPts val="1800"/>
              </a:spcBef>
              <a:buClrTx/>
              <a:buFont typeface="Arial" panose="020B0604020202020204" pitchFamily="34" charset="0"/>
              <a:buChar char="•"/>
            </a:pPr>
            <a:endParaRPr lang="fr-FR" dirty="0">
              <a:solidFill>
                <a:srgbClr val="002060"/>
              </a:solidFill>
            </a:endParaRPr>
          </a:p>
          <a:p>
            <a:pPr marL="342900" indent="-342900">
              <a:spcBef>
                <a:spcPts val="1800"/>
              </a:spcBef>
              <a:buClrTx/>
              <a:buFont typeface="Arial" panose="020B0604020202020204" pitchFamily="34" charset="0"/>
              <a:buChar char="•"/>
            </a:pPr>
            <a:endParaRPr lang="en-GB" dirty="0">
              <a:solidFill>
                <a:srgbClr val="002060"/>
              </a:solidFill>
            </a:endParaRPr>
          </a:p>
        </p:txBody>
      </p:sp>
      <p:sp>
        <p:nvSpPr>
          <p:cNvPr id="5" name="Text Placeholder 4"/>
          <p:cNvSpPr>
            <a:spLocks noGrp="1"/>
          </p:cNvSpPr>
          <p:nvPr>
            <p:ph type="body" sz="quarter" idx="12"/>
          </p:nvPr>
        </p:nvSpPr>
        <p:spPr>
          <a:xfrm>
            <a:off x="1322577" y="573465"/>
            <a:ext cx="9366888" cy="618631"/>
          </a:xfrm>
        </p:spPr>
        <p:txBody>
          <a:bodyPr/>
          <a:lstStyle/>
          <a:p>
            <a:r>
              <a:rPr lang="fr-FR" sz="3600" b="1" kern="1200" dirty="0">
                <a:solidFill>
                  <a:srgbClr val="002060"/>
                </a:solidFill>
                <a:latin typeface="Arial Black" panose="020B0A04020102020204" pitchFamily="34" charset="0"/>
                <a:ea typeface="+mj-ea"/>
                <a:cs typeface="+mj-cs"/>
              </a:rPr>
              <a:t>Au départ,</a:t>
            </a:r>
            <a:br>
              <a:rPr lang="fr-FR" sz="3600" b="1" kern="1200" dirty="0">
                <a:solidFill>
                  <a:srgbClr val="002060"/>
                </a:solidFill>
                <a:latin typeface="Arial Black" panose="020B0A04020102020204" pitchFamily="34" charset="0"/>
                <a:ea typeface="+mj-ea"/>
                <a:cs typeface="+mj-cs"/>
              </a:rPr>
            </a:br>
            <a:r>
              <a:rPr lang="fr-FR" sz="3600" b="1" kern="1200" dirty="0">
                <a:solidFill>
                  <a:srgbClr val="002060"/>
                </a:solidFill>
                <a:latin typeface="Arial Black" panose="020B0A04020102020204" pitchFamily="34" charset="0"/>
                <a:ea typeface="+mj-ea"/>
                <a:cs typeface="+mj-cs"/>
              </a:rPr>
              <a:t>après l’annonce « 2 minutes » </a:t>
            </a:r>
            <a:r>
              <a:rPr kumimoji="0" lang="fr-FR" sz="2000" b="1" i="0" u="none" strike="noStrike" kern="1200" cap="none" spc="0" normalizeH="0" baseline="0" noProof="0" dirty="0">
                <a:ln>
                  <a:noFill/>
                </a:ln>
                <a:solidFill>
                  <a:srgbClr val="002060"/>
                </a:solidFill>
                <a:effectLst/>
                <a:uLnTx/>
                <a:uFillTx/>
                <a:latin typeface="Arial Black" panose="020B0A04020102020204" pitchFamily="34" charset="0"/>
                <a:ea typeface="+mj-ea"/>
                <a:cs typeface="+mj-cs"/>
                <a:sym typeface="Palatino"/>
              </a:rPr>
              <a:t>(Art. 30-4)</a:t>
            </a:r>
            <a:endParaRPr lang="en-GB" sz="3600" b="1" kern="1200" dirty="0">
              <a:solidFill>
                <a:srgbClr val="00206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175924780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Chaque association doit être représentée…"/>
          <p:cNvSpPr txBox="1">
            <a:spLocks noGrp="1"/>
          </p:cNvSpPr>
          <p:nvPr>
            <p:ph type="body" sz="quarter" idx="10"/>
          </p:nvPr>
        </p:nvSpPr>
        <p:spPr>
          <a:prstGeom prst="rect">
            <a:avLst/>
          </a:prstGeom>
        </p:spPr>
        <p:txBody>
          <a:bodyPr/>
          <a:lstStyle/>
          <a:p>
            <a:pPr>
              <a:buClr>
                <a:srgbClr val="0E2808"/>
              </a:buClr>
            </a:pPr>
            <a:endParaRPr lang="fr-FR" dirty="0"/>
          </a:p>
        </p:txBody>
      </p:sp>
      <p:sp>
        <p:nvSpPr>
          <p:cNvPr id="4" name="Text Placeholder 3"/>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rPr>
              <a:t>A l’arrivée au bassin, </a:t>
            </a:r>
            <a:br>
              <a:rPr lang="fr-FR" sz="3600" b="1" kern="1200" dirty="0">
                <a:solidFill>
                  <a:srgbClr val="002060"/>
                </a:solidFill>
                <a:latin typeface="Arial Black" panose="020B0A04020102020204" pitchFamily="34" charset="0"/>
              </a:rPr>
            </a:br>
            <a:r>
              <a:rPr lang="fr-FR" sz="3600" b="1" kern="1200" dirty="0">
                <a:solidFill>
                  <a:srgbClr val="002060"/>
                </a:solidFill>
                <a:latin typeface="Arial Black" panose="020B0A04020102020204" pitchFamily="34" charset="0"/>
              </a:rPr>
              <a:t>la r</a:t>
            </a:r>
            <a:r>
              <a:rPr lang="fr-FR" sz="3600" b="1" kern="1200" dirty="0">
                <a:solidFill>
                  <a:srgbClr val="002060"/>
                </a:solidFill>
                <a:latin typeface="Arial Black" panose="020B0A04020102020204" pitchFamily="34" charset="0"/>
                <a:ea typeface="+mj-ea"/>
                <a:cs typeface="+mj-cs"/>
              </a:rPr>
              <a:t>éunion des délégués</a:t>
            </a:r>
            <a:endParaRPr lang="en-GB" sz="2000" b="1" kern="1200" dirty="0">
              <a:solidFill>
                <a:srgbClr val="002060"/>
              </a:solidFill>
              <a:latin typeface="Arial Black" panose="020B0A04020102020204" pitchFamily="34" charset="0"/>
              <a:ea typeface="+mj-ea"/>
              <a:cs typeface="+mj-cs"/>
            </a:endParaRPr>
          </a:p>
        </p:txBody>
      </p:sp>
      <p:sp>
        <p:nvSpPr>
          <p:cNvPr id="3" name="Text Placeholder 2"/>
          <p:cNvSpPr>
            <a:spLocks noGrp="1"/>
          </p:cNvSpPr>
          <p:nvPr>
            <p:ph type="body" sz="quarter" idx="11"/>
          </p:nvPr>
        </p:nvSpPr>
        <p:spPr/>
        <p:txBody>
          <a:bodyPr/>
          <a:lstStyle/>
          <a:p>
            <a:pPr>
              <a:spcBef>
                <a:spcPts val="1800"/>
              </a:spcBef>
              <a:buClr>
                <a:srgbClr val="0E2808"/>
              </a:buClr>
            </a:pPr>
            <a:r>
              <a:rPr lang="fr-FR" dirty="0">
                <a:solidFill>
                  <a:srgbClr val="002060"/>
                </a:solidFill>
              </a:rPr>
              <a:t>Chaque compétition débute par une réunion des délégués :</a:t>
            </a:r>
          </a:p>
          <a:p>
            <a:pPr marL="342900" indent="-342900">
              <a:spcBef>
                <a:spcPts val="1800"/>
              </a:spcBef>
              <a:buClr>
                <a:srgbClr val="0E2808"/>
              </a:buClr>
              <a:buFont typeface="Arial" panose="020B0604020202020204" pitchFamily="34" charset="0"/>
              <a:buChar char="•"/>
            </a:pPr>
            <a:r>
              <a:rPr lang="fr-FR" dirty="0">
                <a:solidFill>
                  <a:srgbClr val="002060"/>
                </a:solidFill>
              </a:rPr>
              <a:t>La présence du délégué de club est obligatoire !</a:t>
            </a:r>
          </a:p>
          <a:p>
            <a:pPr marL="342900" indent="-342900">
              <a:spcBef>
                <a:spcPts val="1800"/>
              </a:spcBef>
              <a:buClr>
                <a:srgbClr val="0E2808"/>
              </a:buClr>
              <a:buFont typeface="Arial" panose="020B0604020202020204" pitchFamily="34" charset="0"/>
              <a:buChar char="•"/>
            </a:pPr>
            <a:r>
              <a:rPr lang="fr-FR" dirty="0">
                <a:solidFill>
                  <a:srgbClr val="002060"/>
                </a:solidFill>
              </a:rPr>
              <a:t>Appel de présence</a:t>
            </a:r>
          </a:p>
          <a:p>
            <a:pPr marL="342900" indent="-342900">
              <a:spcBef>
                <a:spcPts val="1800"/>
              </a:spcBef>
              <a:buClr>
                <a:srgbClr val="0E2808"/>
              </a:buClr>
              <a:buFont typeface="Arial" panose="020B0604020202020204" pitchFamily="34" charset="0"/>
              <a:buChar char="•"/>
            </a:pPr>
            <a:r>
              <a:rPr lang="fr-FR" dirty="0">
                <a:solidFill>
                  <a:srgbClr val="002060"/>
                </a:solidFill>
              </a:rPr>
              <a:t>Annonce des aspects spécifiques de la régate (sécurité, consignes spécifiques relatives à l’organisation)</a:t>
            </a:r>
          </a:p>
          <a:p>
            <a:pPr marL="342900" indent="-342900">
              <a:spcBef>
                <a:spcPts val="1800"/>
              </a:spcBef>
              <a:buClr>
                <a:srgbClr val="0E2808"/>
              </a:buClr>
              <a:buFont typeface="Arial" panose="020B0604020202020204" pitchFamily="34" charset="0"/>
              <a:buChar char="•"/>
            </a:pPr>
            <a:r>
              <a:rPr lang="fr-FR" dirty="0">
                <a:solidFill>
                  <a:srgbClr val="002060"/>
                </a:solidFill>
              </a:rPr>
              <a:t>Annonce des remplacements et forfaits</a:t>
            </a:r>
          </a:p>
          <a:p>
            <a:pPr marL="342900" indent="-342900">
              <a:spcBef>
                <a:spcPts val="1800"/>
              </a:spcBef>
              <a:buClr>
                <a:srgbClr val="0E2808"/>
              </a:buClr>
              <a:buFont typeface="Arial" panose="020B0604020202020204" pitchFamily="34" charset="0"/>
              <a:buChar char="•"/>
            </a:pPr>
            <a:r>
              <a:rPr lang="fr-FR" dirty="0">
                <a:solidFill>
                  <a:srgbClr val="002060"/>
                </a:solidFill>
              </a:rPr>
              <a:t>Questions diverses</a:t>
            </a:r>
          </a:p>
          <a:p>
            <a:pPr>
              <a:spcBef>
                <a:spcPts val="1800"/>
              </a:spcBef>
              <a:buClr>
                <a:srgbClr val="0E2808"/>
              </a:buClr>
            </a:pPr>
            <a:endParaRPr lang="fr-FR" dirty="0">
              <a:solidFill>
                <a:srgbClr val="002060"/>
              </a:solidFill>
            </a:endParaRPr>
          </a:p>
          <a:p>
            <a:pPr>
              <a:spcBef>
                <a:spcPts val="1800"/>
              </a:spcBef>
              <a:buClr>
                <a:srgbClr val="0E2808"/>
              </a:buClr>
            </a:pPr>
            <a:r>
              <a:rPr lang="fr-FR" dirty="0">
                <a:solidFill>
                  <a:srgbClr val="002060"/>
                </a:solidFill>
              </a:rPr>
              <a:t>Les délégués prennent note de ces informations et les retransmettent aux différents collègues de club et rameurs.</a:t>
            </a:r>
          </a:p>
          <a:p>
            <a:pPr>
              <a:spcBef>
                <a:spcPts val="1800"/>
              </a:spcBef>
              <a:buClr>
                <a:srgbClr val="0E2808"/>
              </a:buClr>
            </a:pPr>
            <a:r>
              <a:rPr lang="fr-FR" dirty="0">
                <a:solidFill>
                  <a:srgbClr val="002060"/>
                </a:solidFill>
              </a:rPr>
              <a:t>Les arbitres sont également présents à cette réunion et peuvent répondre à toute sollicitation.</a:t>
            </a:r>
            <a:endParaRPr lang="en-GB" dirty="0">
              <a:solidFill>
                <a:srgbClr val="002060"/>
              </a:solidFill>
            </a:endParaRPr>
          </a:p>
        </p:txBody>
      </p:sp>
    </p:spTree>
    <p:extLst>
      <p:ext uri="{BB962C8B-B14F-4D97-AF65-F5344CB8AC3E}">
        <p14:creationId xmlns:p14="http://schemas.microsoft.com/office/powerpoint/2010/main" val="2132861960"/>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54">
                                            <p:bg/>
                                          </p:spTgt>
                                        </p:tgtEl>
                                        <p:attrNameLst>
                                          <p:attrName>style.visibility</p:attrName>
                                        </p:attrNameLst>
                                      </p:cBhvr>
                                      <p:to>
                                        <p:strVal val="visible"/>
                                      </p:to>
                                    </p:set>
                                    <p:animEffect transition="in" filter="wipe(left)">
                                      <p:cBhvr>
                                        <p:cTn id="7" dur="1000"/>
                                        <p:tgtEl>
                                          <p:spTgt spid="154">
                                            <p:bg/>
                                          </p:spTgt>
                                        </p:tgtEl>
                                      </p:cBhvr>
                                    </p:animEffect>
                                  </p:childTnLst>
                                </p:cTn>
                              </p:par>
                              <p:par>
                                <p:cTn id="8" presetID="22" presetClass="entr" presetSubtype="8" fill="hold" grpId="0" nodeType="withEffect" nodePh="1">
                                  <p:stCondLst>
                                    <p:cond delay="0"/>
                                  </p:stCondLst>
                                  <p:endCondLst>
                                    <p:cond evt="begin" delay="0">
                                      <p:tn val="8"/>
                                    </p:cond>
                                  </p:endCondLst>
                                  <p:iterate>
                                    <p:tmAbs val="0"/>
                                  </p:iterate>
                                  <p:childTnLst>
                                    <p:set>
                                      <p:cBhvr>
                                        <p:cTn id="9" fill="hold"/>
                                        <p:tgtEl>
                                          <p:spTgt spid="154">
                                            <p:txEl>
                                              <p:pRg st="0" end="0"/>
                                            </p:txEl>
                                          </p:spTgt>
                                        </p:tgtEl>
                                        <p:attrNameLst>
                                          <p:attrName>style.visibility</p:attrName>
                                        </p:attrNameLst>
                                      </p:cBhvr>
                                      <p:to>
                                        <p:strVal val="visible"/>
                                      </p:to>
                                    </p:set>
                                    <p:animEffect transition="in" filter="wipe(left)">
                                      <p:cBhvr>
                                        <p:cTn id="10" dur="1000"/>
                                        <p:tgtEl>
                                          <p:spTgt spid="1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build="p" bldLvl="5"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type="body" sz="quarter" idx="10"/>
          </p:nvPr>
        </p:nvSpPr>
        <p:spPr/>
        <p:txBody>
          <a:bodyPr/>
          <a:lstStyle/>
          <a:p>
            <a:endParaRPr lang="fr-FR" dirty="0"/>
          </a:p>
        </p:txBody>
      </p:sp>
      <p:sp>
        <p:nvSpPr>
          <p:cNvPr id="5" name="Text Placeholder 4"/>
          <p:cNvSpPr>
            <a:spLocks noGrp="1"/>
          </p:cNvSpPr>
          <p:nvPr>
            <p:ph type="body" sz="quarter" idx="11"/>
          </p:nvPr>
        </p:nvSpPr>
        <p:spPr/>
        <p:txBody>
          <a:bodyPr/>
          <a:lstStyle/>
          <a:p>
            <a:pPr>
              <a:spcBef>
                <a:spcPts val="1800"/>
              </a:spcBef>
              <a:buClrTx/>
            </a:pPr>
            <a:r>
              <a:rPr lang="fr-FR" dirty="0">
                <a:solidFill>
                  <a:srgbClr val="002060"/>
                </a:solidFill>
              </a:rPr>
              <a:t>Deux procédures :</a:t>
            </a:r>
          </a:p>
          <a:p>
            <a:pPr marL="342900" lvl="1" indent="-342900">
              <a:spcBef>
                <a:spcPts val="1800"/>
              </a:spcBef>
              <a:buClrTx/>
              <a:buFont typeface="Arial" panose="020B0604020202020204" pitchFamily="34" charset="0"/>
              <a:buChar char="•"/>
            </a:pPr>
            <a:r>
              <a:rPr lang="fr-FR" sz="2300" b="0" dirty="0">
                <a:solidFill>
                  <a:srgbClr val="002060"/>
                </a:solidFill>
                <a:latin typeface="+mj-lt"/>
              </a:rPr>
              <a:t>Départ normal ;</a:t>
            </a:r>
          </a:p>
          <a:p>
            <a:pPr marL="342900" lvl="1" indent="-342900">
              <a:spcBef>
                <a:spcPts val="1800"/>
              </a:spcBef>
              <a:buClrTx/>
              <a:buFont typeface="Arial" panose="020B0604020202020204" pitchFamily="34" charset="0"/>
              <a:buChar char="•"/>
            </a:pPr>
            <a:r>
              <a:rPr lang="fr-FR" sz="2300" b="0" dirty="0">
                <a:solidFill>
                  <a:srgbClr val="002060"/>
                </a:solidFill>
                <a:latin typeface="+mj-lt"/>
              </a:rPr>
              <a:t>Départ rapide.</a:t>
            </a:r>
          </a:p>
          <a:p>
            <a:pPr lvl="1">
              <a:spcBef>
                <a:spcPts val="1800"/>
              </a:spcBef>
              <a:buClrTx/>
            </a:pPr>
            <a:r>
              <a:rPr lang="fr-FR" sz="2300" b="0" dirty="0">
                <a:solidFill>
                  <a:srgbClr val="00B050"/>
                </a:solidFill>
                <a:latin typeface="+mj-lt"/>
              </a:rPr>
              <a:t>Attention</a:t>
            </a:r>
            <a:r>
              <a:rPr lang="fr-FR" sz="2300" b="0" dirty="0">
                <a:solidFill>
                  <a:srgbClr val="002060"/>
                </a:solidFill>
                <a:latin typeface="+mj-lt"/>
              </a:rPr>
              <a:t> </a:t>
            </a:r>
            <a:r>
              <a:rPr lang="fr-FR" sz="2300" b="0" dirty="0">
                <a:solidFill>
                  <a:srgbClr val="00B050"/>
                </a:solidFill>
                <a:latin typeface="+mj-lt"/>
              </a:rPr>
              <a:t>:</a:t>
            </a:r>
            <a:r>
              <a:rPr lang="fr-FR" sz="2300" b="0" dirty="0">
                <a:solidFill>
                  <a:srgbClr val="002060"/>
                </a:solidFill>
                <a:latin typeface="+mj-lt"/>
              </a:rPr>
              <a:t> zone de calme sous haute tension ! Eviter les éclats de voix, crissements de freins de </a:t>
            </a:r>
            <a:r>
              <a:rPr lang="fr-FR" sz="2300" b="0" dirty="0" smtClean="0">
                <a:solidFill>
                  <a:srgbClr val="002060"/>
                </a:solidFill>
                <a:latin typeface="+mj-lt"/>
              </a:rPr>
              <a:t>vélo, téléphone qui sonne fort </a:t>
            </a:r>
            <a:r>
              <a:rPr lang="fr-FR" sz="2300" b="0" dirty="0">
                <a:solidFill>
                  <a:srgbClr val="002060"/>
                </a:solidFill>
                <a:latin typeface="+mj-lt"/>
              </a:rPr>
              <a:t>etc.</a:t>
            </a:r>
          </a:p>
          <a:p>
            <a:pPr lvl="1">
              <a:spcBef>
                <a:spcPts val="1800"/>
              </a:spcBef>
              <a:buClrTx/>
            </a:pPr>
            <a:endParaRPr lang="fr-FR" sz="2300" b="0" dirty="0">
              <a:solidFill>
                <a:srgbClr val="002060"/>
              </a:solidFill>
              <a:latin typeface="+mj-lt"/>
            </a:endParaRPr>
          </a:p>
          <a:p>
            <a:pPr marL="342900" indent="-342900">
              <a:spcBef>
                <a:spcPts val="1800"/>
              </a:spcBef>
              <a:buClrTx/>
              <a:buFont typeface="Arial" panose="020B0604020202020204" pitchFamily="34" charset="0"/>
              <a:buChar char="•"/>
            </a:pPr>
            <a:endParaRPr lang="fr-FR" dirty="0">
              <a:solidFill>
                <a:srgbClr val="002060"/>
              </a:solidFill>
            </a:endParaRPr>
          </a:p>
          <a:p>
            <a:pPr marL="342900" indent="-342900">
              <a:spcBef>
                <a:spcPts val="1800"/>
              </a:spcBef>
              <a:buClrTx/>
              <a:buFont typeface="Arial" panose="020B0604020202020204" pitchFamily="34" charset="0"/>
              <a:buChar char="•"/>
            </a:pPr>
            <a:endParaRPr lang="fr-FR" dirty="0">
              <a:solidFill>
                <a:srgbClr val="002060"/>
              </a:solidFill>
            </a:endParaRPr>
          </a:p>
          <a:p>
            <a:pPr marL="342900" indent="-342900">
              <a:spcBef>
                <a:spcPts val="1800"/>
              </a:spcBef>
              <a:buClrTx/>
              <a:buFont typeface="Arial" panose="020B0604020202020204" pitchFamily="34" charset="0"/>
              <a:buChar char="•"/>
            </a:pPr>
            <a:endParaRPr lang="fr-FR" dirty="0">
              <a:solidFill>
                <a:srgbClr val="002060"/>
              </a:solidFill>
            </a:endParaRPr>
          </a:p>
          <a:p>
            <a:pPr marL="342900" indent="-342900">
              <a:spcBef>
                <a:spcPts val="1800"/>
              </a:spcBef>
              <a:buClrTx/>
              <a:buFont typeface="Arial" panose="020B0604020202020204" pitchFamily="34" charset="0"/>
              <a:buChar char="•"/>
            </a:pPr>
            <a:endParaRPr lang="fr-FR" dirty="0">
              <a:solidFill>
                <a:srgbClr val="002060"/>
              </a:solidFill>
            </a:endParaRPr>
          </a:p>
          <a:p>
            <a:pPr marL="342900" indent="-342900">
              <a:spcBef>
                <a:spcPts val="1800"/>
              </a:spcBef>
              <a:buClrTx/>
              <a:buFont typeface="Arial" panose="020B0604020202020204" pitchFamily="34" charset="0"/>
              <a:buChar char="•"/>
            </a:pPr>
            <a:endParaRPr lang="fr-FR" dirty="0">
              <a:solidFill>
                <a:srgbClr val="002060"/>
              </a:solidFill>
            </a:endParaRPr>
          </a:p>
          <a:p>
            <a:pPr marL="342900" indent="-342900">
              <a:spcBef>
                <a:spcPts val="1800"/>
              </a:spcBef>
              <a:buClrTx/>
              <a:buFont typeface="Arial" panose="020B0604020202020204" pitchFamily="34" charset="0"/>
              <a:buChar char="•"/>
            </a:pPr>
            <a:endParaRPr lang="fr-FR" dirty="0">
              <a:solidFill>
                <a:srgbClr val="002060"/>
              </a:solidFill>
            </a:endParaRPr>
          </a:p>
          <a:p>
            <a:pPr marL="342900" indent="-342900">
              <a:spcBef>
                <a:spcPts val="1800"/>
              </a:spcBef>
              <a:buClrTx/>
              <a:buFont typeface="Arial" panose="020B0604020202020204" pitchFamily="34" charset="0"/>
              <a:buChar char="•"/>
            </a:pPr>
            <a:endParaRPr lang="en-GB" dirty="0">
              <a:solidFill>
                <a:srgbClr val="002060"/>
              </a:solidFill>
            </a:endParaRPr>
          </a:p>
        </p:txBody>
      </p:sp>
      <p:sp>
        <p:nvSpPr>
          <p:cNvPr id="6" name="Text Placeholder 5"/>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Le départ </a:t>
            </a:r>
            <a:r>
              <a:rPr kumimoji="0" lang="fr-FR" sz="2000" b="1" i="0" u="none" strike="noStrike" kern="1200" cap="none" spc="0" normalizeH="0" baseline="0" noProof="0" dirty="0">
                <a:ln>
                  <a:noFill/>
                </a:ln>
                <a:solidFill>
                  <a:srgbClr val="002060"/>
                </a:solidFill>
                <a:effectLst/>
                <a:uLnTx/>
                <a:uFillTx/>
                <a:latin typeface="Arial Black" panose="020B0A04020102020204" pitchFamily="34" charset="0"/>
                <a:ea typeface="+mj-ea"/>
                <a:cs typeface="+mj-cs"/>
                <a:sym typeface="Palatino"/>
              </a:rPr>
              <a:t>(Art. 30-4)</a:t>
            </a:r>
            <a:endParaRPr lang="en-GB" sz="3600" b="1" kern="1200" dirty="0">
              <a:solidFill>
                <a:srgbClr val="002060"/>
              </a:solidFill>
              <a:latin typeface="Arial Black" panose="020B0A04020102020204" pitchFamily="34" charset="0"/>
              <a:ea typeface="+mj-ea"/>
              <a:cs typeface="+mj-cs"/>
            </a:endParaRPr>
          </a:p>
        </p:txBody>
      </p:sp>
      <p:pic>
        <p:nvPicPr>
          <p:cNvPr id="4" name="Image 3"/>
          <p:cNvPicPr>
            <a:picLocks noChangeAspect="1"/>
          </p:cNvPicPr>
          <p:nvPr/>
        </p:nvPicPr>
        <p:blipFill>
          <a:blip r:embed="rId2"/>
          <a:stretch>
            <a:fillRect/>
          </a:stretch>
        </p:blipFill>
        <p:spPr>
          <a:xfrm>
            <a:off x="3539173" y="4550157"/>
            <a:ext cx="5926453" cy="5089108"/>
          </a:xfrm>
          <a:prstGeom prst="rect">
            <a:avLst/>
          </a:prstGeom>
        </p:spPr>
      </p:pic>
    </p:spTree>
    <p:extLst>
      <p:ext uri="{BB962C8B-B14F-4D97-AF65-F5344CB8AC3E}">
        <p14:creationId xmlns:p14="http://schemas.microsoft.com/office/powerpoint/2010/main" val="1853529312"/>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type="body" sz="quarter" idx="10"/>
          </p:nvPr>
        </p:nvSpPr>
        <p:spPr/>
        <p:txBody>
          <a:bodyPr/>
          <a:lstStyle/>
          <a:p>
            <a:endParaRPr lang="fr-FR" dirty="0"/>
          </a:p>
        </p:txBody>
      </p:sp>
      <p:sp>
        <p:nvSpPr>
          <p:cNvPr id="6" name="Text Placeholder 5"/>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Le départ</a:t>
            </a:r>
            <a:endParaRPr lang="en-GB" sz="3600" b="1" kern="1200" dirty="0">
              <a:solidFill>
                <a:srgbClr val="002060"/>
              </a:solidFill>
              <a:latin typeface="Arial Black" panose="020B0A04020102020204" pitchFamily="34" charset="0"/>
              <a:ea typeface="+mj-ea"/>
              <a:cs typeface="+mj-cs"/>
            </a:endParaRPr>
          </a:p>
        </p:txBody>
      </p:sp>
      <p:pic>
        <p:nvPicPr>
          <p:cNvPr id="4" name="Image 3"/>
          <p:cNvPicPr>
            <a:picLocks noChangeAspect="1"/>
          </p:cNvPicPr>
          <p:nvPr/>
        </p:nvPicPr>
        <p:blipFill rotWithShape="1">
          <a:blip r:embed="rId3"/>
          <a:srcRect t="11432" b="11481"/>
          <a:stretch/>
        </p:blipFill>
        <p:spPr>
          <a:xfrm>
            <a:off x="2040713" y="6644003"/>
            <a:ext cx="3228953" cy="2731262"/>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282021855"/>
              </p:ext>
            </p:extLst>
          </p:nvPr>
        </p:nvGraphicFramePr>
        <p:xfrm>
          <a:off x="2040713" y="1448981"/>
          <a:ext cx="10566015" cy="4724400"/>
        </p:xfrm>
        <a:graphic>
          <a:graphicData uri="http://schemas.openxmlformats.org/drawingml/2006/table">
            <a:tbl>
              <a:tblPr firstRow="1" bandRow="1">
                <a:tableStyleId>{5940675A-B579-460E-94D1-54222C63F5DA}</a:tableStyleId>
              </a:tblPr>
              <a:tblGrid>
                <a:gridCol w="2889956">
                  <a:extLst>
                    <a:ext uri="{9D8B030D-6E8A-4147-A177-3AD203B41FA5}">
                      <a16:colId xmlns="" xmlns:a16="http://schemas.microsoft.com/office/drawing/2014/main" val="20000"/>
                    </a:ext>
                  </a:extLst>
                </a:gridCol>
                <a:gridCol w="270918">
                  <a:extLst>
                    <a:ext uri="{9D8B030D-6E8A-4147-A177-3AD203B41FA5}">
                      <a16:colId xmlns="" xmlns:a16="http://schemas.microsoft.com/office/drawing/2014/main" val="20001"/>
                    </a:ext>
                  </a:extLst>
                </a:gridCol>
                <a:gridCol w="3087974">
                  <a:extLst>
                    <a:ext uri="{9D8B030D-6E8A-4147-A177-3AD203B41FA5}">
                      <a16:colId xmlns="" xmlns:a16="http://schemas.microsoft.com/office/drawing/2014/main" val="2313981502"/>
                    </a:ext>
                  </a:extLst>
                </a:gridCol>
                <a:gridCol w="4317167">
                  <a:extLst>
                    <a:ext uri="{9D8B030D-6E8A-4147-A177-3AD203B41FA5}">
                      <a16:colId xmlns="" xmlns:a16="http://schemas.microsoft.com/office/drawing/2014/main" val="1417916573"/>
                    </a:ext>
                  </a:extLst>
                </a:gridCol>
              </a:tblGrid>
              <a:tr h="370840">
                <a:tc>
                  <a:txBody>
                    <a:bodyPr/>
                    <a:lstStyle/>
                    <a:p>
                      <a:r>
                        <a:rPr lang="fr-FR" sz="2000" b="1" dirty="0">
                          <a:solidFill>
                            <a:schemeClr val="tx2">
                              <a:lumMod val="10000"/>
                            </a:schemeClr>
                          </a:solidFill>
                        </a:rPr>
                        <a:t>Au drapeau</a:t>
                      </a:r>
                      <a:endParaRPr lang="en-GB" sz="2000" b="1" dirty="0">
                        <a:solidFill>
                          <a:schemeClr val="tx2">
                            <a:lumMod val="10000"/>
                          </a:schemeClr>
                        </a:solidFill>
                      </a:endParaRPr>
                    </a:p>
                  </a:txBody>
                  <a:tcPr/>
                </a:tc>
                <a:tc gridSpan="2">
                  <a:txBody>
                    <a:bodyPr/>
                    <a:lstStyle/>
                    <a:p>
                      <a:r>
                        <a:rPr lang="fr-FR" sz="2000" b="1" dirty="0">
                          <a:solidFill>
                            <a:schemeClr val="tx2">
                              <a:lumMod val="10000"/>
                            </a:schemeClr>
                          </a:solidFill>
                        </a:rPr>
                        <a:t>Aux feux</a:t>
                      </a:r>
                      <a:endParaRPr lang="en-GB" sz="2000" b="1" dirty="0">
                        <a:solidFill>
                          <a:schemeClr val="tx2">
                            <a:lumMod val="10000"/>
                          </a:schemeClr>
                        </a:solidFill>
                      </a:endParaRPr>
                    </a:p>
                  </a:txBody>
                  <a:tcPr/>
                </a:tc>
                <a:tc hMerge="1">
                  <a:txBody>
                    <a:bodyPr/>
                    <a:lstStyle/>
                    <a:p>
                      <a:endParaRPr lang="en-GB" sz="2000" b="1" dirty="0">
                        <a:solidFill>
                          <a:schemeClr val="tx2">
                            <a:lumMod val="10000"/>
                          </a:schemeClr>
                        </a:solidFill>
                      </a:endParaRPr>
                    </a:p>
                  </a:txBody>
                  <a:tcPr/>
                </a:tc>
                <a:tc>
                  <a:txBody>
                    <a:bodyPr/>
                    <a:lstStyle/>
                    <a:p>
                      <a:r>
                        <a:rPr lang="en-GB" sz="2000" b="1" dirty="0" err="1">
                          <a:solidFill>
                            <a:schemeClr val="tx2">
                              <a:lumMod val="10000"/>
                            </a:schemeClr>
                          </a:solidFill>
                        </a:rPr>
                        <a:t>Départ</a:t>
                      </a:r>
                      <a:r>
                        <a:rPr lang="en-GB" sz="2000" b="1" dirty="0">
                          <a:solidFill>
                            <a:schemeClr val="tx2">
                              <a:lumMod val="10000"/>
                            </a:schemeClr>
                          </a:solidFill>
                        </a:rPr>
                        <a:t> </a:t>
                      </a:r>
                      <a:r>
                        <a:rPr lang="en-GB" sz="2000" b="1" dirty="0" err="1">
                          <a:solidFill>
                            <a:schemeClr val="tx2">
                              <a:lumMod val="10000"/>
                            </a:schemeClr>
                          </a:solidFill>
                        </a:rPr>
                        <a:t>rapide</a:t>
                      </a:r>
                      <a:endParaRPr lang="en-GB" sz="2000" b="1" dirty="0">
                        <a:solidFill>
                          <a:schemeClr val="tx2">
                            <a:lumMod val="10000"/>
                          </a:schemeClr>
                        </a:solidFill>
                      </a:endParaRPr>
                    </a:p>
                  </a:txBody>
                  <a:tcPr/>
                </a:tc>
                <a:extLst>
                  <a:ext uri="{0D108BD9-81ED-4DB2-BD59-A6C34878D82A}">
                    <a16:rowId xmlns="" xmlns:a16="http://schemas.microsoft.com/office/drawing/2014/main" val="10000"/>
                  </a:ext>
                </a:extLst>
              </a:tr>
              <a:tr h="370840">
                <a:tc gridSpan="3">
                  <a:txBody>
                    <a:bodyPr/>
                    <a:lstStyle/>
                    <a:p>
                      <a:pPr marL="0" marR="0" indent="0" algn="ctr" defTabSz="584200" eaLnBrk="1" fontAlgn="auto" latinLnBrk="0" hangingPunct="1">
                        <a:lnSpc>
                          <a:spcPct val="100000"/>
                        </a:lnSpc>
                        <a:spcBef>
                          <a:spcPts val="0"/>
                        </a:spcBef>
                        <a:spcAft>
                          <a:spcPts val="0"/>
                        </a:spcAft>
                        <a:buClrTx/>
                        <a:buSzTx/>
                        <a:buFontTx/>
                        <a:buNone/>
                        <a:tabLst/>
                        <a:defRPr/>
                      </a:pPr>
                      <a:r>
                        <a:rPr lang="fr-FR" sz="2000" dirty="0">
                          <a:solidFill>
                            <a:schemeClr val="tx2">
                              <a:lumMod val="10000"/>
                            </a:schemeClr>
                          </a:solidFill>
                        </a:rPr>
                        <a:t>Appel, dans l'ordre des couloirs, du nom de chacun des groupements sportifs</a:t>
                      </a:r>
                    </a:p>
                  </a:txBody>
                  <a:tcPr/>
                </a:tc>
                <a:tc hMerge="1">
                  <a:txBody>
                    <a:bodyPr/>
                    <a:lstStyle/>
                    <a:p>
                      <a:endParaRPr lang="en-GB" dirty="0"/>
                    </a:p>
                  </a:txBody>
                  <a:tcPr/>
                </a:tc>
                <a:tc hMerge="1">
                  <a:txBody>
                    <a:bodyPr/>
                    <a:lstStyle/>
                    <a:p>
                      <a:pPr marL="0" marR="0" indent="0" algn="ctr" defTabSz="584200" eaLnBrk="1" fontAlgn="auto" latinLnBrk="0" hangingPunct="1">
                        <a:lnSpc>
                          <a:spcPct val="100000"/>
                        </a:lnSpc>
                        <a:spcBef>
                          <a:spcPts val="0"/>
                        </a:spcBef>
                        <a:spcAft>
                          <a:spcPts val="0"/>
                        </a:spcAft>
                        <a:buClrTx/>
                        <a:buSzTx/>
                        <a:buFontTx/>
                        <a:buNone/>
                        <a:tabLst/>
                        <a:defRPr/>
                      </a:pPr>
                      <a:endParaRPr lang="fr-FR" sz="2000" dirty="0">
                        <a:solidFill>
                          <a:schemeClr val="tx2">
                            <a:lumMod val="10000"/>
                          </a:schemeClr>
                        </a:solidFill>
                      </a:endParaRPr>
                    </a:p>
                  </a:txBody>
                  <a:tcPr/>
                </a:tc>
                <a:tc>
                  <a:txBody>
                    <a:bodyPr/>
                    <a:lstStyle/>
                    <a:p>
                      <a:pPr marL="0" marR="0" indent="0" algn="ctr" defTabSz="584200" eaLnBrk="1" fontAlgn="auto" latinLnBrk="0" hangingPunct="1">
                        <a:lnSpc>
                          <a:spcPct val="100000"/>
                        </a:lnSpc>
                        <a:spcBef>
                          <a:spcPts val="0"/>
                        </a:spcBef>
                        <a:spcAft>
                          <a:spcPts val="0"/>
                        </a:spcAft>
                        <a:buClrTx/>
                        <a:buSzTx/>
                        <a:buFontTx/>
                        <a:buNone/>
                        <a:tabLst/>
                        <a:defRPr/>
                      </a:pPr>
                      <a:r>
                        <a:rPr lang="fr-FR" sz="2000" dirty="0">
                          <a:solidFill>
                            <a:schemeClr val="tx2">
                              <a:lumMod val="10000"/>
                            </a:schemeClr>
                          </a:solidFill>
                        </a:rPr>
                        <a:t>« DEPART RAPIDE »</a:t>
                      </a:r>
                    </a:p>
                  </a:txBody>
                  <a:tcPr anchor="ctr"/>
                </a:tc>
                <a:extLst>
                  <a:ext uri="{0D108BD9-81ED-4DB2-BD59-A6C34878D82A}">
                    <a16:rowId xmlns="" xmlns:a16="http://schemas.microsoft.com/office/drawing/2014/main" val="10001"/>
                  </a:ext>
                </a:extLst>
              </a:tr>
              <a:tr h="370840">
                <a:tc gridSpan="3">
                  <a:txBody>
                    <a:bodyPr/>
                    <a:lstStyle/>
                    <a:p>
                      <a:pPr marL="0" marR="0" indent="0" algn="ctr" defTabSz="584200" eaLnBrk="1" fontAlgn="auto" latinLnBrk="0" hangingPunct="1">
                        <a:lnSpc>
                          <a:spcPct val="100000"/>
                        </a:lnSpc>
                        <a:spcBef>
                          <a:spcPts val="0"/>
                        </a:spcBef>
                        <a:spcAft>
                          <a:spcPts val="0"/>
                        </a:spcAft>
                        <a:buClrTx/>
                        <a:buSzTx/>
                        <a:buFontTx/>
                        <a:buNone/>
                        <a:tabLst/>
                        <a:defRPr/>
                      </a:pPr>
                      <a:r>
                        <a:rPr lang="fr-FR" sz="2000" dirty="0">
                          <a:solidFill>
                            <a:schemeClr val="tx2">
                              <a:lumMod val="10000"/>
                            </a:schemeClr>
                          </a:solidFill>
                        </a:rPr>
                        <a:t> « ATTENTION » </a:t>
                      </a:r>
                    </a:p>
                  </a:txBody>
                  <a:tcPr/>
                </a:tc>
                <a:tc hMerge="1">
                  <a:txBody>
                    <a:bodyPr/>
                    <a:lstStyle/>
                    <a:p>
                      <a:endParaRPr lang="en-GB" dirty="0"/>
                    </a:p>
                  </a:txBody>
                  <a:tcPr/>
                </a:tc>
                <a:tc hMerge="1">
                  <a:txBody>
                    <a:bodyPr/>
                    <a:lstStyle/>
                    <a:p>
                      <a:pPr marL="0" marR="0" indent="0" algn="ctr" defTabSz="584200" eaLnBrk="1" fontAlgn="auto" latinLnBrk="0" hangingPunct="1">
                        <a:lnSpc>
                          <a:spcPct val="100000"/>
                        </a:lnSpc>
                        <a:spcBef>
                          <a:spcPts val="0"/>
                        </a:spcBef>
                        <a:spcAft>
                          <a:spcPts val="0"/>
                        </a:spcAft>
                        <a:buClrTx/>
                        <a:buSzTx/>
                        <a:buFontTx/>
                        <a:buNone/>
                        <a:tabLst/>
                        <a:defRPr/>
                      </a:pPr>
                      <a:endParaRPr lang="fr-FR" sz="2000" dirty="0">
                        <a:solidFill>
                          <a:schemeClr val="tx2">
                            <a:lumMod val="10000"/>
                          </a:schemeClr>
                        </a:solidFill>
                      </a:endParaRPr>
                    </a:p>
                  </a:txBody>
                  <a:tcPr/>
                </a:tc>
                <a:tc>
                  <a:txBody>
                    <a:bodyPr/>
                    <a:lstStyle/>
                    <a:p>
                      <a:pPr marL="0" marR="0" indent="0" algn="ctr" defTabSz="584200" eaLnBrk="1" fontAlgn="auto" latinLnBrk="0" hangingPunct="1">
                        <a:lnSpc>
                          <a:spcPct val="100000"/>
                        </a:lnSpc>
                        <a:spcBef>
                          <a:spcPts val="0"/>
                        </a:spcBef>
                        <a:spcAft>
                          <a:spcPts val="0"/>
                        </a:spcAft>
                        <a:buClrTx/>
                        <a:buSzTx/>
                        <a:buFontTx/>
                        <a:buNone/>
                        <a:tabLst/>
                        <a:defRPr/>
                      </a:pPr>
                      <a:r>
                        <a:rPr lang="fr-FR" sz="2000" dirty="0">
                          <a:solidFill>
                            <a:schemeClr val="tx2">
                              <a:lumMod val="10000"/>
                            </a:schemeClr>
                          </a:solidFill>
                        </a:rPr>
                        <a:t>« ATTENTION »</a:t>
                      </a:r>
                    </a:p>
                  </a:txBody>
                  <a:tcPr/>
                </a:tc>
                <a:extLst>
                  <a:ext uri="{0D108BD9-81ED-4DB2-BD59-A6C34878D82A}">
                    <a16:rowId xmlns="" xmlns:a16="http://schemas.microsoft.com/office/drawing/2014/main" val="10002"/>
                  </a:ext>
                </a:extLst>
              </a:tr>
              <a:tr h="370840">
                <a:tc gridSpan="2">
                  <a:txBody>
                    <a:bodyPr/>
                    <a:lstStyle/>
                    <a:p>
                      <a:pPr marL="0" marR="0" indent="0" algn="ctr" defTabSz="584200" eaLnBrk="1" fontAlgn="auto" latinLnBrk="0" hangingPunct="1">
                        <a:lnSpc>
                          <a:spcPct val="100000"/>
                        </a:lnSpc>
                        <a:spcBef>
                          <a:spcPts val="0"/>
                        </a:spcBef>
                        <a:spcAft>
                          <a:spcPts val="0"/>
                        </a:spcAft>
                        <a:buClrTx/>
                        <a:buSzTx/>
                        <a:buFontTx/>
                        <a:buNone/>
                        <a:tabLst/>
                        <a:defRPr/>
                      </a:pPr>
                      <a:r>
                        <a:rPr lang="fr-FR" sz="2000" dirty="0">
                          <a:solidFill>
                            <a:schemeClr val="tx2">
                              <a:lumMod val="10000"/>
                            </a:schemeClr>
                          </a:solidFill>
                        </a:rPr>
                        <a:t>Lève son drapeau rouge </a:t>
                      </a:r>
                    </a:p>
                    <a:p>
                      <a:endParaRPr lang="en-GB" sz="2000" dirty="0">
                        <a:solidFill>
                          <a:schemeClr val="tx2">
                            <a:lumMod val="10000"/>
                          </a:schemeClr>
                        </a:solidFill>
                      </a:endParaRPr>
                    </a:p>
                  </a:txBody>
                  <a:tcPr/>
                </a:tc>
                <a:tc hMerge="1">
                  <a:txBody>
                    <a:bodyPr/>
                    <a:lstStyle/>
                    <a:p>
                      <a:r>
                        <a:rPr lang="fr-FR" sz="2000" dirty="0">
                          <a:solidFill>
                            <a:schemeClr val="tx2">
                              <a:lumMod val="10000"/>
                            </a:schemeClr>
                          </a:solidFill>
                        </a:rPr>
                        <a:t>Actionne le feu rouge </a:t>
                      </a:r>
                      <a:endParaRPr lang="en-GB" sz="2000" dirty="0">
                        <a:solidFill>
                          <a:schemeClr val="tx2">
                            <a:lumMod val="10000"/>
                          </a:schemeClr>
                        </a:solidFill>
                      </a:endParaRPr>
                    </a:p>
                  </a:txBody>
                  <a:tcPr/>
                </a:tc>
                <a:tc>
                  <a:txBody>
                    <a:bodyPr/>
                    <a:lstStyle/>
                    <a:p>
                      <a:r>
                        <a:rPr lang="fr-FR" sz="2000">
                          <a:solidFill>
                            <a:schemeClr val="tx2">
                              <a:lumMod val="10000"/>
                            </a:schemeClr>
                          </a:solidFill>
                        </a:rPr>
                        <a:t>Actionne le feu rouge </a:t>
                      </a:r>
                      <a:endParaRPr lang="en-GB" sz="2000" dirty="0">
                        <a:solidFill>
                          <a:schemeClr val="tx2">
                            <a:lumMod val="10000"/>
                          </a:schemeClr>
                        </a:solidFill>
                      </a:endParaRPr>
                    </a:p>
                  </a:txBody>
                  <a:tcPr/>
                </a:tc>
                <a:tc>
                  <a:txBody>
                    <a:bodyPr/>
                    <a:lstStyle/>
                    <a:p>
                      <a:pPr marL="0" marR="0" lvl="0" indent="0" algn="ctr" defTabSz="584200" eaLnBrk="1" fontAlgn="auto" latinLnBrk="0" hangingPunct="1">
                        <a:lnSpc>
                          <a:spcPct val="100000"/>
                        </a:lnSpc>
                        <a:spcBef>
                          <a:spcPts val="0"/>
                        </a:spcBef>
                        <a:spcAft>
                          <a:spcPts val="0"/>
                        </a:spcAft>
                        <a:buClrTx/>
                        <a:buSzTx/>
                        <a:buFontTx/>
                        <a:buNone/>
                        <a:tabLst/>
                        <a:defRPr/>
                      </a:pPr>
                      <a:r>
                        <a:rPr lang="fr-FR" sz="2000" dirty="0">
                          <a:solidFill>
                            <a:schemeClr val="tx2">
                              <a:lumMod val="10000"/>
                            </a:schemeClr>
                          </a:solidFill>
                        </a:rPr>
                        <a:t>Lève son drapeau rouge /</a:t>
                      </a:r>
                      <a:r>
                        <a:rPr lang="fr-FR" sz="2000" b="1" dirty="0">
                          <a:solidFill>
                            <a:schemeClr val="tx2">
                              <a:lumMod val="10000"/>
                            </a:schemeClr>
                          </a:solidFill>
                        </a:rPr>
                        <a:t>OU</a:t>
                      </a:r>
                      <a:r>
                        <a:rPr lang="fr-FR" sz="2000" dirty="0">
                          <a:solidFill>
                            <a:schemeClr val="tx2">
                              <a:lumMod val="10000"/>
                            </a:schemeClr>
                          </a:solidFill>
                        </a:rPr>
                        <a:t>/ Actionne le feu rouge</a:t>
                      </a:r>
                    </a:p>
                    <a:p>
                      <a:endParaRPr lang="en-GB" sz="2000" dirty="0">
                        <a:solidFill>
                          <a:schemeClr val="tx2">
                            <a:lumMod val="10000"/>
                          </a:schemeClr>
                        </a:solidFill>
                      </a:endParaRPr>
                    </a:p>
                  </a:txBody>
                  <a:tcPr/>
                </a:tc>
                <a:extLst>
                  <a:ext uri="{0D108BD9-81ED-4DB2-BD59-A6C34878D82A}">
                    <a16:rowId xmlns="" xmlns:a16="http://schemas.microsoft.com/office/drawing/2014/main" val="10003"/>
                  </a:ext>
                </a:extLst>
              </a:tr>
              <a:tr h="370840">
                <a:tc gridSpan="2">
                  <a:txBody>
                    <a:bodyPr/>
                    <a:lstStyle/>
                    <a:p>
                      <a:pPr marL="0" marR="0" indent="0" algn="ctr" defTabSz="584200" eaLnBrk="1" fontAlgn="auto" latinLnBrk="0" hangingPunct="1">
                        <a:lnSpc>
                          <a:spcPct val="100000"/>
                        </a:lnSpc>
                        <a:spcBef>
                          <a:spcPts val="0"/>
                        </a:spcBef>
                        <a:spcAft>
                          <a:spcPts val="0"/>
                        </a:spcAft>
                        <a:buClrTx/>
                        <a:buSzTx/>
                        <a:buFontTx/>
                        <a:buNone/>
                        <a:tabLst/>
                        <a:defRPr/>
                      </a:pPr>
                      <a:r>
                        <a:rPr lang="fr-FR" sz="2000" dirty="0">
                          <a:solidFill>
                            <a:schemeClr val="tx2">
                              <a:lumMod val="10000"/>
                            </a:schemeClr>
                          </a:solidFill>
                        </a:rPr>
                        <a:t>Après une pause variable, abaisse rapidement son drapeau rouge de côté et en prononce simultanément : « PARTEZ »</a:t>
                      </a:r>
                    </a:p>
                    <a:p>
                      <a:endParaRPr lang="en-GB" sz="2000" dirty="0">
                        <a:solidFill>
                          <a:schemeClr val="tx2">
                            <a:lumMod val="10000"/>
                          </a:schemeClr>
                        </a:solidFill>
                      </a:endParaRPr>
                    </a:p>
                  </a:txBody>
                  <a:tcPr/>
                </a:tc>
                <a:tc hMerge="1">
                  <a:txBody>
                    <a:bodyPr/>
                    <a:lstStyle/>
                    <a:p>
                      <a:pPr marL="0" marR="0" indent="0" algn="ctr" defTabSz="584200" eaLnBrk="1" fontAlgn="auto" latinLnBrk="0" hangingPunct="1">
                        <a:lnSpc>
                          <a:spcPct val="100000"/>
                        </a:lnSpc>
                        <a:spcBef>
                          <a:spcPts val="0"/>
                        </a:spcBef>
                        <a:spcAft>
                          <a:spcPts val="0"/>
                        </a:spcAft>
                        <a:buClrTx/>
                        <a:buSzTx/>
                        <a:buFontTx/>
                        <a:buNone/>
                        <a:tabLst/>
                        <a:defRPr/>
                      </a:pPr>
                      <a:r>
                        <a:rPr lang="fr-FR" sz="2000" dirty="0">
                          <a:solidFill>
                            <a:schemeClr val="tx2">
                              <a:lumMod val="10000"/>
                            </a:schemeClr>
                          </a:solidFill>
                        </a:rPr>
                        <a:t>Après une pause variable, actionne le feu vert associé à un signal sonore</a:t>
                      </a:r>
                    </a:p>
                    <a:p>
                      <a:endParaRPr lang="en-GB" sz="2000" dirty="0">
                        <a:solidFill>
                          <a:schemeClr val="tx2">
                            <a:lumMod val="10000"/>
                          </a:schemeClr>
                        </a:solidFill>
                      </a:endParaRPr>
                    </a:p>
                  </a:txBody>
                  <a:tcPr/>
                </a:tc>
                <a:tc>
                  <a:txBody>
                    <a:bodyPr/>
                    <a:lstStyle/>
                    <a:p>
                      <a:pPr marL="0" marR="0" indent="0" algn="ctr" defTabSz="584200" eaLnBrk="1" fontAlgn="auto" latinLnBrk="0" hangingPunct="1">
                        <a:lnSpc>
                          <a:spcPct val="100000"/>
                        </a:lnSpc>
                        <a:spcBef>
                          <a:spcPts val="0"/>
                        </a:spcBef>
                        <a:spcAft>
                          <a:spcPts val="0"/>
                        </a:spcAft>
                        <a:buClrTx/>
                        <a:buSzTx/>
                        <a:buFontTx/>
                        <a:buNone/>
                        <a:tabLst/>
                        <a:defRPr/>
                      </a:pPr>
                      <a:r>
                        <a:rPr lang="fr-FR" sz="2000" dirty="0">
                          <a:solidFill>
                            <a:schemeClr val="tx2">
                              <a:lumMod val="10000"/>
                            </a:schemeClr>
                          </a:solidFill>
                        </a:rPr>
                        <a:t>Après une pause variable, actionne le feu vert associé à un signal sonore</a:t>
                      </a:r>
                    </a:p>
                  </a:txBody>
                  <a:tcPr/>
                </a:tc>
                <a:tc>
                  <a:txBody>
                    <a:bodyPr/>
                    <a:lstStyle/>
                    <a:p>
                      <a:pPr marL="0" marR="0" lvl="0" indent="0" algn="ctr" defTabSz="584200" eaLnBrk="1" fontAlgn="auto" latinLnBrk="0" hangingPunct="1">
                        <a:lnSpc>
                          <a:spcPct val="100000"/>
                        </a:lnSpc>
                        <a:spcBef>
                          <a:spcPts val="0"/>
                        </a:spcBef>
                        <a:spcAft>
                          <a:spcPts val="0"/>
                        </a:spcAft>
                        <a:buClrTx/>
                        <a:buSzTx/>
                        <a:buFontTx/>
                        <a:buNone/>
                        <a:tabLst/>
                        <a:defRPr/>
                      </a:pPr>
                      <a:r>
                        <a:rPr lang="fr-FR" sz="2000" dirty="0">
                          <a:solidFill>
                            <a:schemeClr val="tx2">
                              <a:lumMod val="10000"/>
                            </a:schemeClr>
                          </a:solidFill>
                        </a:rPr>
                        <a:t>Après une pause variable, abaisse rapidement son drapeau rouge de côté et en prononce simultanément « PARTEZ » / </a:t>
                      </a:r>
                      <a:r>
                        <a:rPr lang="fr-FR" sz="2000" b="1" dirty="0">
                          <a:solidFill>
                            <a:schemeClr val="tx2">
                              <a:lumMod val="10000"/>
                            </a:schemeClr>
                          </a:solidFill>
                        </a:rPr>
                        <a:t>OU</a:t>
                      </a:r>
                      <a:r>
                        <a:rPr lang="fr-FR" sz="2000" dirty="0">
                          <a:solidFill>
                            <a:schemeClr val="tx2">
                              <a:lumMod val="10000"/>
                            </a:schemeClr>
                          </a:solidFill>
                        </a:rPr>
                        <a:t> /</a:t>
                      </a:r>
                      <a:br>
                        <a:rPr lang="fr-FR" sz="2000" dirty="0">
                          <a:solidFill>
                            <a:schemeClr val="tx2">
                              <a:lumMod val="10000"/>
                            </a:schemeClr>
                          </a:solidFill>
                        </a:rPr>
                      </a:br>
                      <a:r>
                        <a:rPr lang="fr-FR" sz="2000" dirty="0">
                          <a:solidFill>
                            <a:schemeClr val="tx2">
                              <a:lumMod val="10000"/>
                            </a:schemeClr>
                          </a:solidFill>
                        </a:rPr>
                        <a:t>Actionne le feu vert associé à un signal sonore</a:t>
                      </a:r>
                    </a:p>
                    <a:p>
                      <a:endParaRPr lang="en-GB" sz="2000" dirty="0">
                        <a:solidFill>
                          <a:schemeClr val="tx2">
                            <a:lumMod val="10000"/>
                          </a:schemeClr>
                        </a:solidFill>
                      </a:endParaRPr>
                    </a:p>
                  </a:txBody>
                  <a:tcPr/>
                </a:tc>
                <a:extLst>
                  <a:ext uri="{0D108BD9-81ED-4DB2-BD59-A6C34878D82A}">
                    <a16:rowId xmlns="" xmlns:a16="http://schemas.microsoft.com/office/drawing/2014/main" val="10004"/>
                  </a:ext>
                </a:extLst>
              </a:tr>
            </a:tbl>
          </a:graphicData>
        </a:graphic>
      </p:graphicFrame>
      <p:pic>
        <p:nvPicPr>
          <p:cNvPr id="7" name="Image 3"/>
          <p:cNvPicPr>
            <a:picLocks noChangeAspect="1"/>
          </p:cNvPicPr>
          <p:nvPr/>
        </p:nvPicPr>
        <p:blipFill>
          <a:blip r:embed="rId4"/>
          <a:stretch>
            <a:fillRect/>
          </a:stretch>
        </p:blipFill>
        <p:spPr>
          <a:xfrm rot="16200000">
            <a:off x="5605225" y="7264974"/>
            <a:ext cx="2291327" cy="1145664"/>
          </a:xfrm>
          <a:prstGeom prst="rect">
            <a:avLst/>
          </a:prstGeom>
        </p:spPr>
      </p:pic>
      <p:pic>
        <p:nvPicPr>
          <p:cNvPr id="11" name="Image 10">
            <a:extLst>
              <a:ext uri="{FF2B5EF4-FFF2-40B4-BE49-F238E27FC236}">
                <a16:creationId xmlns="" xmlns:a16="http://schemas.microsoft.com/office/drawing/2014/main" id="{22548CB0-57ED-4DBA-9657-06276B832A25}"/>
              </a:ext>
            </a:extLst>
          </p:cNvPr>
          <p:cNvPicPr>
            <a:picLocks noChangeAspect="1"/>
          </p:cNvPicPr>
          <p:nvPr/>
        </p:nvPicPr>
        <p:blipFill>
          <a:blip r:embed="rId5"/>
          <a:stretch>
            <a:fillRect/>
          </a:stretch>
        </p:blipFill>
        <p:spPr>
          <a:xfrm>
            <a:off x="8881962" y="6930196"/>
            <a:ext cx="3397124" cy="2011097"/>
          </a:xfrm>
          <a:prstGeom prst="rect">
            <a:avLst/>
          </a:prstGeom>
        </p:spPr>
      </p:pic>
    </p:spTree>
    <p:extLst>
      <p:ext uri="{BB962C8B-B14F-4D97-AF65-F5344CB8AC3E}">
        <p14:creationId xmlns:p14="http://schemas.microsoft.com/office/powerpoint/2010/main" val="2346693002"/>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type="body" sz="quarter" idx="10"/>
          </p:nvPr>
        </p:nvSpPr>
        <p:spPr/>
        <p:txBody>
          <a:bodyPr>
            <a:normAutofit/>
          </a:bodyPr>
          <a:lstStyle/>
          <a:p>
            <a:pPr marL="0" indent="0">
              <a:buNone/>
            </a:pPr>
            <a:endParaRPr lang="fr-FR" dirty="0"/>
          </a:p>
        </p:txBody>
      </p:sp>
      <p:sp>
        <p:nvSpPr>
          <p:cNvPr id="5" name="Text Placeholder 4"/>
          <p:cNvSpPr>
            <a:spLocks noGrp="1"/>
          </p:cNvSpPr>
          <p:nvPr>
            <p:ph type="body" sz="quarter" idx="11"/>
          </p:nvPr>
        </p:nvSpPr>
        <p:spPr/>
        <p:txBody>
          <a:bodyPr/>
          <a:lstStyle/>
          <a:p>
            <a:pPr marL="342900" indent="-342900">
              <a:spcBef>
                <a:spcPts val="1800"/>
              </a:spcBef>
              <a:buClrTx/>
              <a:buFont typeface="Arial" panose="020B0604020202020204" pitchFamily="34" charset="0"/>
              <a:buChar char="•"/>
            </a:pPr>
            <a:r>
              <a:rPr lang="fr-FR" dirty="0">
                <a:solidFill>
                  <a:srgbClr val="002060"/>
                </a:solidFill>
              </a:rPr>
              <a:t>Un équipage franchit la ligne de départ avant que le départ n’ait été </a:t>
            </a:r>
            <a:r>
              <a:rPr lang="fr-FR" dirty="0" smtClean="0">
                <a:solidFill>
                  <a:srgbClr val="002060"/>
                </a:solidFill>
              </a:rPr>
              <a:t>donné (dès que le drapeau bouge)</a:t>
            </a:r>
            <a:endParaRPr lang="fr-FR" dirty="0">
              <a:solidFill>
                <a:srgbClr val="002060"/>
              </a:solidFill>
            </a:endParaRPr>
          </a:p>
          <a:p>
            <a:pPr marL="342900" indent="-342900">
              <a:spcBef>
                <a:spcPts val="1800"/>
              </a:spcBef>
              <a:buClrTx/>
              <a:buFont typeface="Arial" panose="020B0604020202020204" pitchFamily="34" charset="0"/>
              <a:buChar char="•"/>
            </a:pPr>
            <a:r>
              <a:rPr lang="fr-FR" dirty="0">
                <a:solidFill>
                  <a:srgbClr val="002060"/>
                </a:solidFill>
              </a:rPr>
              <a:t>Sanctionné d'un avertissement</a:t>
            </a:r>
          </a:p>
          <a:p>
            <a:pPr marL="342900" indent="-342900">
              <a:spcBef>
                <a:spcPts val="1800"/>
              </a:spcBef>
              <a:buClrTx/>
              <a:buFont typeface="Arial" panose="020B0604020202020204" pitchFamily="34" charset="0"/>
              <a:buChar char="•"/>
            </a:pPr>
            <a:r>
              <a:rPr lang="fr-FR" dirty="0">
                <a:solidFill>
                  <a:srgbClr val="002060"/>
                </a:solidFill>
              </a:rPr>
              <a:t>La course est arrêtée par le starter ou l’arbitre de parcours </a:t>
            </a:r>
            <a:r>
              <a:rPr lang="fr-FR" dirty="0">
                <a:solidFill>
                  <a:srgbClr val="00B050"/>
                </a:solidFill>
              </a:rPr>
              <a:t>en agitant son drapeau rouge et en faisant tinter sa cloche</a:t>
            </a:r>
            <a:r>
              <a:rPr lang="fr-FR" dirty="0">
                <a:solidFill>
                  <a:srgbClr val="002060"/>
                </a:solidFill>
              </a:rPr>
              <a:t>. Les équipages doivent s’arrêter immédiatement</a:t>
            </a:r>
          </a:p>
          <a:p>
            <a:pPr marL="342900" indent="-342900">
              <a:spcBef>
                <a:spcPts val="1800"/>
              </a:spcBef>
              <a:buClrTx/>
              <a:buFont typeface="Arial" panose="020B0604020202020204" pitchFamily="34" charset="0"/>
              <a:buChar char="•"/>
            </a:pPr>
            <a:endParaRPr lang="fr-FR" dirty="0">
              <a:solidFill>
                <a:srgbClr val="002060"/>
              </a:solidFill>
            </a:endParaRPr>
          </a:p>
          <a:p>
            <a:pPr marL="342900" indent="-342900">
              <a:spcBef>
                <a:spcPts val="1800"/>
              </a:spcBef>
              <a:buClrTx/>
              <a:buFont typeface="Arial" panose="020B0604020202020204" pitchFamily="34" charset="0"/>
              <a:buChar char="•"/>
            </a:pPr>
            <a:endParaRPr lang="fr-FR" dirty="0">
              <a:solidFill>
                <a:srgbClr val="002060"/>
              </a:solidFill>
            </a:endParaRPr>
          </a:p>
          <a:p>
            <a:pPr marL="342900" indent="-342900">
              <a:spcBef>
                <a:spcPts val="1800"/>
              </a:spcBef>
              <a:buClrTx/>
              <a:buFont typeface="Arial" panose="020B0604020202020204" pitchFamily="34" charset="0"/>
              <a:buChar char="•"/>
            </a:pPr>
            <a:endParaRPr lang="fr-FR" dirty="0">
              <a:solidFill>
                <a:srgbClr val="002060"/>
              </a:solidFill>
            </a:endParaRPr>
          </a:p>
          <a:p>
            <a:pPr marL="342900" indent="-342900">
              <a:spcBef>
                <a:spcPts val="1800"/>
              </a:spcBef>
              <a:buClrTx/>
              <a:buFont typeface="Arial" panose="020B0604020202020204" pitchFamily="34" charset="0"/>
              <a:buChar char="•"/>
            </a:pPr>
            <a:endParaRPr lang="fr-FR" dirty="0">
              <a:solidFill>
                <a:srgbClr val="002060"/>
              </a:solidFill>
            </a:endParaRPr>
          </a:p>
          <a:p>
            <a:pPr marL="342900" indent="-342900">
              <a:spcBef>
                <a:spcPts val="1800"/>
              </a:spcBef>
              <a:buClrTx/>
              <a:buFont typeface="Arial" panose="020B0604020202020204" pitchFamily="34" charset="0"/>
              <a:buChar char="•"/>
            </a:pPr>
            <a:endParaRPr lang="fr-FR" dirty="0">
              <a:solidFill>
                <a:srgbClr val="002060"/>
              </a:solidFill>
            </a:endParaRPr>
          </a:p>
          <a:p>
            <a:pPr marL="342900" indent="-342900">
              <a:spcBef>
                <a:spcPts val="1800"/>
              </a:spcBef>
              <a:buClrTx/>
              <a:buFont typeface="Arial" panose="020B0604020202020204" pitchFamily="34" charset="0"/>
              <a:buChar char="•"/>
            </a:pPr>
            <a:endParaRPr lang="fr-FR" dirty="0">
              <a:solidFill>
                <a:srgbClr val="002060"/>
              </a:solidFill>
            </a:endParaRPr>
          </a:p>
          <a:p>
            <a:pPr marL="342900" indent="-342900">
              <a:spcBef>
                <a:spcPts val="1800"/>
              </a:spcBef>
              <a:buClrTx/>
              <a:buFont typeface="Arial" panose="020B0604020202020204" pitchFamily="34" charset="0"/>
              <a:buChar char="•"/>
            </a:pPr>
            <a:endParaRPr lang="fr-FR" dirty="0">
              <a:solidFill>
                <a:srgbClr val="002060"/>
              </a:solidFill>
            </a:endParaRPr>
          </a:p>
          <a:p>
            <a:pPr marL="342900" indent="-342900">
              <a:spcBef>
                <a:spcPts val="1800"/>
              </a:spcBef>
              <a:buClrTx/>
              <a:buFont typeface="Arial" panose="020B0604020202020204" pitchFamily="34" charset="0"/>
              <a:buChar char="•"/>
            </a:pPr>
            <a:endParaRPr lang="en-GB" dirty="0">
              <a:solidFill>
                <a:srgbClr val="002060"/>
              </a:solidFill>
            </a:endParaRPr>
          </a:p>
        </p:txBody>
      </p:sp>
      <p:sp>
        <p:nvSpPr>
          <p:cNvPr id="6" name="Text Placeholder 5"/>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Faux départ </a:t>
            </a:r>
            <a:r>
              <a:rPr kumimoji="0" lang="fr-FR" sz="2000" b="1" i="0" u="none" strike="noStrike" kern="1200" cap="none" spc="0" normalizeH="0" baseline="0" noProof="0" dirty="0">
                <a:ln>
                  <a:noFill/>
                </a:ln>
                <a:solidFill>
                  <a:srgbClr val="002060"/>
                </a:solidFill>
                <a:effectLst/>
                <a:uLnTx/>
                <a:uFillTx/>
                <a:latin typeface="Arial Black" panose="020B0A04020102020204" pitchFamily="34" charset="0"/>
                <a:ea typeface="+mj-ea"/>
                <a:cs typeface="+mj-cs"/>
                <a:sym typeface="Palatino"/>
              </a:rPr>
              <a:t>(Art. 30-4)</a:t>
            </a:r>
            <a:endParaRPr lang="en-GB" sz="3600" b="1" kern="1200" dirty="0">
              <a:solidFill>
                <a:srgbClr val="002060"/>
              </a:solidFill>
              <a:latin typeface="Arial Black" panose="020B0A04020102020204" pitchFamily="34" charset="0"/>
              <a:ea typeface="+mj-ea"/>
              <a:cs typeface="+mj-cs"/>
            </a:endParaRPr>
          </a:p>
        </p:txBody>
      </p:sp>
      <p:pic>
        <p:nvPicPr>
          <p:cNvPr id="4" name="Image 3"/>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5018" r="19376" b="16505"/>
          <a:stretch/>
        </p:blipFill>
        <p:spPr>
          <a:xfrm>
            <a:off x="4142201" y="4502924"/>
            <a:ext cx="5329998" cy="4699134"/>
          </a:xfrm>
          <a:prstGeom prst="rect">
            <a:avLst/>
          </a:prstGeom>
        </p:spPr>
      </p:pic>
    </p:spTree>
    <p:extLst>
      <p:ext uri="{BB962C8B-B14F-4D97-AF65-F5344CB8AC3E}">
        <p14:creationId xmlns:p14="http://schemas.microsoft.com/office/powerpoint/2010/main" val="3747377921"/>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 xmlns:a16="http://schemas.microsoft.com/office/drawing/2014/main" id="{C2548793-9D93-4D9C-8E5F-47F8A929E5C4}"/>
              </a:ext>
            </a:extLst>
          </p:cNvPr>
          <p:cNvSpPr>
            <a:spLocks noGrp="1"/>
          </p:cNvSpPr>
          <p:nvPr>
            <p:ph type="body" sz="quarter" idx="10"/>
          </p:nvPr>
        </p:nvSpPr>
        <p:spPr/>
        <p:txBody>
          <a:bodyPr/>
          <a:lstStyle/>
          <a:p>
            <a:endParaRPr lang="fr-FR"/>
          </a:p>
        </p:txBody>
      </p:sp>
      <p:sp>
        <p:nvSpPr>
          <p:cNvPr id="3" name="Espace réservé du texte 2">
            <a:extLst>
              <a:ext uri="{FF2B5EF4-FFF2-40B4-BE49-F238E27FC236}">
                <a16:creationId xmlns="" xmlns:a16="http://schemas.microsoft.com/office/drawing/2014/main" id="{BCDB98EE-12AE-4089-8D1C-0569EB927399}"/>
              </a:ext>
            </a:extLst>
          </p:cNvPr>
          <p:cNvSpPr>
            <a:spLocks noGrp="1"/>
          </p:cNvSpPr>
          <p:nvPr>
            <p:ph type="body" sz="quarter" idx="11"/>
          </p:nvPr>
        </p:nvSpPr>
        <p:spPr/>
        <p:txBody>
          <a:bodyPr/>
          <a:lstStyle/>
          <a:p>
            <a:pPr marL="342900" indent="-342900">
              <a:spcBef>
                <a:spcPts val="1800"/>
              </a:spcBef>
              <a:buClrTx/>
              <a:buFont typeface="Arial" panose="020B0604020202020204" pitchFamily="34" charset="0"/>
              <a:buChar char="•"/>
            </a:pPr>
            <a:r>
              <a:rPr lang="fr-FR" dirty="0">
                <a:solidFill>
                  <a:srgbClr val="002060"/>
                </a:solidFill>
              </a:rPr>
              <a:t>Je peux aller ramer sur le bassin dès 4h du matin si je veux : vrai ou faux ?</a:t>
            </a:r>
          </a:p>
          <a:p>
            <a:pPr marL="342900" indent="-342900">
              <a:spcBef>
                <a:spcPts val="1800"/>
              </a:spcBef>
              <a:buClrTx/>
              <a:buFont typeface="Arial" panose="020B0604020202020204" pitchFamily="34" charset="0"/>
              <a:buChar char="•"/>
            </a:pPr>
            <a:r>
              <a:rPr lang="fr-FR" dirty="0">
                <a:solidFill>
                  <a:srgbClr val="002060"/>
                </a:solidFill>
              </a:rPr>
              <a:t>J’ai des femmes dans mon 4-SHPL, elles ne peuvent pas peser plus de 59 kg : vrai ou faux ?</a:t>
            </a:r>
          </a:p>
          <a:p>
            <a:pPr marL="342900" indent="-342900">
              <a:spcBef>
                <a:spcPts val="1800"/>
              </a:spcBef>
              <a:buClrTx/>
              <a:buFont typeface="Arial" panose="020B0604020202020204" pitchFamily="34" charset="0"/>
              <a:buChar char="•"/>
            </a:pPr>
            <a:r>
              <a:rPr lang="fr-FR" dirty="0">
                <a:solidFill>
                  <a:srgbClr val="002060"/>
                </a:solidFill>
              </a:rPr>
              <a:t>Mon barreur pèse 85kg, peut-il barrer mon huit poids léger ?</a:t>
            </a:r>
          </a:p>
          <a:p>
            <a:pPr marL="342900" indent="-342900">
              <a:spcBef>
                <a:spcPts val="1800"/>
              </a:spcBef>
              <a:buClrTx/>
              <a:buFont typeface="Arial" panose="020B0604020202020204" pitchFamily="34" charset="0"/>
              <a:buChar char="•"/>
            </a:pPr>
            <a:r>
              <a:rPr lang="fr-FR" dirty="0">
                <a:solidFill>
                  <a:srgbClr val="002060"/>
                </a:solidFill>
              </a:rPr>
              <a:t>Mon barreur du 8+SH est un J14 : quel poids doit-il faire ?</a:t>
            </a:r>
          </a:p>
          <a:p>
            <a:pPr marL="342900" indent="-342900">
              <a:spcBef>
                <a:spcPts val="1800"/>
              </a:spcBef>
              <a:buClrTx/>
              <a:buFont typeface="Arial" panose="020B0604020202020204" pitchFamily="34" charset="0"/>
              <a:buChar char="•"/>
            </a:pPr>
            <a:r>
              <a:rPr lang="fr-FR" dirty="0">
                <a:solidFill>
                  <a:srgbClr val="002060"/>
                </a:solidFill>
              </a:rPr>
              <a:t>La cloche </a:t>
            </a:r>
            <a:r>
              <a:rPr lang="fr-FR" dirty="0" smtClean="0">
                <a:solidFill>
                  <a:srgbClr val="002060"/>
                </a:solidFill>
              </a:rPr>
              <a:t>arrête </a:t>
            </a:r>
            <a:r>
              <a:rPr lang="fr-FR" dirty="0">
                <a:solidFill>
                  <a:srgbClr val="002060"/>
                </a:solidFill>
              </a:rPr>
              <a:t>une course en cas de faux départ : vrai ou faux ?</a:t>
            </a:r>
          </a:p>
          <a:p>
            <a:pPr marL="342900" indent="-342900">
              <a:spcBef>
                <a:spcPts val="1800"/>
              </a:spcBef>
              <a:buClrTx/>
              <a:buFont typeface="Arial" panose="020B0604020202020204" pitchFamily="34" charset="0"/>
              <a:buChar char="•"/>
            </a:pPr>
            <a:endParaRPr lang="fr-FR" dirty="0">
              <a:solidFill>
                <a:srgbClr val="002060"/>
              </a:solidFill>
            </a:endParaRPr>
          </a:p>
        </p:txBody>
      </p:sp>
      <p:sp>
        <p:nvSpPr>
          <p:cNvPr id="4" name="Espace réservé du texte 3">
            <a:extLst>
              <a:ext uri="{FF2B5EF4-FFF2-40B4-BE49-F238E27FC236}">
                <a16:creationId xmlns="" xmlns:a16="http://schemas.microsoft.com/office/drawing/2014/main" id="{D4133087-4ACF-4B1B-AB02-2C57F9CB4BA0}"/>
              </a:ext>
            </a:extLst>
          </p:cNvPr>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Pause : mini quiz !</a:t>
            </a:r>
          </a:p>
        </p:txBody>
      </p:sp>
      <p:sp>
        <p:nvSpPr>
          <p:cNvPr id="5" name="Ellipse 4">
            <a:extLst>
              <a:ext uri="{FF2B5EF4-FFF2-40B4-BE49-F238E27FC236}">
                <a16:creationId xmlns="" xmlns:a16="http://schemas.microsoft.com/office/drawing/2014/main" id="{96CAB30F-EF53-4AB2-BF8E-8C5F0F2C40AB}"/>
              </a:ext>
            </a:extLst>
          </p:cNvPr>
          <p:cNvSpPr/>
          <p:nvPr/>
        </p:nvSpPr>
        <p:spPr>
          <a:xfrm>
            <a:off x="-3932002" y="19050"/>
            <a:ext cx="5306094" cy="9753600"/>
          </a:xfrm>
          <a:prstGeom prst="ellipse">
            <a:avLst/>
          </a:prstGeom>
          <a:solidFill>
            <a:srgbClr val="00B050">
              <a:alpha val="7000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fr-FR" sz="4300" b="0" i="0" u="none" strike="noStrike" cap="none" spc="0" normalizeH="0" baseline="0">
              <a:ln>
                <a:noFill/>
              </a:ln>
              <a:solidFill>
                <a:srgbClr val="FFFFFF"/>
              </a:solidFill>
              <a:effectLst/>
              <a:uFillTx/>
              <a:latin typeface="+mn-lt"/>
              <a:ea typeface="+mn-ea"/>
              <a:cs typeface="+mn-cs"/>
              <a:sym typeface="Futura"/>
            </a:endParaRPr>
          </a:p>
        </p:txBody>
      </p:sp>
    </p:spTree>
    <p:extLst>
      <p:ext uri="{BB962C8B-B14F-4D97-AF65-F5344CB8AC3E}">
        <p14:creationId xmlns:p14="http://schemas.microsoft.com/office/powerpoint/2010/main" val="3099349576"/>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type="body" sz="quarter" idx="10"/>
          </p:nvPr>
        </p:nvSpPr>
        <p:spPr/>
        <p:txBody>
          <a:bodyPr/>
          <a:lstStyle/>
          <a:p>
            <a:endParaRPr lang="fr-FR" dirty="0"/>
          </a:p>
        </p:txBody>
      </p:sp>
      <p:sp>
        <p:nvSpPr>
          <p:cNvPr id="6" name="Text Placeholder 5"/>
          <p:cNvSpPr>
            <a:spLocks noGrp="1"/>
          </p:cNvSpPr>
          <p:nvPr>
            <p:ph type="body" sz="quarter" idx="11"/>
          </p:nvPr>
        </p:nvSpPr>
        <p:spPr/>
        <p:txBody>
          <a:bodyPr/>
          <a:lstStyle/>
          <a:p>
            <a:pPr>
              <a:spcBef>
                <a:spcPts val="1800"/>
              </a:spcBef>
              <a:buClrTx/>
            </a:pPr>
            <a:r>
              <a:rPr lang="fr-FR" dirty="0">
                <a:solidFill>
                  <a:srgbClr val="002060"/>
                </a:solidFill>
              </a:rPr>
              <a:t>Les équipages doivent :</a:t>
            </a:r>
          </a:p>
          <a:p>
            <a:pPr marL="342900" indent="-342900">
              <a:spcBef>
                <a:spcPts val="1800"/>
              </a:spcBef>
              <a:buClrTx/>
              <a:buFont typeface="Arial" panose="020B0604020202020204" pitchFamily="34" charset="0"/>
              <a:buChar char="•"/>
            </a:pPr>
            <a:r>
              <a:rPr lang="fr-FR" dirty="0">
                <a:solidFill>
                  <a:srgbClr val="002060"/>
                </a:solidFill>
              </a:rPr>
              <a:t>Maîtriser leur direction et rester dans leur couloir, y compris les avirons (sanction si avantage ou gêne) </a:t>
            </a:r>
          </a:p>
          <a:p>
            <a:pPr marL="342900" indent="-342900">
              <a:spcBef>
                <a:spcPts val="1800"/>
              </a:spcBef>
              <a:buClrTx/>
              <a:buFont typeface="Arial" panose="020B0604020202020204" pitchFamily="34" charset="0"/>
              <a:buChar char="•"/>
            </a:pPr>
            <a:r>
              <a:rPr lang="fr-FR" dirty="0">
                <a:solidFill>
                  <a:srgbClr val="002060"/>
                </a:solidFill>
              </a:rPr>
              <a:t>Obéir à l’arbitre de parcours</a:t>
            </a:r>
          </a:p>
          <a:p>
            <a:pPr marL="1069975" lvl="1" indent="-342900">
              <a:spcBef>
                <a:spcPts val="1800"/>
              </a:spcBef>
              <a:buClrTx/>
              <a:buFont typeface="Wingdings" panose="05000000000000000000" pitchFamily="2" charset="2"/>
              <a:buChar char="ü"/>
            </a:pPr>
            <a:r>
              <a:rPr lang="fr-FR" sz="2300" b="0" dirty="0">
                <a:solidFill>
                  <a:srgbClr val="002060"/>
                </a:solidFill>
                <a:latin typeface="+mj-lt"/>
              </a:rPr>
              <a:t>Direction</a:t>
            </a:r>
          </a:p>
          <a:p>
            <a:pPr marL="1069975" lvl="1" indent="-342900">
              <a:spcBef>
                <a:spcPts val="1800"/>
              </a:spcBef>
              <a:buClrTx/>
              <a:buFont typeface="Wingdings" panose="05000000000000000000" pitchFamily="2" charset="2"/>
              <a:buChar char="ü"/>
            </a:pPr>
            <a:r>
              <a:rPr lang="fr-FR" sz="2300" b="0" dirty="0">
                <a:solidFill>
                  <a:srgbClr val="002060"/>
                </a:solidFill>
                <a:latin typeface="+mj-lt"/>
              </a:rPr>
              <a:t>Obstacle</a:t>
            </a:r>
          </a:p>
          <a:p>
            <a:pPr marL="1069975" lvl="1" indent="-342900">
              <a:spcBef>
                <a:spcPts val="1800"/>
              </a:spcBef>
              <a:buClrTx/>
              <a:buFont typeface="Wingdings" panose="05000000000000000000" pitchFamily="2" charset="2"/>
              <a:buChar char="ü"/>
            </a:pPr>
            <a:r>
              <a:rPr lang="fr-FR" sz="2300" b="0" dirty="0">
                <a:solidFill>
                  <a:srgbClr val="002060"/>
                </a:solidFill>
                <a:latin typeface="+mj-lt"/>
              </a:rPr>
              <a:t>Arrêt d’équipage (« stop », levé de drapeau blanc)</a:t>
            </a:r>
          </a:p>
          <a:p>
            <a:pPr marL="1069975" lvl="1" indent="-342900">
              <a:spcBef>
                <a:spcPts val="1800"/>
              </a:spcBef>
              <a:buClrTx/>
              <a:buFont typeface="Wingdings" panose="05000000000000000000" pitchFamily="2" charset="2"/>
              <a:buChar char="ü"/>
            </a:pPr>
            <a:r>
              <a:rPr lang="fr-FR" sz="2300" b="0" dirty="0">
                <a:solidFill>
                  <a:srgbClr val="002060"/>
                </a:solidFill>
                <a:latin typeface="+mj-lt"/>
              </a:rPr>
              <a:t>Arrêt de course (drapeau rouge, cloche)</a:t>
            </a:r>
          </a:p>
          <a:p>
            <a:pPr marL="342900" indent="-342900">
              <a:spcBef>
                <a:spcPts val="1800"/>
              </a:spcBef>
              <a:buClrTx/>
              <a:buFont typeface="Arial" panose="020B0604020202020204" pitchFamily="34" charset="0"/>
              <a:buChar char="•"/>
            </a:pPr>
            <a:r>
              <a:rPr lang="fr-FR" dirty="0">
                <a:solidFill>
                  <a:srgbClr val="002060"/>
                </a:solidFill>
              </a:rPr>
              <a:t>Les arbitres </a:t>
            </a:r>
            <a:r>
              <a:rPr lang="fr-FR" dirty="0">
                <a:solidFill>
                  <a:srgbClr val="00B050"/>
                </a:solidFill>
              </a:rPr>
              <a:t>ne doivent pas diriger les équipages</a:t>
            </a:r>
            <a:r>
              <a:rPr lang="fr-FR" dirty="0">
                <a:solidFill>
                  <a:srgbClr val="002060"/>
                </a:solidFill>
              </a:rPr>
              <a:t>. Ils décident néanmoins des indications qu'ils peuvent donner aux concurrents en fonction des situations créées par le déroulement de la course et l'équipement du plan d'eau</a:t>
            </a:r>
          </a:p>
          <a:p>
            <a:pPr marL="342900" indent="-342900">
              <a:spcBef>
                <a:spcPts val="1800"/>
              </a:spcBef>
              <a:buClrTx/>
              <a:buFont typeface="Arial" panose="020B0604020202020204" pitchFamily="34" charset="0"/>
              <a:buChar char="•"/>
            </a:pPr>
            <a:r>
              <a:rPr lang="fr-FR" dirty="0">
                <a:solidFill>
                  <a:srgbClr val="002060"/>
                </a:solidFill>
              </a:rPr>
              <a:t>« Chut, on n’a pas le droit d’encourager » : fausse rumeur ! Ce qui est interdit, c’est utiliser un mégaphone ou autre outil d’amplification. Rien n’interdit les instruments de musique, mais évitons les klaxons, cloches et trompettes pour ne pas induire les rameurs en erreur.</a:t>
            </a:r>
          </a:p>
          <a:p>
            <a:pPr marL="342900" indent="-342900">
              <a:spcBef>
                <a:spcPts val="1800"/>
              </a:spcBef>
              <a:buClrTx/>
              <a:buFont typeface="Arial" panose="020B0604020202020204" pitchFamily="34" charset="0"/>
              <a:buChar char="•"/>
            </a:pPr>
            <a:endParaRPr lang="en-GB" dirty="0">
              <a:solidFill>
                <a:srgbClr val="002060"/>
              </a:solidFill>
            </a:endParaRPr>
          </a:p>
        </p:txBody>
      </p:sp>
      <p:sp>
        <p:nvSpPr>
          <p:cNvPr id="7" name="Text Placeholder 6"/>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Pendant la course </a:t>
            </a:r>
            <a:r>
              <a:rPr lang="fr-FR" sz="2000" b="1" kern="1200" dirty="0">
                <a:solidFill>
                  <a:srgbClr val="002060"/>
                </a:solidFill>
                <a:latin typeface="Arial Black" panose="020B0A04020102020204" pitchFamily="34" charset="0"/>
                <a:ea typeface="+mj-ea"/>
                <a:cs typeface="+mj-cs"/>
              </a:rPr>
              <a:t>(Art. 30-5)</a:t>
            </a:r>
            <a:endParaRPr lang="en-GB" sz="3600" b="1" kern="1200" dirty="0">
              <a:solidFill>
                <a:srgbClr val="00206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1846375520"/>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 xmlns:a16="http://schemas.microsoft.com/office/drawing/2014/main" id="{5690C31E-FBF2-4EC0-B22D-01D5AE660E1B}"/>
              </a:ext>
            </a:extLst>
          </p:cNvPr>
          <p:cNvSpPr>
            <a:spLocks noGrp="1"/>
          </p:cNvSpPr>
          <p:nvPr>
            <p:ph type="body" sz="quarter" idx="10"/>
          </p:nvPr>
        </p:nvSpPr>
        <p:spPr/>
        <p:txBody>
          <a:bodyPr/>
          <a:lstStyle/>
          <a:p>
            <a:endParaRPr lang="fr-FR"/>
          </a:p>
        </p:txBody>
      </p:sp>
      <p:sp>
        <p:nvSpPr>
          <p:cNvPr id="4" name="Espace réservé du texte 3">
            <a:extLst>
              <a:ext uri="{FF2B5EF4-FFF2-40B4-BE49-F238E27FC236}">
                <a16:creationId xmlns="" xmlns:a16="http://schemas.microsoft.com/office/drawing/2014/main" id="{51F29B79-D56C-4322-BA09-0503EB7FBC92}"/>
              </a:ext>
            </a:extLst>
          </p:cNvPr>
          <p:cNvSpPr>
            <a:spLocks noGrp="1"/>
          </p:cNvSpPr>
          <p:nvPr>
            <p:ph type="body" sz="quarter" idx="12"/>
          </p:nvPr>
        </p:nvSpPr>
        <p:spPr/>
        <p:txBody>
          <a:bodyPr/>
          <a:lstStyle/>
          <a:p>
            <a:r>
              <a:rPr lang="fr-FR" sz="2800" b="1" kern="1200" dirty="0">
                <a:solidFill>
                  <a:srgbClr val="002060"/>
                </a:solidFill>
                <a:latin typeface="Arial Black" panose="020B0A04020102020204" pitchFamily="34" charset="0"/>
                <a:ea typeface="+mj-ea"/>
                <a:cs typeface="+mj-cs"/>
              </a:rPr>
              <a:t>Pendant la course, </a:t>
            </a:r>
            <a:br>
              <a:rPr lang="fr-FR" sz="2800" b="1" kern="1200" dirty="0">
                <a:solidFill>
                  <a:srgbClr val="002060"/>
                </a:solidFill>
                <a:latin typeface="Arial Black" panose="020B0A04020102020204" pitchFamily="34" charset="0"/>
                <a:ea typeface="+mj-ea"/>
                <a:cs typeface="+mj-cs"/>
              </a:rPr>
            </a:br>
            <a:r>
              <a:rPr lang="fr-FR" sz="2800" b="1" kern="1200" dirty="0">
                <a:solidFill>
                  <a:srgbClr val="002060"/>
                </a:solidFill>
                <a:latin typeface="Arial Black" panose="020B0A04020102020204" pitchFamily="34" charset="0"/>
                <a:ea typeface="+mj-ea"/>
                <a:cs typeface="+mj-cs"/>
              </a:rPr>
              <a:t>les actions du juge de parcours </a:t>
            </a:r>
            <a:r>
              <a:rPr lang="fr-FR" sz="2000" b="1" kern="1200" dirty="0">
                <a:solidFill>
                  <a:srgbClr val="002060"/>
                </a:solidFill>
                <a:latin typeface="Arial Black" panose="020B0A04020102020204" pitchFamily="34" charset="0"/>
                <a:ea typeface="+mj-ea"/>
                <a:cs typeface="+mj-cs"/>
              </a:rPr>
              <a:t>(Art. 30-5)</a:t>
            </a:r>
            <a:endParaRPr lang="en-GB" sz="2800" b="1" kern="1200" dirty="0">
              <a:solidFill>
                <a:srgbClr val="002060"/>
              </a:solidFill>
              <a:latin typeface="Arial Black" panose="020B0A04020102020204" pitchFamily="34" charset="0"/>
              <a:ea typeface="+mj-ea"/>
              <a:cs typeface="+mj-cs"/>
            </a:endParaRPr>
          </a:p>
        </p:txBody>
      </p:sp>
      <p:graphicFrame>
        <p:nvGraphicFramePr>
          <p:cNvPr id="6" name="Tableau 6">
            <a:extLst>
              <a:ext uri="{FF2B5EF4-FFF2-40B4-BE49-F238E27FC236}">
                <a16:creationId xmlns="" xmlns:a16="http://schemas.microsoft.com/office/drawing/2014/main" id="{B4844E8F-6916-4CAA-9E2B-15046CD1278B}"/>
              </a:ext>
            </a:extLst>
          </p:cNvPr>
          <p:cNvGraphicFramePr>
            <a:graphicFrameLocks noGrp="1"/>
          </p:cNvGraphicFramePr>
          <p:nvPr>
            <p:extLst>
              <p:ext uri="{D42A27DB-BD31-4B8C-83A1-F6EECF244321}">
                <p14:modId xmlns:p14="http://schemas.microsoft.com/office/powerpoint/2010/main" val="787655422"/>
              </p:ext>
            </p:extLst>
          </p:nvPr>
        </p:nvGraphicFramePr>
        <p:xfrm>
          <a:off x="1918952" y="2057284"/>
          <a:ext cx="10938516" cy="5034280"/>
        </p:xfrm>
        <a:graphic>
          <a:graphicData uri="http://schemas.openxmlformats.org/drawingml/2006/table">
            <a:tbl>
              <a:tblPr firstRow="1" bandRow="1">
                <a:tableStyleId>{5940675A-B579-460E-94D1-54222C63F5DA}</a:tableStyleId>
              </a:tblPr>
              <a:tblGrid>
                <a:gridCol w="2734629">
                  <a:extLst>
                    <a:ext uri="{9D8B030D-6E8A-4147-A177-3AD203B41FA5}">
                      <a16:colId xmlns="" xmlns:a16="http://schemas.microsoft.com/office/drawing/2014/main" val="4286927543"/>
                    </a:ext>
                  </a:extLst>
                </a:gridCol>
                <a:gridCol w="2734629">
                  <a:extLst>
                    <a:ext uri="{9D8B030D-6E8A-4147-A177-3AD203B41FA5}">
                      <a16:colId xmlns="" xmlns:a16="http://schemas.microsoft.com/office/drawing/2014/main" val="1617780971"/>
                    </a:ext>
                  </a:extLst>
                </a:gridCol>
                <a:gridCol w="2734629">
                  <a:extLst>
                    <a:ext uri="{9D8B030D-6E8A-4147-A177-3AD203B41FA5}">
                      <a16:colId xmlns="" xmlns:a16="http://schemas.microsoft.com/office/drawing/2014/main" val="4212584526"/>
                    </a:ext>
                  </a:extLst>
                </a:gridCol>
                <a:gridCol w="2734629">
                  <a:extLst>
                    <a:ext uri="{9D8B030D-6E8A-4147-A177-3AD203B41FA5}">
                      <a16:colId xmlns="" xmlns:a16="http://schemas.microsoft.com/office/drawing/2014/main" val="408394683"/>
                    </a:ext>
                  </a:extLst>
                </a:gridCol>
              </a:tblGrid>
              <a:tr h="370840">
                <a:tc gridSpan="4">
                  <a:txBody>
                    <a:bodyPr/>
                    <a:lstStyle/>
                    <a:p>
                      <a:r>
                        <a:rPr lang="fr-FR" b="1" dirty="0">
                          <a:solidFill>
                            <a:srgbClr val="002060"/>
                          </a:solidFill>
                        </a:rPr>
                        <a:t>Un équipage </a:t>
                      </a:r>
                      <a:r>
                        <a:rPr lang="fr-FR" b="1" dirty="0">
                          <a:solidFill>
                            <a:srgbClr val="00B050"/>
                          </a:solidFill>
                        </a:rPr>
                        <a:t>sort de son couloir et…</a:t>
                      </a:r>
                    </a:p>
                  </a:txBody>
                  <a:tcPr/>
                </a:tc>
                <a:tc hMerge="1">
                  <a:txBody>
                    <a:bodyPr/>
                    <a:lstStyle/>
                    <a:p>
                      <a:endParaRPr lang="fr-FR" dirty="0"/>
                    </a:p>
                  </a:txBody>
                  <a:tcPr/>
                </a:tc>
                <a:tc hMerge="1">
                  <a:txBody>
                    <a:bodyPr/>
                    <a:lstStyle/>
                    <a:p>
                      <a:endParaRPr lang="fr-FR" dirty="0"/>
                    </a:p>
                  </a:txBody>
                  <a:tcPr/>
                </a:tc>
                <a:tc hMerge="1">
                  <a:txBody>
                    <a:bodyPr/>
                    <a:lstStyle/>
                    <a:p>
                      <a:endParaRPr lang="fr-FR" dirty="0"/>
                    </a:p>
                  </a:txBody>
                  <a:tcPr/>
                </a:tc>
                <a:extLst>
                  <a:ext uri="{0D108BD9-81ED-4DB2-BD59-A6C34878D82A}">
                    <a16:rowId xmlns="" xmlns:a16="http://schemas.microsoft.com/office/drawing/2014/main" val="9274971"/>
                  </a:ext>
                </a:extLst>
              </a:tr>
              <a:tr h="370840">
                <a:tc>
                  <a:txBody>
                    <a:bodyPr/>
                    <a:lstStyle/>
                    <a:p>
                      <a:r>
                        <a:rPr lang="fr-FR" sz="1800" b="0" i="0" u="none" strike="noStrike" cap="none" spc="0" baseline="0" dirty="0">
                          <a:solidFill>
                            <a:schemeClr val="tx1"/>
                          </a:solidFill>
                          <a:effectLst/>
                          <a:uFillTx/>
                          <a:latin typeface="+mj-lt"/>
                          <a:ea typeface="+mn-ea"/>
                          <a:cs typeface="+mn-cs"/>
                          <a:sym typeface="Palatino"/>
                        </a:rPr>
                        <a:t>… en tire un avantage </a:t>
                      </a:r>
                    </a:p>
                  </a:txBody>
                  <a:tcPr/>
                </a:tc>
                <a:tc>
                  <a:txBody>
                    <a:bodyPr/>
                    <a:lstStyle/>
                    <a:p>
                      <a:r>
                        <a:rPr lang="fr-FR" dirty="0">
                          <a:effectLst/>
                          <a:latin typeface="+mj-lt"/>
                        </a:rPr>
                        <a:t>… est sur le point de gêner ou d'accidenter un autre équipage</a:t>
                      </a:r>
                      <a:endParaRPr lang="fr-FR" dirty="0">
                        <a:latin typeface="+mj-lt"/>
                      </a:endParaRPr>
                    </a:p>
                  </a:txBody>
                  <a:tcPr/>
                </a:tc>
                <a:tc>
                  <a:txBody>
                    <a:bodyPr/>
                    <a:lstStyle/>
                    <a:p>
                      <a:r>
                        <a:rPr lang="fr-FR" dirty="0">
                          <a:effectLst/>
                          <a:latin typeface="+mj-lt"/>
                        </a:rPr>
                        <a:t>… n’en tire aucun avantage et ne met personne en danger</a:t>
                      </a:r>
                      <a:endParaRPr lang="fr-FR" dirty="0">
                        <a:latin typeface="+mj-lt"/>
                      </a:endParaRPr>
                    </a:p>
                  </a:txBody>
                  <a:tcPr/>
                </a:tc>
                <a:tc>
                  <a:txBody>
                    <a:bodyPr/>
                    <a:lstStyle/>
                    <a:p>
                      <a:r>
                        <a:rPr lang="fr-FR" sz="1800" b="0" i="0" u="none" strike="noStrike" cap="none" spc="0" baseline="0" dirty="0">
                          <a:solidFill>
                            <a:schemeClr val="tx1"/>
                          </a:solidFill>
                          <a:effectLst/>
                          <a:uFillTx/>
                          <a:latin typeface="+mn-lt"/>
                          <a:ea typeface="+mn-ea"/>
                          <a:cs typeface="+mn-cs"/>
                          <a:sym typeface="Palatino"/>
                        </a:rPr>
                        <a:t>… n’en tire aucun avantage mais </a:t>
                      </a:r>
                      <a:r>
                        <a:rPr lang="fr-FR" dirty="0">
                          <a:effectLst/>
                          <a:latin typeface="+mj-lt"/>
                        </a:rPr>
                        <a:t>se dirige vers un obstacle</a:t>
                      </a:r>
                      <a:endParaRPr lang="fr-FR" dirty="0">
                        <a:latin typeface="+mj-lt"/>
                      </a:endParaRPr>
                    </a:p>
                  </a:txBody>
                  <a:tcPr/>
                </a:tc>
                <a:extLst>
                  <a:ext uri="{0D108BD9-81ED-4DB2-BD59-A6C34878D82A}">
                    <a16:rowId xmlns="" xmlns:a16="http://schemas.microsoft.com/office/drawing/2014/main" val="2997872176"/>
                  </a:ext>
                </a:extLst>
              </a:tr>
              <a:tr h="370840">
                <a:tc>
                  <a:txBody>
                    <a:bodyPr/>
                    <a:lstStyle/>
                    <a:p>
                      <a:pPr marL="285750" marR="0" lvl="0" indent="-285750" algn="l" defTabSz="5842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solidFill>
                            <a:srgbClr val="002060"/>
                          </a:solidFill>
                          <a:latin typeface="+mj-lt"/>
                        </a:rPr>
                        <a:t>Appel de l’équipage ;</a:t>
                      </a:r>
                    </a:p>
                    <a:p>
                      <a:pPr marL="285750" marR="0" lvl="0" indent="-285750" algn="l" defTabSz="5842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solidFill>
                            <a:srgbClr val="002060"/>
                          </a:solidFill>
                          <a:latin typeface="+mj-lt"/>
                        </a:rPr>
                        <a:t>Drapeau blanc levé ;</a:t>
                      </a:r>
                    </a:p>
                    <a:p>
                      <a:pPr marL="285750" marR="0" lvl="0" indent="-285750" algn="l" defTabSz="5842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solidFill>
                            <a:srgbClr val="002060"/>
                          </a:solidFill>
                          <a:latin typeface="+mj-lt"/>
                        </a:rPr>
                        <a:t>« Direction » pour revenir dans leur couloir. </a:t>
                      </a:r>
                    </a:p>
                    <a:p>
                      <a:pPr marL="0" marR="0" lvl="0" indent="0" algn="l" defTabSz="58420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600" dirty="0">
                        <a:solidFill>
                          <a:srgbClr val="002060"/>
                        </a:solidFill>
                        <a:latin typeface="+mj-lt"/>
                      </a:endParaRPr>
                    </a:p>
                    <a:p>
                      <a:pPr marL="0" marR="0" lvl="0" indent="0" algn="l" defTabSz="584200" eaLnBrk="1" fontAlgn="auto" latinLnBrk="0" hangingPunct="1">
                        <a:lnSpc>
                          <a:spcPct val="100000"/>
                        </a:lnSpc>
                        <a:spcBef>
                          <a:spcPts val="0"/>
                        </a:spcBef>
                        <a:spcAft>
                          <a:spcPts val="0"/>
                        </a:spcAft>
                        <a:buClrTx/>
                        <a:buSzTx/>
                        <a:buFont typeface="Arial" panose="020B0604020202020204" pitchFamily="34" charset="0"/>
                        <a:buNone/>
                        <a:tabLst/>
                        <a:defRPr/>
                      </a:pPr>
                      <a:r>
                        <a:rPr lang="fr-FR" sz="1600" dirty="0">
                          <a:solidFill>
                            <a:srgbClr val="00B050"/>
                          </a:solidFill>
                          <a:latin typeface="+mj-lt"/>
                        </a:rPr>
                        <a:t>Sanctions possibles :</a:t>
                      </a:r>
                    </a:p>
                    <a:p>
                      <a:pPr marL="285750" marR="0" lvl="0" indent="-285750" algn="l" defTabSz="5842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solidFill>
                            <a:srgbClr val="002060"/>
                          </a:solidFill>
                          <a:latin typeface="+mj-lt"/>
                        </a:rPr>
                        <a:t>Avertissement au bout de deux appels sans réponse</a:t>
                      </a:r>
                    </a:p>
                    <a:p>
                      <a:pPr marL="285750" marR="0" lvl="0" indent="-285750" algn="l" defTabSz="5842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solidFill>
                            <a:srgbClr val="002060"/>
                          </a:solidFill>
                          <a:latin typeface="+mj-lt"/>
                        </a:rPr>
                        <a:t>Arrêt avec déclassement ou exclusion si toujours pas de réaction</a:t>
                      </a:r>
                    </a:p>
                    <a:p>
                      <a:pPr algn="l"/>
                      <a:endParaRPr lang="fr-FR" sz="1600" dirty="0">
                        <a:latin typeface="+mj-lt"/>
                      </a:endParaRPr>
                    </a:p>
                  </a:txBody>
                  <a:tcPr/>
                </a:tc>
                <a:tc>
                  <a:txBody>
                    <a:bodyPr/>
                    <a:lstStyle/>
                    <a:p>
                      <a:pPr marL="285750" marR="0" lvl="0" indent="-285750" algn="l" defTabSz="5842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b="0" i="0" u="none" strike="noStrike" cap="none" spc="0" baseline="0" dirty="0">
                          <a:solidFill>
                            <a:srgbClr val="002060"/>
                          </a:solidFill>
                          <a:uFillTx/>
                          <a:latin typeface="+mn-lt"/>
                          <a:ea typeface="+mn-ea"/>
                          <a:cs typeface="+mn-cs"/>
                          <a:sym typeface="Palatino"/>
                        </a:rPr>
                        <a:t>Appel de l’équipage ;</a:t>
                      </a:r>
                    </a:p>
                    <a:p>
                      <a:pPr marL="285750" marR="0" lvl="0" indent="-285750" algn="l" defTabSz="5842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b="0" i="0" u="none" strike="noStrike" cap="none" spc="0" baseline="0" dirty="0">
                          <a:solidFill>
                            <a:srgbClr val="002060"/>
                          </a:solidFill>
                          <a:uFillTx/>
                          <a:latin typeface="+mn-lt"/>
                          <a:ea typeface="+mn-ea"/>
                          <a:cs typeface="+mn-cs"/>
                          <a:sym typeface="Palatino"/>
                        </a:rPr>
                        <a:t>Drapeau blanc levé ;</a:t>
                      </a:r>
                    </a:p>
                    <a:p>
                      <a:pPr marL="285750" marR="0" lvl="0" indent="-285750" algn="l" defTabSz="5842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b="0" i="0" u="none" strike="noStrike" cap="none" spc="0" baseline="0" dirty="0">
                          <a:solidFill>
                            <a:srgbClr val="002060"/>
                          </a:solidFill>
                          <a:uFillTx/>
                          <a:latin typeface="+mn-lt"/>
                          <a:ea typeface="+mn-ea"/>
                          <a:cs typeface="+mn-cs"/>
                          <a:sym typeface="Palatino"/>
                        </a:rPr>
                        <a:t>« Direction » pour revenir dans leur couloir. </a:t>
                      </a:r>
                    </a:p>
                    <a:p>
                      <a:pPr marL="0" marR="0" lvl="0" indent="0" algn="l" defTabSz="584200" eaLnBrk="1" fontAlgn="auto" latinLnBrk="0" hangingPunct="1">
                        <a:lnSpc>
                          <a:spcPct val="100000"/>
                        </a:lnSpc>
                        <a:spcBef>
                          <a:spcPts val="0"/>
                        </a:spcBef>
                        <a:spcAft>
                          <a:spcPts val="0"/>
                        </a:spcAft>
                        <a:buClrTx/>
                        <a:buSzTx/>
                        <a:buFont typeface="Arial" panose="020B0604020202020204" pitchFamily="34" charset="0"/>
                        <a:buNone/>
                        <a:tabLst/>
                        <a:defRPr/>
                      </a:pPr>
                      <a:endParaRPr lang="fr-FR" sz="1600" b="0" i="0" u="none" strike="noStrike" cap="none" spc="0" baseline="0" dirty="0">
                        <a:solidFill>
                          <a:srgbClr val="00B050"/>
                        </a:solidFill>
                        <a:uFillTx/>
                        <a:latin typeface="+mn-lt"/>
                        <a:ea typeface="+mn-ea"/>
                        <a:cs typeface="+mn-cs"/>
                        <a:sym typeface="Palatino"/>
                      </a:endParaRPr>
                    </a:p>
                    <a:p>
                      <a:pPr marL="0" marR="0" lvl="0" indent="0" algn="l" defTabSz="584200" eaLnBrk="1" fontAlgn="auto" latinLnBrk="0" hangingPunct="1">
                        <a:lnSpc>
                          <a:spcPct val="100000"/>
                        </a:lnSpc>
                        <a:spcBef>
                          <a:spcPts val="0"/>
                        </a:spcBef>
                        <a:spcAft>
                          <a:spcPts val="0"/>
                        </a:spcAft>
                        <a:buClrTx/>
                        <a:buSzTx/>
                        <a:buFont typeface="Arial" panose="020B0604020202020204" pitchFamily="34" charset="0"/>
                        <a:buNone/>
                        <a:tabLst/>
                        <a:defRPr/>
                      </a:pPr>
                      <a:r>
                        <a:rPr lang="fr-FR" sz="1600" b="0" i="0" u="none" strike="noStrike" cap="none" spc="0" baseline="0" dirty="0">
                          <a:solidFill>
                            <a:srgbClr val="00B050"/>
                          </a:solidFill>
                          <a:uFillTx/>
                          <a:latin typeface="+mn-lt"/>
                          <a:ea typeface="+mn-ea"/>
                          <a:cs typeface="+mn-cs"/>
                          <a:sym typeface="Palatino"/>
                        </a:rPr>
                        <a:t>Sanctions possibles :</a:t>
                      </a:r>
                    </a:p>
                    <a:p>
                      <a:pPr marL="285750" marR="0" lvl="0" indent="-285750" algn="l" defTabSz="5842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b="0" i="0" u="none" strike="noStrike" cap="none" spc="0" baseline="0" dirty="0">
                          <a:solidFill>
                            <a:srgbClr val="002060"/>
                          </a:solidFill>
                          <a:uFillTx/>
                          <a:latin typeface="+mn-lt"/>
                          <a:ea typeface="+mn-ea"/>
                          <a:cs typeface="+mn-cs"/>
                          <a:sym typeface="Palatino"/>
                        </a:rPr>
                        <a:t>Avertissement au bout de deux appels sans réponse</a:t>
                      </a:r>
                    </a:p>
                    <a:p>
                      <a:pPr marL="285750" marR="0" lvl="0" indent="-285750" algn="l" defTabSz="5842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b="0" i="0" u="none" strike="noStrike" cap="none" spc="0" baseline="0" dirty="0">
                          <a:solidFill>
                            <a:srgbClr val="002060"/>
                          </a:solidFill>
                          <a:uFillTx/>
                          <a:latin typeface="+mn-lt"/>
                          <a:ea typeface="+mn-ea"/>
                          <a:cs typeface="+mn-cs"/>
                          <a:sym typeface="Palatino"/>
                        </a:rPr>
                        <a:t>Arrêt avec déclassement ou exclusion si toujours pas de réaction</a:t>
                      </a:r>
                    </a:p>
                    <a:p>
                      <a:pPr marL="0" marR="0" lvl="0" indent="0" algn="l" defTabSz="584200" eaLnBrk="1" fontAlgn="auto" latinLnBrk="0" hangingPunct="1">
                        <a:lnSpc>
                          <a:spcPct val="100000"/>
                        </a:lnSpc>
                        <a:spcBef>
                          <a:spcPts val="0"/>
                        </a:spcBef>
                        <a:spcAft>
                          <a:spcPts val="0"/>
                        </a:spcAft>
                        <a:buClrTx/>
                        <a:buSzTx/>
                        <a:buFontTx/>
                        <a:buNone/>
                        <a:tabLst/>
                        <a:defRPr/>
                      </a:pPr>
                      <a:endParaRPr lang="fr-FR" sz="1600" dirty="0">
                        <a:solidFill>
                          <a:srgbClr val="002060"/>
                        </a:solidFill>
                        <a:latin typeface="+mj-lt"/>
                      </a:endParaRPr>
                    </a:p>
                    <a:p>
                      <a:pPr algn="l"/>
                      <a:endParaRPr lang="fr-FR" sz="1600" dirty="0">
                        <a:solidFill>
                          <a:srgbClr val="002060"/>
                        </a:solidFill>
                        <a:latin typeface="+mj-lt"/>
                      </a:endParaRPr>
                    </a:p>
                  </a:txBody>
                  <a:tcPr/>
                </a:tc>
                <a:tc>
                  <a:txBody>
                    <a:bodyPr/>
                    <a:lstStyle/>
                    <a:p>
                      <a:pPr marL="285750" indent="-285750" algn="l">
                        <a:buFont typeface="Arial" panose="020B0604020202020204" pitchFamily="34" charset="0"/>
                        <a:buChar char="•"/>
                      </a:pPr>
                      <a:r>
                        <a:rPr lang="fr-FR" sz="1600" dirty="0">
                          <a:solidFill>
                            <a:srgbClr val="002060"/>
                          </a:solidFill>
                          <a:latin typeface="+mj-lt"/>
                        </a:rPr>
                        <a:t>Aucune action</a:t>
                      </a:r>
                    </a:p>
                    <a:p>
                      <a:pPr marL="285750" indent="-285750" algn="l">
                        <a:buFont typeface="Arial" panose="020B0604020202020204" pitchFamily="34" charset="0"/>
                        <a:buChar char="•"/>
                      </a:pPr>
                      <a:endParaRPr lang="fr-FR" sz="1600" dirty="0">
                        <a:solidFill>
                          <a:srgbClr val="002060"/>
                        </a:solidFill>
                        <a:latin typeface="+mj-lt"/>
                      </a:endParaRPr>
                    </a:p>
                  </a:txBody>
                  <a:tcPr/>
                </a:tc>
                <a:tc>
                  <a:txBody>
                    <a:bodyPr/>
                    <a:lstStyle/>
                    <a:p>
                      <a:pPr marL="285750" marR="0" lvl="0" indent="-285750" algn="l" defTabSz="5842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b="0" i="0" u="none" strike="noStrike" cap="none" spc="0" baseline="0" dirty="0">
                          <a:solidFill>
                            <a:srgbClr val="002060"/>
                          </a:solidFill>
                          <a:uFillTx/>
                          <a:latin typeface="+mn-lt"/>
                          <a:ea typeface="+mn-ea"/>
                          <a:cs typeface="+mn-cs"/>
                          <a:sym typeface="Palatino"/>
                        </a:rPr>
                        <a:t>Appel de l’équipage ;</a:t>
                      </a:r>
                    </a:p>
                    <a:p>
                      <a:pPr marL="285750" indent="-285750" algn="l">
                        <a:buFont typeface="Arial" panose="020B0604020202020204" pitchFamily="34" charset="0"/>
                        <a:buChar char="•"/>
                      </a:pPr>
                      <a:r>
                        <a:rPr lang="fr-FR" sz="1600" dirty="0">
                          <a:solidFill>
                            <a:srgbClr val="002060"/>
                          </a:solidFill>
                          <a:latin typeface="+mj-lt"/>
                        </a:rPr>
                        <a:t>Drapeau blanc levé ; </a:t>
                      </a:r>
                    </a:p>
                    <a:p>
                      <a:pPr marL="285750" marR="0" lvl="0" indent="-285750" algn="l" defTabSz="5842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b="0" i="0" u="none" strike="noStrike" cap="none" spc="0" baseline="0" dirty="0">
                          <a:solidFill>
                            <a:srgbClr val="002060"/>
                          </a:solidFill>
                          <a:uFillTx/>
                          <a:latin typeface="+mn-lt"/>
                          <a:ea typeface="+mn-ea"/>
                          <a:cs typeface="+mn-cs"/>
                          <a:sym typeface="Palatino"/>
                        </a:rPr>
                        <a:t>« Direction » pour revenir dans leur couloir, ou « Stop » si pas de réaction et se </a:t>
                      </a:r>
                      <a:r>
                        <a:rPr lang="fr-FR" sz="1600" dirty="0">
                          <a:solidFill>
                            <a:srgbClr val="002060"/>
                          </a:solidFill>
                          <a:latin typeface="+mj-lt"/>
                        </a:rPr>
                        <a:t>rapproche dangereusement de l'obstacle.</a:t>
                      </a:r>
                    </a:p>
                    <a:p>
                      <a:pPr marL="285750" marR="0" lvl="0" indent="-285750" algn="l" defTabSz="5842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600" dirty="0">
                        <a:solidFill>
                          <a:srgbClr val="002060"/>
                        </a:solidFill>
                        <a:latin typeface="+mj-lt"/>
                      </a:endParaRPr>
                    </a:p>
                    <a:p>
                      <a:pPr marL="0" marR="0" lvl="0" indent="0" algn="l" defTabSz="584200" eaLnBrk="1" fontAlgn="auto" latinLnBrk="0" hangingPunct="1">
                        <a:lnSpc>
                          <a:spcPct val="100000"/>
                        </a:lnSpc>
                        <a:spcBef>
                          <a:spcPts val="0"/>
                        </a:spcBef>
                        <a:spcAft>
                          <a:spcPts val="0"/>
                        </a:spcAft>
                        <a:buClrTx/>
                        <a:buSzTx/>
                        <a:buFont typeface="Arial" panose="020B0604020202020204" pitchFamily="34" charset="0"/>
                        <a:buNone/>
                        <a:tabLst/>
                        <a:defRPr/>
                      </a:pPr>
                      <a:r>
                        <a:rPr lang="fr-FR" sz="1600" dirty="0">
                          <a:solidFill>
                            <a:srgbClr val="00B050"/>
                          </a:solidFill>
                          <a:latin typeface="+mj-lt"/>
                        </a:rPr>
                        <a:t>Bon à savoir :</a:t>
                      </a:r>
                    </a:p>
                    <a:p>
                      <a:pPr marL="285750" marR="0" lvl="0" indent="-285750" algn="l" defTabSz="5842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dirty="0">
                          <a:solidFill>
                            <a:srgbClr val="002060"/>
                          </a:solidFill>
                          <a:latin typeface="+mj-lt"/>
                        </a:rPr>
                        <a:t>L'équipage peut être autorisé à continuer son parcours après avoir évité l'obstacle, et être classé.</a:t>
                      </a:r>
                    </a:p>
                  </a:txBody>
                  <a:tcPr/>
                </a:tc>
                <a:extLst>
                  <a:ext uri="{0D108BD9-81ED-4DB2-BD59-A6C34878D82A}">
                    <a16:rowId xmlns="" xmlns:a16="http://schemas.microsoft.com/office/drawing/2014/main" val="952990034"/>
                  </a:ext>
                </a:extLst>
              </a:tr>
            </a:tbl>
          </a:graphicData>
        </a:graphic>
      </p:graphicFrame>
    </p:spTree>
    <p:extLst>
      <p:ext uri="{BB962C8B-B14F-4D97-AF65-F5344CB8AC3E}">
        <p14:creationId xmlns:p14="http://schemas.microsoft.com/office/powerpoint/2010/main" val="1813461654"/>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 xmlns:a16="http://schemas.microsoft.com/office/drawing/2014/main" id="{51F29B79-D56C-4322-BA09-0503EB7FBC92}"/>
              </a:ext>
            </a:extLst>
          </p:cNvPr>
          <p:cNvSpPr>
            <a:spLocks noGrp="1"/>
          </p:cNvSpPr>
          <p:nvPr>
            <p:ph type="body" sz="quarter" idx="12"/>
          </p:nvPr>
        </p:nvSpPr>
        <p:spPr/>
        <p:txBody>
          <a:bodyPr/>
          <a:lstStyle/>
          <a:p>
            <a:r>
              <a:rPr lang="fr-FR" sz="2800" b="1" kern="1200" dirty="0">
                <a:solidFill>
                  <a:srgbClr val="002060"/>
                </a:solidFill>
                <a:latin typeface="Arial Black" panose="020B0A04020102020204" pitchFamily="34" charset="0"/>
                <a:ea typeface="+mj-ea"/>
                <a:cs typeface="+mj-cs"/>
              </a:rPr>
              <a:t>Pendant la course, </a:t>
            </a:r>
            <a:br>
              <a:rPr lang="fr-FR" sz="2800" b="1" kern="1200" dirty="0">
                <a:solidFill>
                  <a:srgbClr val="002060"/>
                </a:solidFill>
                <a:latin typeface="Arial Black" panose="020B0A04020102020204" pitchFamily="34" charset="0"/>
                <a:ea typeface="+mj-ea"/>
                <a:cs typeface="+mj-cs"/>
              </a:rPr>
            </a:br>
            <a:r>
              <a:rPr lang="fr-FR" sz="2800" b="1" kern="1200" dirty="0">
                <a:solidFill>
                  <a:srgbClr val="002060"/>
                </a:solidFill>
                <a:latin typeface="Arial Black" panose="020B0A04020102020204" pitchFamily="34" charset="0"/>
                <a:ea typeface="+mj-ea"/>
                <a:cs typeface="+mj-cs"/>
              </a:rPr>
              <a:t>les actions du juge de parcours </a:t>
            </a:r>
            <a:r>
              <a:rPr lang="fr-FR" sz="2000" b="1" kern="1200" dirty="0">
                <a:solidFill>
                  <a:srgbClr val="002060"/>
                </a:solidFill>
                <a:latin typeface="Arial Black" panose="020B0A04020102020204" pitchFamily="34" charset="0"/>
                <a:ea typeface="+mj-ea"/>
                <a:cs typeface="+mj-cs"/>
              </a:rPr>
              <a:t>(Art. 30-5)</a:t>
            </a:r>
            <a:endParaRPr lang="en-GB" sz="2800" b="1" kern="1200" dirty="0">
              <a:solidFill>
                <a:srgbClr val="002060"/>
              </a:solidFill>
              <a:latin typeface="Arial Black" panose="020B0A04020102020204" pitchFamily="34" charset="0"/>
              <a:ea typeface="+mj-ea"/>
              <a:cs typeface="+mj-cs"/>
            </a:endParaRPr>
          </a:p>
        </p:txBody>
      </p:sp>
      <p:graphicFrame>
        <p:nvGraphicFramePr>
          <p:cNvPr id="6" name="Tableau 6">
            <a:extLst>
              <a:ext uri="{FF2B5EF4-FFF2-40B4-BE49-F238E27FC236}">
                <a16:creationId xmlns="" xmlns:a16="http://schemas.microsoft.com/office/drawing/2014/main" id="{B4844E8F-6916-4CAA-9E2B-15046CD1278B}"/>
              </a:ext>
            </a:extLst>
          </p:cNvPr>
          <p:cNvGraphicFramePr>
            <a:graphicFrameLocks noGrp="1"/>
          </p:cNvGraphicFramePr>
          <p:nvPr>
            <p:extLst>
              <p:ext uri="{D42A27DB-BD31-4B8C-83A1-F6EECF244321}">
                <p14:modId xmlns:p14="http://schemas.microsoft.com/office/powerpoint/2010/main" val="2354102357"/>
              </p:ext>
            </p:extLst>
          </p:nvPr>
        </p:nvGraphicFramePr>
        <p:xfrm>
          <a:off x="1902735" y="1464855"/>
          <a:ext cx="10951396" cy="7498080"/>
        </p:xfrm>
        <a:graphic>
          <a:graphicData uri="http://schemas.openxmlformats.org/drawingml/2006/table">
            <a:tbl>
              <a:tblPr firstRow="1" bandRow="1">
                <a:tableStyleId>{5940675A-B579-460E-94D1-54222C63F5DA}</a:tableStyleId>
              </a:tblPr>
              <a:tblGrid>
                <a:gridCol w="2737849">
                  <a:extLst>
                    <a:ext uri="{9D8B030D-6E8A-4147-A177-3AD203B41FA5}">
                      <a16:colId xmlns="" xmlns:a16="http://schemas.microsoft.com/office/drawing/2014/main" val="4286927543"/>
                    </a:ext>
                  </a:extLst>
                </a:gridCol>
                <a:gridCol w="2737849">
                  <a:extLst>
                    <a:ext uri="{9D8B030D-6E8A-4147-A177-3AD203B41FA5}">
                      <a16:colId xmlns="" xmlns:a16="http://schemas.microsoft.com/office/drawing/2014/main" val="1617780971"/>
                    </a:ext>
                  </a:extLst>
                </a:gridCol>
                <a:gridCol w="2737849">
                  <a:extLst>
                    <a:ext uri="{9D8B030D-6E8A-4147-A177-3AD203B41FA5}">
                      <a16:colId xmlns="" xmlns:a16="http://schemas.microsoft.com/office/drawing/2014/main" val="4212584526"/>
                    </a:ext>
                  </a:extLst>
                </a:gridCol>
                <a:gridCol w="2737849">
                  <a:extLst>
                    <a:ext uri="{9D8B030D-6E8A-4147-A177-3AD203B41FA5}">
                      <a16:colId xmlns="" xmlns:a16="http://schemas.microsoft.com/office/drawing/2014/main" val="2646598239"/>
                    </a:ext>
                  </a:extLst>
                </a:gridCol>
              </a:tblGrid>
              <a:tr h="356740">
                <a:tc gridSpan="4">
                  <a:txBody>
                    <a:bodyPr/>
                    <a:lstStyle/>
                    <a:p>
                      <a:r>
                        <a:rPr lang="fr-FR" b="1" dirty="0">
                          <a:solidFill>
                            <a:srgbClr val="002060"/>
                          </a:solidFill>
                        </a:rPr>
                        <a:t>Un équipage…</a:t>
                      </a:r>
                    </a:p>
                  </a:txBody>
                  <a:tcPr/>
                </a:tc>
                <a:tc hMerge="1">
                  <a:txBody>
                    <a:bodyPr/>
                    <a:lstStyle/>
                    <a:p>
                      <a:endParaRPr lang="fr-FR" dirty="0"/>
                    </a:p>
                  </a:txBody>
                  <a:tcPr/>
                </a:tc>
                <a:tc hMerge="1">
                  <a:txBody>
                    <a:bodyPr/>
                    <a:lstStyle/>
                    <a:p>
                      <a:r>
                        <a:rPr lang="fr-FR" b="1" dirty="0">
                          <a:solidFill>
                            <a:srgbClr val="002060"/>
                          </a:solidFill>
                        </a:rPr>
                        <a:t>Un accrochage entre plusieurs équipages</a:t>
                      </a:r>
                    </a:p>
                  </a:txBody>
                  <a:tcPr/>
                </a:tc>
                <a:tc hMerge="1">
                  <a:txBody>
                    <a:bodyPr/>
                    <a:lstStyle/>
                    <a:p>
                      <a:endParaRPr lang="fr-FR"/>
                    </a:p>
                  </a:txBody>
                  <a:tcPr/>
                </a:tc>
                <a:extLst>
                  <a:ext uri="{0D108BD9-81ED-4DB2-BD59-A6C34878D82A}">
                    <a16:rowId xmlns="" xmlns:a16="http://schemas.microsoft.com/office/drawing/2014/main" val="9274971"/>
                  </a:ext>
                </a:extLst>
              </a:tr>
              <a:tr h="1159406">
                <a:tc>
                  <a:txBody>
                    <a:bodyPr/>
                    <a:lstStyle/>
                    <a:p>
                      <a:pPr marL="0" marR="0" lvl="0" indent="0" algn="ctr" defTabSz="584200" eaLnBrk="1" fontAlgn="auto" latinLnBrk="0" hangingPunct="1">
                        <a:lnSpc>
                          <a:spcPct val="100000"/>
                        </a:lnSpc>
                        <a:spcBef>
                          <a:spcPts val="0"/>
                        </a:spcBef>
                        <a:spcAft>
                          <a:spcPts val="0"/>
                        </a:spcAft>
                        <a:buClrTx/>
                        <a:buSzTx/>
                        <a:buFontTx/>
                        <a:buNone/>
                        <a:tabLst/>
                        <a:defRPr/>
                      </a:pPr>
                      <a:r>
                        <a:rPr lang="fr-FR" sz="1800" b="0" i="0" u="none" strike="noStrike" cap="none" spc="0" baseline="0" dirty="0">
                          <a:solidFill>
                            <a:schemeClr val="tx1"/>
                          </a:solidFill>
                          <a:effectLst/>
                          <a:uFillTx/>
                          <a:latin typeface="+mj-lt"/>
                          <a:ea typeface="+mn-ea"/>
                          <a:cs typeface="+mn-cs"/>
                          <a:sym typeface="Palatino"/>
                        </a:rPr>
                        <a:t>… se dirige vers un obstacle dans son couloir, évitable</a:t>
                      </a:r>
                    </a:p>
                    <a:p>
                      <a:endParaRPr lang="fr-FR" b="1" dirty="0">
                        <a:solidFill>
                          <a:srgbClr val="002060"/>
                        </a:solidFill>
                      </a:endParaRPr>
                    </a:p>
                  </a:txBody>
                  <a:tcPr/>
                </a:tc>
                <a:tc>
                  <a:txBody>
                    <a:bodyPr/>
                    <a:lstStyle/>
                    <a:p>
                      <a:pPr marL="0" marR="0" lvl="0" indent="0" algn="ctr" defTabSz="584200" eaLnBrk="1" fontAlgn="auto" latinLnBrk="0" hangingPunct="1">
                        <a:lnSpc>
                          <a:spcPct val="100000"/>
                        </a:lnSpc>
                        <a:spcBef>
                          <a:spcPts val="0"/>
                        </a:spcBef>
                        <a:spcAft>
                          <a:spcPts val="0"/>
                        </a:spcAft>
                        <a:buClrTx/>
                        <a:buSzTx/>
                        <a:buFontTx/>
                        <a:buNone/>
                        <a:tabLst/>
                        <a:defRPr/>
                      </a:pPr>
                      <a:r>
                        <a:rPr lang="fr-FR" sz="1800" b="0" i="0" u="none" strike="noStrike" cap="none" spc="0" baseline="0" dirty="0">
                          <a:solidFill>
                            <a:schemeClr val="tx1"/>
                          </a:solidFill>
                          <a:effectLst/>
                          <a:uFillTx/>
                          <a:latin typeface="+mj-lt"/>
                          <a:ea typeface="+mn-ea"/>
                          <a:cs typeface="+mn-cs"/>
                          <a:sym typeface="Palatino"/>
                        </a:rPr>
                        <a:t>… </a:t>
                      </a:r>
                      <a:r>
                        <a:rPr lang="fr-FR" sz="1800" b="0" i="0" u="none" strike="noStrike" cap="none" spc="0" baseline="0" dirty="0">
                          <a:solidFill>
                            <a:schemeClr val="tx1"/>
                          </a:solidFill>
                          <a:effectLst/>
                          <a:uFillTx/>
                          <a:latin typeface="+mn-lt"/>
                          <a:ea typeface="+mn-ea"/>
                          <a:cs typeface="+mn-cs"/>
                          <a:sym typeface="Palatino"/>
                        </a:rPr>
                        <a:t>se dirige vers un obstacle dans son couloir, impossible à éviter</a:t>
                      </a:r>
                      <a:endParaRPr lang="fr-FR" sz="1800" b="0" i="0" u="none" strike="noStrike" cap="none" spc="0" baseline="0" dirty="0">
                        <a:solidFill>
                          <a:schemeClr val="tx1"/>
                        </a:solidFill>
                        <a:effectLst/>
                        <a:uFillTx/>
                        <a:latin typeface="+mj-lt"/>
                        <a:ea typeface="+mn-ea"/>
                        <a:cs typeface="+mn-cs"/>
                        <a:sym typeface="Palatino"/>
                      </a:endParaRPr>
                    </a:p>
                  </a:txBody>
                  <a:tcPr/>
                </a:tc>
                <a:tc>
                  <a:txBody>
                    <a:bodyPr/>
                    <a:lstStyle/>
                    <a:p>
                      <a:pPr marL="0" marR="0" lvl="0" indent="0" algn="ctr" defTabSz="584200" eaLnBrk="1" fontAlgn="auto" latinLnBrk="0" hangingPunct="1">
                        <a:lnSpc>
                          <a:spcPct val="100000"/>
                        </a:lnSpc>
                        <a:spcBef>
                          <a:spcPts val="0"/>
                        </a:spcBef>
                        <a:spcAft>
                          <a:spcPts val="0"/>
                        </a:spcAft>
                        <a:buClrTx/>
                        <a:buSzTx/>
                        <a:buFontTx/>
                        <a:buNone/>
                        <a:tabLst/>
                        <a:defRPr/>
                      </a:pPr>
                      <a:r>
                        <a:rPr lang="fr-FR" sz="1800" b="0" i="0" u="none" strike="noStrike" cap="none" spc="0" baseline="0" dirty="0">
                          <a:solidFill>
                            <a:schemeClr val="tx1"/>
                          </a:solidFill>
                          <a:effectLst/>
                          <a:uFillTx/>
                          <a:latin typeface="+mj-lt"/>
                          <a:ea typeface="+mn-ea"/>
                          <a:cs typeface="+mn-cs"/>
                          <a:sym typeface="Palatino"/>
                        </a:rPr>
                        <a:t>… crée un accident important  avec un autre équipage</a:t>
                      </a:r>
                    </a:p>
                  </a:txBody>
                  <a:tcPr/>
                </a:tc>
                <a:tc>
                  <a:txBody>
                    <a:bodyPr/>
                    <a:lstStyle/>
                    <a:p>
                      <a:pPr marL="0" marR="0" lvl="0" indent="0" algn="ctr" defTabSz="584200" eaLnBrk="1" fontAlgn="auto" latinLnBrk="0" hangingPunct="1">
                        <a:lnSpc>
                          <a:spcPct val="100000"/>
                        </a:lnSpc>
                        <a:spcBef>
                          <a:spcPts val="0"/>
                        </a:spcBef>
                        <a:spcAft>
                          <a:spcPts val="0"/>
                        </a:spcAft>
                        <a:buClrTx/>
                        <a:buSzTx/>
                        <a:buFontTx/>
                        <a:buNone/>
                        <a:tabLst/>
                        <a:defRPr/>
                      </a:pPr>
                      <a:r>
                        <a:rPr lang="fr-FR" sz="1800" b="0" i="0" u="none" strike="noStrike" cap="none" spc="0" baseline="0" dirty="0">
                          <a:solidFill>
                            <a:schemeClr val="tx1"/>
                          </a:solidFill>
                          <a:effectLst/>
                          <a:uFillTx/>
                          <a:latin typeface="+mj-lt"/>
                          <a:ea typeface="+mn-ea"/>
                          <a:cs typeface="+mn-cs"/>
                          <a:sym typeface="Palatino"/>
                        </a:rPr>
                        <a:t>… crée un accident léger avec un autre équipage</a:t>
                      </a:r>
                    </a:p>
                  </a:txBody>
                  <a:tcPr/>
                </a:tc>
                <a:extLst>
                  <a:ext uri="{0D108BD9-81ED-4DB2-BD59-A6C34878D82A}">
                    <a16:rowId xmlns="" xmlns:a16="http://schemas.microsoft.com/office/drawing/2014/main" val="3141590585"/>
                  </a:ext>
                </a:extLst>
              </a:tr>
              <a:tr h="5364508">
                <a:tc>
                  <a:txBody>
                    <a:bodyPr/>
                    <a:lstStyle/>
                    <a:p>
                      <a:pPr marL="0" marR="0" lvl="0" indent="0" algn="l" defTabSz="584200" eaLnBrk="1" fontAlgn="auto" latinLnBrk="0" hangingPunct="1">
                        <a:lnSpc>
                          <a:spcPct val="100000"/>
                        </a:lnSpc>
                        <a:spcBef>
                          <a:spcPts val="0"/>
                        </a:spcBef>
                        <a:spcAft>
                          <a:spcPts val="0"/>
                        </a:spcAft>
                        <a:buClrTx/>
                        <a:buSzTx/>
                        <a:buFontTx/>
                        <a:buNone/>
                        <a:tabLst/>
                        <a:defRPr/>
                      </a:pPr>
                      <a:r>
                        <a:rPr lang="fr-FR" sz="1600" b="0" i="0" u="none" strike="noStrike" cap="none" spc="0" baseline="0" dirty="0">
                          <a:solidFill>
                            <a:srgbClr val="002060"/>
                          </a:solidFill>
                          <a:uFillTx/>
                          <a:latin typeface="+mj-lt"/>
                          <a:ea typeface="+mn-ea"/>
                          <a:cs typeface="+mn-cs"/>
                          <a:sym typeface="Palatino"/>
                        </a:rPr>
                        <a:t>L’arbitre pense pouvoir lui permettre d'éviter l'obstacle sans nuire au résultat :</a:t>
                      </a:r>
                    </a:p>
                    <a:p>
                      <a:pPr marL="0" marR="0" lvl="0" indent="0" algn="l" defTabSz="584200" eaLnBrk="1" fontAlgn="auto" latinLnBrk="0" hangingPunct="1">
                        <a:lnSpc>
                          <a:spcPct val="100000"/>
                        </a:lnSpc>
                        <a:spcBef>
                          <a:spcPts val="0"/>
                        </a:spcBef>
                        <a:spcAft>
                          <a:spcPts val="0"/>
                        </a:spcAft>
                        <a:buClrTx/>
                        <a:buSzTx/>
                        <a:buFontTx/>
                        <a:buNone/>
                        <a:tabLst/>
                        <a:defRPr/>
                      </a:pPr>
                      <a:endParaRPr lang="fr-FR" sz="1600" b="0" i="0" u="none" strike="noStrike" cap="none" spc="0" baseline="0" dirty="0">
                        <a:solidFill>
                          <a:srgbClr val="002060"/>
                        </a:solidFill>
                        <a:uFillTx/>
                        <a:latin typeface="+mj-lt"/>
                        <a:ea typeface="+mn-ea"/>
                        <a:cs typeface="+mn-cs"/>
                        <a:sym typeface="Palatino"/>
                      </a:endParaRPr>
                    </a:p>
                    <a:p>
                      <a:pPr marL="285750" marR="0" lvl="0" indent="-285750" algn="l" defTabSz="5842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b="0" i="0" u="none" strike="noStrike" cap="none" spc="0" baseline="0" dirty="0">
                          <a:solidFill>
                            <a:srgbClr val="002060"/>
                          </a:solidFill>
                          <a:uFillTx/>
                          <a:latin typeface="+mn-lt"/>
                          <a:ea typeface="+mn-ea"/>
                          <a:cs typeface="+mn-cs"/>
                          <a:sym typeface="Palatino"/>
                        </a:rPr>
                        <a:t>Appel de l’équipage ;</a:t>
                      </a:r>
                    </a:p>
                    <a:p>
                      <a:pPr marL="285750" marR="0" lvl="0" indent="-285750" algn="l" defTabSz="5842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b="0" i="0" u="none" strike="noStrike" cap="none" spc="0" baseline="0" dirty="0">
                          <a:solidFill>
                            <a:srgbClr val="002060"/>
                          </a:solidFill>
                          <a:uFillTx/>
                          <a:latin typeface="+mn-lt"/>
                          <a:ea typeface="+mn-ea"/>
                          <a:cs typeface="+mn-cs"/>
                          <a:sym typeface="Palatino"/>
                        </a:rPr>
                        <a:t>Drapeau blanc levé ;</a:t>
                      </a:r>
                    </a:p>
                    <a:p>
                      <a:pPr marL="285750" marR="0" lvl="0" indent="-285750" algn="l" defTabSz="5842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b="0" i="0" u="none" strike="noStrike" cap="none" spc="0" baseline="0" dirty="0">
                          <a:solidFill>
                            <a:srgbClr val="002060"/>
                          </a:solidFill>
                          <a:uFillTx/>
                          <a:latin typeface="+mn-lt"/>
                          <a:ea typeface="+mn-ea"/>
                          <a:cs typeface="+mn-cs"/>
                          <a:sym typeface="Palatino"/>
                        </a:rPr>
                        <a:t>« Obstacle » et dirige l’équipage autour de l’obstacle</a:t>
                      </a:r>
                      <a:endParaRPr lang="fr-FR" sz="1600" b="0" i="0" u="none" strike="noStrike" cap="none" spc="0" baseline="0" dirty="0">
                        <a:solidFill>
                          <a:srgbClr val="002060"/>
                        </a:solidFill>
                        <a:uFillTx/>
                        <a:latin typeface="+mj-lt"/>
                        <a:ea typeface="+mn-ea"/>
                        <a:cs typeface="+mn-cs"/>
                        <a:sym typeface="Palatino"/>
                      </a:endParaRPr>
                    </a:p>
                  </a:txBody>
                  <a:tcPr/>
                </a:tc>
                <a:tc>
                  <a:txBody>
                    <a:bodyPr/>
                    <a:lstStyle/>
                    <a:p>
                      <a:pPr marL="0" marR="0" lvl="0" indent="0" algn="l" defTabSz="584200" eaLnBrk="1" fontAlgn="auto" latinLnBrk="0" hangingPunct="1">
                        <a:lnSpc>
                          <a:spcPct val="100000"/>
                        </a:lnSpc>
                        <a:spcBef>
                          <a:spcPts val="0"/>
                        </a:spcBef>
                        <a:spcAft>
                          <a:spcPts val="0"/>
                        </a:spcAft>
                        <a:buClrTx/>
                        <a:buSzTx/>
                        <a:buFontTx/>
                        <a:buNone/>
                        <a:tabLst/>
                        <a:defRPr/>
                      </a:pPr>
                      <a:r>
                        <a:rPr lang="fr-FR" sz="1600" b="0" i="0" u="none" strike="noStrike" cap="none" spc="0" baseline="0" dirty="0">
                          <a:solidFill>
                            <a:srgbClr val="002060"/>
                          </a:solidFill>
                          <a:uFillTx/>
                          <a:latin typeface="+mj-lt"/>
                          <a:ea typeface="+mn-ea"/>
                          <a:cs typeface="+mn-cs"/>
                          <a:sym typeface="Palatino"/>
                        </a:rPr>
                        <a:t>Selon la distance parcourue, l’arbitre peut :</a:t>
                      </a:r>
                    </a:p>
                    <a:p>
                      <a:pPr marL="0" marR="0" lvl="0" indent="0" algn="l" defTabSz="584200" eaLnBrk="1" fontAlgn="auto" latinLnBrk="0" hangingPunct="1">
                        <a:lnSpc>
                          <a:spcPct val="100000"/>
                        </a:lnSpc>
                        <a:spcBef>
                          <a:spcPts val="0"/>
                        </a:spcBef>
                        <a:spcAft>
                          <a:spcPts val="0"/>
                        </a:spcAft>
                        <a:buClrTx/>
                        <a:buSzTx/>
                        <a:buFontTx/>
                        <a:buNone/>
                        <a:tabLst/>
                        <a:defRPr/>
                      </a:pPr>
                      <a:endParaRPr lang="fr-FR" sz="1600" b="0" i="0" u="none" strike="noStrike" cap="none" spc="0" baseline="0" dirty="0">
                        <a:solidFill>
                          <a:srgbClr val="002060"/>
                        </a:solidFill>
                        <a:uFillTx/>
                        <a:latin typeface="+mj-lt"/>
                        <a:ea typeface="+mn-ea"/>
                        <a:cs typeface="+mn-cs"/>
                        <a:sym typeface="Palatino"/>
                      </a:endParaRPr>
                    </a:p>
                    <a:p>
                      <a:pPr marL="285750" marR="0" lvl="0" indent="-285750" algn="l" defTabSz="5842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b="0" i="0" u="none" strike="noStrike" cap="none" spc="0" baseline="0" dirty="0">
                          <a:solidFill>
                            <a:srgbClr val="002060"/>
                          </a:solidFill>
                          <a:uFillTx/>
                          <a:latin typeface="+mj-lt"/>
                          <a:ea typeface="+mn-ea"/>
                          <a:cs typeface="+mn-cs"/>
                          <a:sym typeface="Palatino"/>
                        </a:rPr>
                        <a:t>Décider de renvoyer les équipages au départ pour un nouveau départ</a:t>
                      </a:r>
                    </a:p>
                    <a:p>
                      <a:pPr marL="285750" marR="0" lvl="0" indent="-285750" algn="l" defTabSz="5842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b="0" i="0" u="none" strike="noStrike" cap="none" spc="0" baseline="0" dirty="0">
                          <a:solidFill>
                            <a:srgbClr val="002060"/>
                          </a:solidFill>
                          <a:uFillTx/>
                          <a:latin typeface="+mj-lt"/>
                          <a:ea typeface="+mn-ea"/>
                          <a:cs typeface="+mn-cs"/>
                          <a:sym typeface="Palatino"/>
                        </a:rPr>
                        <a:t>Différer le nouveau départ en renvoyant les équipages au parc à bateaux, où des instructions leur seront données</a:t>
                      </a:r>
                    </a:p>
                  </a:txBody>
                  <a:tcPr/>
                </a:tc>
                <a:tc>
                  <a:txBody>
                    <a:bodyPr/>
                    <a:lstStyle/>
                    <a:p>
                      <a:pPr marL="0" marR="0" lvl="0" indent="0" algn="l" defTabSz="584200" eaLnBrk="1" fontAlgn="auto" latinLnBrk="0" hangingPunct="1">
                        <a:lnSpc>
                          <a:spcPct val="100000"/>
                        </a:lnSpc>
                        <a:spcBef>
                          <a:spcPts val="0"/>
                        </a:spcBef>
                        <a:spcAft>
                          <a:spcPts val="0"/>
                        </a:spcAft>
                        <a:buClrTx/>
                        <a:buSzTx/>
                        <a:buFontTx/>
                        <a:buNone/>
                        <a:tabLst/>
                        <a:defRPr/>
                      </a:pPr>
                      <a:r>
                        <a:rPr lang="fr-FR" sz="1600" b="0" i="0" u="none" strike="noStrike" cap="none" spc="0" baseline="0" dirty="0">
                          <a:solidFill>
                            <a:srgbClr val="002060"/>
                          </a:solidFill>
                          <a:uFillTx/>
                          <a:latin typeface="+mj-lt"/>
                          <a:ea typeface="+mn-ea"/>
                          <a:cs typeface="+mn-cs"/>
                          <a:sym typeface="Palatino"/>
                        </a:rPr>
                        <a:t>Selon la distance parcourue, l’arbitre peut :</a:t>
                      </a:r>
                    </a:p>
                    <a:p>
                      <a:pPr marL="0" marR="0" lvl="0" indent="0" algn="l" defTabSz="584200" eaLnBrk="1" fontAlgn="auto" latinLnBrk="0" hangingPunct="1">
                        <a:lnSpc>
                          <a:spcPct val="100000"/>
                        </a:lnSpc>
                        <a:spcBef>
                          <a:spcPts val="0"/>
                        </a:spcBef>
                        <a:spcAft>
                          <a:spcPts val="0"/>
                        </a:spcAft>
                        <a:buClrTx/>
                        <a:buSzTx/>
                        <a:buFontTx/>
                        <a:buNone/>
                        <a:tabLst/>
                        <a:defRPr/>
                      </a:pPr>
                      <a:endParaRPr lang="fr-FR" sz="1600" b="0" i="0" u="none" strike="noStrike" cap="none" spc="0" baseline="0" dirty="0">
                        <a:solidFill>
                          <a:srgbClr val="002060"/>
                        </a:solidFill>
                        <a:uFillTx/>
                        <a:latin typeface="+mj-lt"/>
                        <a:ea typeface="+mn-ea"/>
                        <a:cs typeface="+mn-cs"/>
                        <a:sym typeface="Palatino"/>
                      </a:endParaRPr>
                    </a:p>
                    <a:p>
                      <a:pPr marL="285750" marR="0" lvl="0" indent="-285750" algn="l" defTabSz="5842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b="0" i="0" u="none" strike="noStrike" cap="none" spc="0" baseline="0" dirty="0">
                          <a:solidFill>
                            <a:srgbClr val="002060"/>
                          </a:solidFill>
                          <a:uFillTx/>
                          <a:latin typeface="+mj-lt"/>
                          <a:ea typeface="+mn-ea"/>
                          <a:cs typeface="+mn-cs"/>
                          <a:sym typeface="Palatino"/>
                        </a:rPr>
                        <a:t>Décider de renvoyer les équipages au départ pour un nouveau départ </a:t>
                      </a:r>
                    </a:p>
                    <a:p>
                      <a:pPr marL="285750" marR="0" lvl="0" indent="-285750" algn="l" defTabSz="5842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b="0" i="0" u="none" strike="noStrike" cap="none" spc="0" baseline="0" dirty="0">
                          <a:solidFill>
                            <a:srgbClr val="002060"/>
                          </a:solidFill>
                          <a:uFillTx/>
                          <a:latin typeface="+mj-lt"/>
                          <a:ea typeface="+mn-ea"/>
                          <a:cs typeface="+mn-cs"/>
                          <a:sym typeface="Palatino"/>
                        </a:rPr>
                        <a:t>Différer un nouveau départ</a:t>
                      </a:r>
                    </a:p>
                    <a:p>
                      <a:pPr marL="285750" marR="0" lvl="0" indent="-285750" algn="l" defTabSz="5842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b="0" i="0" u="none" strike="noStrike" cap="none" spc="0" baseline="0" dirty="0">
                          <a:solidFill>
                            <a:srgbClr val="002060"/>
                          </a:solidFill>
                          <a:uFillTx/>
                          <a:latin typeface="+mj-lt"/>
                          <a:ea typeface="+mn-ea"/>
                          <a:cs typeface="+mn-cs"/>
                          <a:sym typeface="Palatino"/>
                        </a:rPr>
                        <a:t>Tenter de porter secours dans la mesure de ses moyens</a:t>
                      </a:r>
                    </a:p>
                    <a:p>
                      <a:pPr marL="0" marR="0" lvl="0" indent="0" algn="l" defTabSz="584200" eaLnBrk="1" fontAlgn="auto" latinLnBrk="0" hangingPunct="1">
                        <a:lnSpc>
                          <a:spcPct val="100000"/>
                        </a:lnSpc>
                        <a:spcBef>
                          <a:spcPts val="0"/>
                        </a:spcBef>
                        <a:spcAft>
                          <a:spcPts val="0"/>
                        </a:spcAft>
                        <a:buClrTx/>
                        <a:buSzTx/>
                        <a:buFontTx/>
                        <a:buNone/>
                        <a:tabLst/>
                        <a:defRPr/>
                      </a:pPr>
                      <a:endParaRPr lang="fr-FR" sz="1600" b="0" i="0" u="none" strike="noStrike" cap="none" spc="0" baseline="0" dirty="0">
                        <a:solidFill>
                          <a:srgbClr val="002060"/>
                        </a:solidFill>
                        <a:uFillTx/>
                        <a:latin typeface="+mj-lt"/>
                        <a:ea typeface="+mn-ea"/>
                        <a:cs typeface="+mn-cs"/>
                        <a:sym typeface="Palatino"/>
                      </a:endParaRPr>
                    </a:p>
                    <a:p>
                      <a:pPr marL="0" marR="0" lvl="0" indent="0" algn="l" defTabSz="584200" eaLnBrk="1" fontAlgn="auto" latinLnBrk="0" hangingPunct="1">
                        <a:lnSpc>
                          <a:spcPct val="100000"/>
                        </a:lnSpc>
                        <a:spcBef>
                          <a:spcPts val="0"/>
                        </a:spcBef>
                        <a:spcAft>
                          <a:spcPts val="0"/>
                        </a:spcAft>
                        <a:buClrTx/>
                        <a:buSzTx/>
                        <a:buFontTx/>
                        <a:buNone/>
                        <a:tabLst/>
                        <a:defRPr/>
                      </a:pPr>
                      <a:r>
                        <a:rPr lang="fr-FR" sz="1600" b="0" i="0" u="none" strike="noStrike" cap="none" spc="0" baseline="0" dirty="0">
                          <a:solidFill>
                            <a:srgbClr val="00B050"/>
                          </a:solidFill>
                          <a:uFillTx/>
                          <a:latin typeface="+mn-lt"/>
                          <a:ea typeface="+mn-ea"/>
                          <a:cs typeface="+mn-cs"/>
                          <a:sym typeface="Palatino"/>
                        </a:rPr>
                        <a:t>Sanctions possibles :</a:t>
                      </a:r>
                    </a:p>
                    <a:p>
                      <a:pPr marL="285750" marR="0" lvl="0" indent="-285750" algn="l" defTabSz="5842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b="0" i="0" u="none" strike="noStrike" cap="none" spc="0" baseline="0" dirty="0">
                          <a:solidFill>
                            <a:srgbClr val="002060"/>
                          </a:solidFill>
                          <a:uFillTx/>
                          <a:latin typeface="+mn-lt"/>
                          <a:ea typeface="+mn-ea"/>
                          <a:cs typeface="+mn-cs"/>
                          <a:sym typeface="Palatino"/>
                        </a:rPr>
                        <a:t>Déclassement ou exclusion du ou des équipages fautifs</a:t>
                      </a:r>
                    </a:p>
                  </a:txBody>
                  <a:tcPr/>
                </a:tc>
                <a:tc>
                  <a:txBody>
                    <a:bodyPr/>
                    <a:lstStyle/>
                    <a:p>
                      <a:pPr marL="0" marR="0" lvl="0" indent="0" algn="l" defTabSz="584200" eaLnBrk="1" fontAlgn="auto" latinLnBrk="0" hangingPunct="1">
                        <a:lnSpc>
                          <a:spcPct val="100000"/>
                        </a:lnSpc>
                        <a:spcBef>
                          <a:spcPts val="0"/>
                        </a:spcBef>
                        <a:spcAft>
                          <a:spcPts val="0"/>
                        </a:spcAft>
                        <a:buClrTx/>
                        <a:buSzTx/>
                        <a:buFontTx/>
                        <a:buNone/>
                        <a:tabLst/>
                        <a:defRPr/>
                      </a:pPr>
                      <a:r>
                        <a:rPr lang="fr-FR" sz="1600" b="0" i="0" u="none" strike="noStrike" cap="none" spc="0" baseline="0" dirty="0">
                          <a:solidFill>
                            <a:srgbClr val="002060"/>
                          </a:solidFill>
                          <a:uFillTx/>
                          <a:latin typeface="+mn-lt"/>
                          <a:ea typeface="+mn-ea"/>
                          <a:cs typeface="+mn-cs"/>
                          <a:sym typeface="Palatino"/>
                        </a:rPr>
                        <a:t>Selon la distance parcourue et les positions de course, l’arbitre de parcours peut :</a:t>
                      </a:r>
                    </a:p>
                    <a:p>
                      <a:pPr marL="0" marR="0" lvl="0" indent="0" algn="l" defTabSz="584200" eaLnBrk="1" fontAlgn="auto" latinLnBrk="0" hangingPunct="1">
                        <a:lnSpc>
                          <a:spcPct val="100000"/>
                        </a:lnSpc>
                        <a:spcBef>
                          <a:spcPts val="0"/>
                        </a:spcBef>
                        <a:spcAft>
                          <a:spcPts val="0"/>
                        </a:spcAft>
                        <a:buClrTx/>
                        <a:buSzTx/>
                        <a:buFontTx/>
                        <a:buNone/>
                        <a:tabLst/>
                        <a:defRPr/>
                      </a:pPr>
                      <a:endParaRPr lang="fr-FR" sz="1600" b="0" i="0" u="none" strike="noStrike" cap="none" spc="0" baseline="0" dirty="0">
                        <a:solidFill>
                          <a:srgbClr val="002060"/>
                        </a:solidFill>
                        <a:uFillTx/>
                        <a:latin typeface="+mn-lt"/>
                        <a:ea typeface="+mn-ea"/>
                        <a:cs typeface="+mn-cs"/>
                        <a:sym typeface="Palatino"/>
                      </a:endParaRPr>
                    </a:p>
                    <a:p>
                      <a:pPr marL="285750" marR="0" lvl="0" indent="-285750" algn="l" defTabSz="5842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b="0" i="0" u="none" strike="noStrike" cap="none" spc="0" baseline="0" dirty="0">
                          <a:solidFill>
                            <a:srgbClr val="002060"/>
                          </a:solidFill>
                          <a:uFillTx/>
                          <a:latin typeface="+mn-lt"/>
                          <a:ea typeface="+mn-ea"/>
                          <a:cs typeface="+mn-cs"/>
                          <a:sym typeface="Palatino"/>
                        </a:rPr>
                        <a:t>Laisser se dérouler la course après avoir évalué le temps perdu par l'équipage gêné</a:t>
                      </a:r>
                    </a:p>
                    <a:p>
                      <a:pPr marL="285750" marR="0" lvl="0" indent="-285750" algn="l" defTabSz="5842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b="0" i="0" u="none" strike="noStrike" cap="none" spc="0" baseline="0" dirty="0">
                          <a:solidFill>
                            <a:srgbClr val="002060"/>
                          </a:solidFill>
                          <a:uFillTx/>
                          <a:latin typeface="+mn-lt"/>
                          <a:ea typeface="+mn-ea"/>
                          <a:cs typeface="+mn-cs"/>
                          <a:sym typeface="Palatino"/>
                        </a:rPr>
                        <a:t>Selon l’incidence sur le classement et la qualification au tour suivant, entériner le résultat, sanctionner l’équipage fautif, décider d'un nouveau départ avec seulement les équipages qui auraient pu bénéficier de l'incident</a:t>
                      </a:r>
                    </a:p>
                    <a:p>
                      <a:pPr marL="285750" marR="0" lvl="0" indent="-285750" algn="l" defTabSz="58420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sz="1600" b="0" i="0" u="none" strike="noStrike" cap="none" spc="0" baseline="0" dirty="0">
                        <a:solidFill>
                          <a:srgbClr val="002060"/>
                        </a:solidFill>
                        <a:uFillTx/>
                        <a:latin typeface="+mn-lt"/>
                        <a:ea typeface="+mn-ea"/>
                        <a:cs typeface="+mn-cs"/>
                        <a:sym typeface="Palatino"/>
                      </a:endParaRPr>
                    </a:p>
                    <a:p>
                      <a:pPr marL="0" marR="0" lvl="0" indent="0" algn="l" defTabSz="584200" eaLnBrk="1" fontAlgn="auto" latinLnBrk="0" hangingPunct="1">
                        <a:lnSpc>
                          <a:spcPct val="100000"/>
                        </a:lnSpc>
                        <a:spcBef>
                          <a:spcPts val="0"/>
                        </a:spcBef>
                        <a:spcAft>
                          <a:spcPts val="0"/>
                        </a:spcAft>
                        <a:buClrTx/>
                        <a:buSzTx/>
                        <a:buFont typeface="Arial" panose="020B0604020202020204" pitchFamily="34" charset="0"/>
                        <a:buNone/>
                        <a:tabLst/>
                        <a:defRPr/>
                      </a:pPr>
                      <a:r>
                        <a:rPr lang="fr-FR" sz="1600" b="0" i="0" u="none" strike="noStrike" cap="none" spc="0" baseline="0" dirty="0">
                          <a:solidFill>
                            <a:srgbClr val="00B050"/>
                          </a:solidFill>
                          <a:uFillTx/>
                          <a:latin typeface="+mn-lt"/>
                          <a:ea typeface="+mn-ea"/>
                          <a:cs typeface="+mn-cs"/>
                          <a:sym typeface="Palatino"/>
                        </a:rPr>
                        <a:t>Sanctions possibles :</a:t>
                      </a:r>
                    </a:p>
                    <a:p>
                      <a:pPr marL="285750" marR="0" lvl="0" indent="-285750" algn="l" defTabSz="5842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1600" b="0" i="0" u="none" strike="noStrike" cap="none" spc="0" baseline="0" dirty="0">
                          <a:solidFill>
                            <a:srgbClr val="002060"/>
                          </a:solidFill>
                          <a:uFillTx/>
                          <a:latin typeface="+mn-lt"/>
                          <a:ea typeface="+mn-ea"/>
                          <a:cs typeface="+mn-cs"/>
                          <a:sym typeface="Palatino"/>
                        </a:rPr>
                        <a:t>Déclassement ou exclusion du ou des équipages fautifs</a:t>
                      </a:r>
                      <a:endParaRPr lang="fr-FR" sz="1600" b="0" i="0" u="none" strike="noStrike" cap="none" spc="0" baseline="0" dirty="0">
                        <a:solidFill>
                          <a:srgbClr val="002060"/>
                        </a:solidFill>
                        <a:uFillTx/>
                        <a:latin typeface="+mj-lt"/>
                        <a:ea typeface="+mn-ea"/>
                        <a:cs typeface="+mn-cs"/>
                        <a:sym typeface="Palatino"/>
                      </a:endParaRPr>
                    </a:p>
                  </a:txBody>
                  <a:tcPr/>
                </a:tc>
                <a:extLst>
                  <a:ext uri="{0D108BD9-81ED-4DB2-BD59-A6C34878D82A}">
                    <a16:rowId xmlns="" xmlns:a16="http://schemas.microsoft.com/office/drawing/2014/main" val="2997872176"/>
                  </a:ext>
                </a:extLst>
              </a:tr>
            </a:tbl>
          </a:graphicData>
        </a:graphic>
      </p:graphicFrame>
    </p:spTree>
    <p:extLst>
      <p:ext uri="{BB962C8B-B14F-4D97-AF65-F5344CB8AC3E}">
        <p14:creationId xmlns:p14="http://schemas.microsoft.com/office/powerpoint/2010/main" val="1958037725"/>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 xmlns:a16="http://schemas.microsoft.com/office/drawing/2014/main" id="{7988545E-83F3-41EB-B5AD-30859173B40E}"/>
              </a:ext>
            </a:extLst>
          </p:cNvPr>
          <p:cNvSpPr>
            <a:spLocks noGrp="1"/>
          </p:cNvSpPr>
          <p:nvPr>
            <p:ph type="body" sz="quarter" idx="10"/>
          </p:nvPr>
        </p:nvSpPr>
        <p:spPr/>
        <p:txBody>
          <a:bodyPr/>
          <a:lstStyle/>
          <a:p>
            <a:endParaRPr lang="fr-FR"/>
          </a:p>
        </p:txBody>
      </p:sp>
      <p:sp>
        <p:nvSpPr>
          <p:cNvPr id="3" name="Espace réservé du texte 2">
            <a:extLst>
              <a:ext uri="{FF2B5EF4-FFF2-40B4-BE49-F238E27FC236}">
                <a16:creationId xmlns="" xmlns:a16="http://schemas.microsoft.com/office/drawing/2014/main" id="{CCA47795-30BC-4C6D-96FC-07DBB809B202}"/>
              </a:ext>
            </a:extLst>
          </p:cNvPr>
          <p:cNvSpPr>
            <a:spLocks noGrp="1"/>
          </p:cNvSpPr>
          <p:nvPr>
            <p:ph type="body" sz="quarter" idx="11"/>
          </p:nvPr>
        </p:nvSpPr>
        <p:spPr>
          <a:xfrm>
            <a:off x="2400160" y="1793534"/>
            <a:ext cx="10224311" cy="730726"/>
          </a:xfrm>
        </p:spPr>
        <p:txBody>
          <a:bodyPr/>
          <a:lstStyle/>
          <a:p>
            <a:pPr>
              <a:spcBef>
                <a:spcPts val="1800"/>
              </a:spcBef>
              <a:buClrTx/>
            </a:pPr>
            <a:r>
              <a:rPr lang="fr-FR" dirty="0">
                <a:solidFill>
                  <a:srgbClr val="002060"/>
                </a:solidFill>
              </a:rPr>
              <a:t>Le Code prévoit deux situations :</a:t>
            </a:r>
          </a:p>
          <a:p>
            <a:pPr>
              <a:spcBef>
                <a:spcPts val="1800"/>
              </a:spcBef>
              <a:buClrTx/>
            </a:pPr>
            <a:endParaRPr lang="fr-FR" dirty="0">
              <a:solidFill>
                <a:srgbClr val="002060"/>
              </a:solidFill>
            </a:endParaRPr>
          </a:p>
        </p:txBody>
      </p:sp>
      <p:sp>
        <p:nvSpPr>
          <p:cNvPr id="4" name="Espace réservé du texte 3">
            <a:extLst>
              <a:ext uri="{FF2B5EF4-FFF2-40B4-BE49-F238E27FC236}">
                <a16:creationId xmlns="" xmlns:a16="http://schemas.microsoft.com/office/drawing/2014/main" id="{6F1B42C0-80CC-4FD1-97CF-B77212DED241}"/>
              </a:ext>
            </a:extLst>
          </p:cNvPr>
          <p:cNvSpPr>
            <a:spLocks noGrp="1"/>
          </p:cNvSpPr>
          <p:nvPr>
            <p:ph type="body" sz="quarter" idx="12"/>
          </p:nvPr>
        </p:nvSpPr>
        <p:spPr/>
        <p:txBody>
          <a:bodyPr/>
          <a:lstStyle/>
          <a:p>
            <a:r>
              <a:rPr lang="fr-FR" sz="2800" b="1" kern="1200" dirty="0">
                <a:solidFill>
                  <a:srgbClr val="002060"/>
                </a:solidFill>
                <a:latin typeface="Arial Black" panose="020B0A04020102020204" pitchFamily="34" charset="0"/>
                <a:ea typeface="+mj-ea"/>
                <a:cs typeface="+mj-cs"/>
              </a:rPr>
              <a:t>Aïe, la météo se gâte… </a:t>
            </a:r>
            <a:r>
              <a:rPr lang="fr-FR" sz="2000" b="1" kern="1200" dirty="0">
                <a:solidFill>
                  <a:srgbClr val="002060"/>
                </a:solidFill>
                <a:latin typeface="Arial Black" panose="020B0A04020102020204" pitchFamily="34" charset="0"/>
                <a:ea typeface="+mj-ea"/>
                <a:cs typeface="+mj-cs"/>
              </a:rPr>
              <a:t>(Art. 26)</a:t>
            </a:r>
            <a:endParaRPr lang="fr-FR" dirty="0"/>
          </a:p>
        </p:txBody>
      </p:sp>
      <p:graphicFrame>
        <p:nvGraphicFramePr>
          <p:cNvPr id="5" name="Tableau 5">
            <a:extLst>
              <a:ext uri="{FF2B5EF4-FFF2-40B4-BE49-F238E27FC236}">
                <a16:creationId xmlns="" xmlns:a16="http://schemas.microsoft.com/office/drawing/2014/main" id="{D36D5968-E2FD-4DD7-9B40-49B67CDF493B}"/>
              </a:ext>
            </a:extLst>
          </p:cNvPr>
          <p:cNvGraphicFramePr>
            <a:graphicFrameLocks noGrp="1"/>
          </p:cNvGraphicFramePr>
          <p:nvPr>
            <p:extLst>
              <p:ext uri="{D42A27DB-BD31-4B8C-83A1-F6EECF244321}">
                <p14:modId xmlns:p14="http://schemas.microsoft.com/office/powerpoint/2010/main" val="3542150556"/>
              </p:ext>
            </p:extLst>
          </p:nvPr>
        </p:nvGraphicFramePr>
        <p:xfrm>
          <a:off x="1854559" y="3002280"/>
          <a:ext cx="10769912" cy="4297680"/>
        </p:xfrm>
        <a:graphic>
          <a:graphicData uri="http://schemas.openxmlformats.org/drawingml/2006/table">
            <a:tbl>
              <a:tblPr firstRow="1" bandRow="1">
                <a:tableStyleId>{5940675A-B579-460E-94D1-54222C63F5DA}</a:tableStyleId>
              </a:tblPr>
              <a:tblGrid>
                <a:gridCol w="5384956">
                  <a:extLst>
                    <a:ext uri="{9D8B030D-6E8A-4147-A177-3AD203B41FA5}">
                      <a16:colId xmlns="" xmlns:a16="http://schemas.microsoft.com/office/drawing/2014/main" val="3157312720"/>
                    </a:ext>
                  </a:extLst>
                </a:gridCol>
                <a:gridCol w="5384956">
                  <a:extLst>
                    <a:ext uri="{9D8B030D-6E8A-4147-A177-3AD203B41FA5}">
                      <a16:colId xmlns="" xmlns:a16="http://schemas.microsoft.com/office/drawing/2014/main" val="637632845"/>
                    </a:ext>
                  </a:extLst>
                </a:gridCol>
              </a:tblGrid>
              <a:tr h="370840">
                <a:tc>
                  <a:txBody>
                    <a:bodyPr/>
                    <a:lstStyle/>
                    <a:p>
                      <a:pPr marL="0" marR="0" lvl="0" indent="0" algn="ctr" defTabSz="584200" eaLnBrk="1" fontAlgn="auto" latinLnBrk="0" hangingPunct="1">
                        <a:lnSpc>
                          <a:spcPct val="100000"/>
                        </a:lnSpc>
                        <a:spcBef>
                          <a:spcPts val="0"/>
                        </a:spcBef>
                        <a:spcAft>
                          <a:spcPts val="0"/>
                        </a:spcAft>
                        <a:buClrTx/>
                        <a:buSzTx/>
                        <a:buFontTx/>
                        <a:buNone/>
                        <a:tabLst/>
                        <a:defRPr/>
                      </a:pPr>
                      <a:r>
                        <a:rPr lang="fr-FR" sz="1800" b="0" i="0" u="none" strike="noStrike" cap="none" spc="0" baseline="0" dirty="0">
                          <a:solidFill>
                            <a:schemeClr val="tx1"/>
                          </a:solidFill>
                          <a:effectLst/>
                          <a:uFillTx/>
                          <a:latin typeface="+mj-lt"/>
                          <a:ea typeface="+mn-ea"/>
                          <a:cs typeface="+mn-cs"/>
                          <a:sym typeface="Palatino"/>
                        </a:rPr>
                        <a:t>Conditions défavorables et prévisibles à l'avance</a:t>
                      </a:r>
                    </a:p>
                  </a:txBody>
                  <a:tcPr/>
                </a:tc>
                <a:tc>
                  <a:txBody>
                    <a:bodyPr/>
                    <a:lstStyle/>
                    <a:p>
                      <a:r>
                        <a:rPr lang="fr-FR" sz="1800" b="0" i="0" u="none" strike="noStrike" cap="none" spc="0" baseline="0" dirty="0">
                          <a:solidFill>
                            <a:schemeClr val="tx1"/>
                          </a:solidFill>
                          <a:effectLst/>
                          <a:uFillTx/>
                          <a:latin typeface="+mj-lt"/>
                          <a:ea typeface="+mn-ea"/>
                          <a:cs typeface="+mn-cs"/>
                          <a:sym typeface="Palatino"/>
                        </a:rPr>
                        <a:t>Conditions de compétition devenues subitement défavorables</a:t>
                      </a:r>
                    </a:p>
                  </a:txBody>
                  <a:tcPr/>
                </a:tc>
                <a:extLst>
                  <a:ext uri="{0D108BD9-81ED-4DB2-BD59-A6C34878D82A}">
                    <a16:rowId xmlns="" xmlns:a16="http://schemas.microsoft.com/office/drawing/2014/main" val="3433994572"/>
                  </a:ext>
                </a:extLst>
              </a:tr>
              <a:tr h="370840">
                <a:tc>
                  <a:txBody>
                    <a:bodyPr/>
                    <a:lstStyle/>
                    <a:p>
                      <a:pPr marL="285750" marR="0" lvl="0" indent="-285750" algn="l" defTabSz="5842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solidFill>
                            <a:srgbClr val="002060"/>
                          </a:solidFill>
                        </a:rPr>
                        <a:t>Le déroulement de la compétition peut être modifié si les conditions atmosphériques ou autres le nécessitent (vent, chaleur, intempéries)</a:t>
                      </a:r>
                    </a:p>
                    <a:p>
                      <a:pPr marL="285750" marR="0" lvl="0" indent="-285750" algn="l" defTabSz="5842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solidFill>
                            <a:srgbClr val="002060"/>
                          </a:solidFill>
                        </a:rPr>
                        <a:t>La décision est prise par un </a:t>
                      </a:r>
                      <a:r>
                        <a:rPr lang="fr-FR" dirty="0">
                          <a:solidFill>
                            <a:srgbClr val="00B050"/>
                          </a:solidFill>
                        </a:rPr>
                        <a:t>comité d'équité</a:t>
                      </a:r>
                      <a:r>
                        <a:rPr lang="fr-FR" sz="1800" b="0" i="0" u="none" strike="noStrike" cap="none" spc="0" baseline="0" dirty="0">
                          <a:solidFill>
                            <a:srgbClr val="002060"/>
                          </a:solidFill>
                          <a:uFillTx/>
                          <a:latin typeface="+mn-lt"/>
                          <a:ea typeface="+mn-ea"/>
                          <a:cs typeface="+mn-cs"/>
                          <a:sym typeface="Palatino"/>
                        </a:rPr>
                        <a:t>, dont </a:t>
                      </a:r>
                      <a:r>
                        <a:rPr lang="fr-FR" dirty="0">
                          <a:solidFill>
                            <a:srgbClr val="002060"/>
                          </a:solidFill>
                        </a:rPr>
                        <a:t>la composition est définie par le règlement de la compétition concernée</a:t>
                      </a:r>
                    </a:p>
                    <a:p>
                      <a:pPr marL="285750" marR="0" lvl="0" indent="-285750" algn="l" defTabSz="5842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solidFill>
                            <a:srgbClr val="002060"/>
                          </a:solidFill>
                        </a:rPr>
                        <a:t>Par défaut : le président du jury et du président du comité d'organisation</a:t>
                      </a:r>
                      <a:r>
                        <a:rPr lang="fr-FR" dirty="0" smtClean="0">
                          <a:solidFill>
                            <a:srgbClr val="002060"/>
                          </a:solidFill>
                        </a:rPr>
                        <a:t>.</a:t>
                      </a:r>
                    </a:p>
                    <a:p>
                      <a:pPr marL="285750" marR="0" lvl="0" indent="-285750" algn="l" defTabSz="5842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smtClean="0">
                          <a:solidFill>
                            <a:srgbClr val="002060"/>
                          </a:solidFill>
                        </a:rPr>
                        <a:t>Une solution du document spécifique de </a:t>
                      </a:r>
                      <a:r>
                        <a:rPr lang="fr-FR" dirty="0" smtClean="0">
                          <a:solidFill>
                            <a:srgbClr val="00B050"/>
                          </a:solidFill>
                        </a:rPr>
                        <a:t>Gestion des problèmes liés aux conditions de courses défavorables </a:t>
                      </a:r>
                      <a:r>
                        <a:rPr lang="fr-FR" dirty="0" smtClean="0">
                          <a:solidFill>
                            <a:srgbClr val="002060"/>
                          </a:solidFill>
                        </a:rPr>
                        <a:t>est alors mise en place</a:t>
                      </a:r>
                      <a:endParaRPr lang="fr-FR" dirty="0"/>
                    </a:p>
                    <a:p>
                      <a:pPr algn="l"/>
                      <a:endParaRPr lang="fr-FR" dirty="0"/>
                    </a:p>
                  </a:txBody>
                  <a:tcPr/>
                </a:tc>
                <a:tc>
                  <a:txBody>
                    <a:bodyPr/>
                    <a:lstStyle/>
                    <a:p>
                      <a:pPr marL="285750" marR="0" lvl="0" indent="-285750" algn="l" defTabSz="5842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smtClean="0">
                          <a:solidFill>
                            <a:srgbClr val="002060"/>
                          </a:solidFill>
                        </a:rPr>
                        <a:t>Le starter, l'arbitre </a:t>
                      </a:r>
                      <a:r>
                        <a:rPr lang="fr-FR" dirty="0">
                          <a:solidFill>
                            <a:srgbClr val="002060"/>
                          </a:solidFill>
                        </a:rPr>
                        <a:t>de parcours ou le comité d'équité peut décider de ne pas faire donner le départ s'il a le sentiment que les conditions sont devenues dangereuses.</a:t>
                      </a:r>
                    </a:p>
                    <a:p>
                      <a:pPr marL="285750" marR="0" lvl="0" indent="-285750" algn="l" defTabSz="5842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solidFill>
                            <a:srgbClr val="002060"/>
                          </a:solidFill>
                        </a:rPr>
                        <a:t>L'arbitre de parcours ou le comité d'équité, peut aussi décider d'arrêter une course pendant son déroulement. </a:t>
                      </a:r>
                    </a:p>
                    <a:p>
                      <a:pPr marL="285750" marR="0" lvl="0" indent="-285750" algn="l" defTabSz="58420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solidFill>
                            <a:srgbClr val="002060"/>
                          </a:solidFill>
                        </a:rPr>
                        <a:t>Les compétiteurs doivent alors s'arrêter </a:t>
                      </a:r>
                      <a:r>
                        <a:rPr lang="fr-FR" dirty="0">
                          <a:solidFill>
                            <a:srgbClr val="00B050"/>
                          </a:solidFill>
                        </a:rPr>
                        <a:t>immédiatement </a:t>
                      </a:r>
                      <a:r>
                        <a:rPr lang="fr-FR" dirty="0">
                          <a:solidFill>
                            <a:srgbClr val="002060"/>
                          </a:solidFill>
                        </a:rPr>
                        <a:t>(drapeau rouge &amp; cloche) et suivre les instructions de l'arbitre de parcours.</a:t>
                      </a:r>
                      <a:endParaRPr lang="fr-FR" dirty="0"/>
                    </a:p>
                  </a:txBody>
                  <a:tcPr/>
                </a:tc>
                <a:extLst>
                  <a:ext uri="{0D108BD9-81ED-4DB2-BD59-A6C34878D82A}">
                    <a16:rowId xmlns="" xmlns:a16="http://schemas.microsoft.com/office/drawing/2014/main" val="4283926057"/>
                  </a:ext>
                </a:extLst>
              </a:tr>
            </a:tbl>
          </a:graphicData>
        </a:graphic>
      </p:graphicFrame>
      <p:sp>
        <p:nvSpPr>
          <p:cNvPr id="6" name="Espace réservé du texte 2">
            <a:extLst>
              <a:ext uri="{FF2B5EF4-FFF2-40B4-BE49-F238E27FC236}">
                <a16:creationId xmlns="" xmlns:a16="http://schemas.microsoft.com/office/drawing/2014/main" id="{B6E66698-5635-43ED-BD8C-8EFC9C45681B}"/>
              </a:ext>
            </a:extLst>
          </p:cNvPr>
          <p:cNvSpPr txBox="1">
            <a:spLocks/>
          </p:cNvSpPr>
          <p:nvPr/>
        </p:nvSpPr>
        <p:spPr>
          <a:xfrm>
            <a:off x="2400160" y="7229340"/>
            <a:ext cx="10224311" cy="7307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marL="0" marR="0" indent="0" algn="l" defTabSz="584200" latinLnBrk="0">
              <a:lnSpc>
                <a:spcPct val="100000"/>
              </a:lnSpc>
              <a:spcBef>
                <a:spcPts val="4200"/>
              </a:spcBef>
              <a:spcAft>
                <a:spcPts val="0"/>
              </a:spcAft>
              <a:buClr>
                <a:srgbClr val="F29031"/>
              </a:buClr>
              <a:buSzPct val="100000"/>
              <a:buFontTx/>
              <a:buNone/>
              <a:tabLst/>
              <a:defRPr sz="2300" b="0" i="0" u="none" strike="noStrike" cap="none" spc="0" baseline="0">
                <a:solidFill>
                  <a:schemeClr val="accent1"/>
                </a:solidFill>
                <a:uFillTx/>
                <a:latin typeface="+mj-lt"/>
                <a:ea typeface="Tahoma" panose="020B0604030504040204" pitchFamily="34" charset="0"/>
                <a:cs typeface="Tahoma" panose="020B0604030504040204" pitchFamily="34" charset="0"/>
                <a:sym typeface="Palatino"/>
              </a:defRPr>
            </a:lvl1pPr>
            <a:lvl2pPr marL="0" marR="0" indent="0" algn="l" defTabSz="584200" latinLnBrk="0">
              <a:lnSpc>
                <a:spcPct val="100000"/>
              </a:lnSpc>
              <a:spcBef>
                <a:spcPts val="4200"/>
              </a:spcBef>
              <a:spcAft>
                <a:spcPts val="0"/>
              </a:spcAft>
              <a:buClr>
                <a:srgbClr val="F29031"/>
              </a:buClr>
              <a:buSzPct val="100000"/>
              <a:buFontTx/>
              <a:buNone/>
              <a:tabLst/>
              <a:defRPr sz="2000" b="1" i="0" u="none" strike="noStrike" cap="none" spc="0" baseline="0">
                <a:solidFill>
                  <a:schemeClr val="accent1"/>
                </a:solidFill>
                <a:uFillTx/>
                <a:latin typeface="Tahoma" panose="020B0604030504040204" pitchFamily="34" charset="0"/>
                <a:ea typeface="Tahoma" panose="020B0604030504040204" pitchFamily="34" charset="0"/>
                <a:cs typeface="Tahoma" panose="020B0604030504040204" pitchFamily="34" charset="0"/>
                <a:sym typeface="Palatino"/>
              </a:defRPr>
            </a:lvl2pPr>
            <a:lvl3pPr marL="0" marR="0" indent="0" algn="l" defTabSz="584200" latinLnBrk="0">
              <a:lnSpc>
                <a:spcPct val="100000"/>
              </a:lnSpc>
              <a:spcBef>
                <a:spcPts val="4200"/>
              </a:spcBef>
              <a:spcAft>
                <a:spcPts val="0"/>
              </a:spcAft>
              <a:buClr>
                <a:srgbClr val="F29031"/>
              </a:buClr>
              <a:buSzPct val="100000"/>
              <a:buFontTx/>
              <a:buNone/>
              <a:tabLst/>
              <a:defRPr sz="2000" b="0" i="0" u="none" strike="noStrike" cap="none" spc="0" baseline="0">
                <a:solidFill>
                  <a:schemeClr val="accent1"/>
                </a:solidFill>
                <a:uFillTx/>
                <a:latin typeface="Tahoma" panose="020B0604030504040204" pitchFamily="34" charset="0"/>
                <a:ea typeface="Tahoma" panose="020B0604030504040204" pitchFamily="34" charset="0"/>
                <a:cs typeface="Tahoma" panose="020B0604030504040204" pitchFamily="34" charset="0"/>
                <a:sym typeface="Palatino"/>
              </a:defRPr>
            </a:lvl3pPr>
            <a:lvl4pPr marL="0" marR="0" indent="0" algn="l" defTabSz="584200" latinLnBrk="0">
              <a:lnSpc>
                <a:spcPct val="100000"/>
              </a:lnSpc>
              <a:spcBef>
                <a:spcPts val="4200"/>
              </a:spcBef>
              <a:spcAft>
                <a:spcPts val="0"/>
              </a:spcAft>
              <a:buClr>
                <a:srgbClr val="F29031"/>
              </a:buClr>
              <a:buSzPct val="100000"/>
              <a:buFontTx/>
              <a:buNone/>
              <a:tabLst/>
              <a:defRPr sz="2000" b="0" i="0" u="none" strike="noStrike" cap="none" spc="0" baseline="0">
                <a:solidFill>
                  <a:schemeClr val="accent1"/>
                </a:solidFill>
                <a:uFillTx/>
                <a:latin typeface="Tahoma" panose="020B0604030504040204" pitchFamily="34" charset="0"/>
                <a:ea typeface="Tahoma" panose="020B0604030504040204" pitchFamily="34" charset="0"/>
                <a:cs typeface="Tahoma" panose="020B0604030504040204" pitchFamily="34" charset="0"/>
                <a:sym typeface="Palatino"/>
              </a:defRPr>
            </a:lvl4pPr>
            <a:lvl5pPr marL="0" marR="0" indent="0" algn="l" defTabSz="584200" latinLnBrk="0">
              <a:lnSpc>
                <a:spcPct val="100000"/>
              </a:lnSpc>
              <a:spcBef>
                <a:spcPts val="4200"/>
              </a:spcBef>
              <a:spcAft>
                <a:spcPts val="0"/>
              </a:spcAft>
              <a:buClr>
                <a:srgbClr val="F29031"/>
              </a:buClr>
              <a:buSzPct val="100000"/>
              <a:buFontTx/>
              <a:buNone/>
              <a:tabLst/>
              <a:defRPr sz="2000" b="0" i="0" u="none" strike="noStrike" cap="none" spc="0" baseline="0">
                <a:solidFill>
                  <a:schemeClr val="accent1"/>
                </a:solidFill>
                <a:uFillTx/>
                <a:latin typeface="Tahoma" panose="020B0604030504040204" pitchFamily="34" charset="0"/>
                <a:ea typeface="Tahoma" panose="020B0604030504040204" pitchFamily="34" charset="0"/>
                <a:cs typeface="Tahoma" panose="020B0604030504040204" pitchFamily="34" charset="0"/>
                <a:sym typeface="Palatino"/>
              </a:defRPr>
            </a:lvl5pPr>
            <a:lvl6pPr marL="3022925" marR="0" indent="-571825" algn="l" defTabSz="584200" latinLnBrk="0">
              <a:lnSpc>
                <a:spcPct val="100000"/>
              </a:lnSpc>
              <a:spcBef>
                <a:spcPts val="4200"/>
              </a:spcBef>
              <a:spcAft>
                <a:spcPts val="0"/>
              </a:spcAft>
              <a:buClr>
                <a:srgbClr val="F29031"/>
              </a:buClr>
              <a:buSzPct val="100000"/>
              <a:buFontTx/>
              <a:buChar char="•"/>
              <a:tabLst/>
              <a:defRPr sz="4200" b="0" i="0" u="none" strike="noStrike" cap="none" spc="0" baseline="0">
                <a:solidFill>
                  <a:srgbClr val="868686"/>
                </a:solidFill>
                <a:uFillTx/>
                <a:latin typeface="Palatino"/>
                <a:ea typeface="Palatino"/>
                <a:cs typeface="Palatino"/>
                <a:sym typeface="Palatino"/>
              </a:defRPr>
            </a:lvl6pPr>
            <a:lvl7pPr marL="3378525" marR="0" indent="-571825" algn="l" defTabSz="584200" latinLnBrk="0">
              <a:lnSpc>
                <a:spcPct val="100000"/>
              </a:lnSpc>
              <a:spcBef>
                <a:spcPts val="4200"/>
              </a:spcBef>
              <a:spcAft>
                <a:spcPts val="0"/>
              </a:spcAft>
              <a:buClr>
                <a:srgbClr val="F29031"/>
              </a:buClr>
              <a:buSzPct val="100000"/>
              <a:buFontTx/>
              <a:buChar char="•"/>
              <a:tabLst/>
              <a:defRPr sz="4200" b="0" i="0" u="none" strike="noStrike" cap="none" spc="0" baseline="0">
                <a:solidFill>
                  <a:srgbClr val="868686"/>
                </a:solidFill>
                <a:uFillTx/>
                <a:latin typeface="Palatino"/>
                <a:ea typeface="Palatino"/>
                <a:cs typeface="Palatino"/>
                <a:sym typeface="Palatino"/>
              </a:defRPr>
            </a:lvl7pPr>
            <a:lvl8pPr marL="3734125" marR="0" indent="-571825" algn="l" defTabSz="584200" latinLnBrk="0">
              <a:lnSpc>
                <a:spcPct val="100000"/>
              </a:lnSpc>
              <a:spcBef>
                <a:spcPts val="4200"/>
              </a:spcBef>
              <a:spcAft>
                <a:spcPts val="0"/>
              </a:spcAft>
              <a:buClr>
                <a:srgbClr val="F29031"/>
              </a:buClr>
              <a:buSzPct val="100000"/>
              <a:buFontTx/>
              <a:buChar char="•"/>
              <a:tabLst/>
              <a:defRPr sz="4200" b="0" i="0" u="none" strike="noStrike" cap="none" spc="0" baseline="0">
                <a:solidFill>
                  <a:srgbClr val="868686"/>
                </a:solidFill>
                <a:uFillTx/>
                <a:latin typeface="Palatino"/>
                <a:ea typeface="Palatino"/>
                <a:cs typeface="Palatino"/>
                <a:sym typeface="Palatino"/>
              </a:defRPr>
            </a:lvl8pPr>
            <a:lvl9pPr marL="4089725" marR="0" indent="-571825" algn="l" defTabSz="584200" latinLnBrk="0">
              <a:lnSpc>
                <a:spcPct val="100000"/>
              </a:lnSpc>
              <a:spcBef>
                <a:spcPts val="4200"/>
              </a:spcBef>
              <a:spcAft>
                <a:spcPts val="0"/>
              </a:spcAft>
              <a:buClr>
                <a:srgbClr val="F29031"/>
              </a:buClr>
              <a:buSzPct val="100000"/>
              <a:buFontTx/>
              <a:buChar char="•"/>
              <a:tabLst/>
              <a:defRPr sz="4200" b="0" i="0" u="none" strike="noStrike" cap="none" spc="0" baseline="0">
                <a:solidFill>
                  <a:srgbClr val="868686"/>
                </a:solidFill>
                <a:uFillTx/>
                <a:latin typeface="Palatino"/>
                <a:ea typeface="Palatino"/>
                <a:cs typeface="Palatino"/>
                <a:sym typeface="Palatino"/>
              </a:defRPr>
            </a:lvl9pPr>
          </a:lstStyle>
          <a:p>
            <a:pPr hangingPunct="1">
              <a:spcBef>
                <a:spcPts val="1800"/>
              </a:spcBef>
              <a:buClrTx/>
            </a:pPr>
            <a:r>
              <a:rPr lang="fr-FR" dirty="0" smtClean="0">
                <a:solidFill>
                  <a:srgbClr val="002060"/>
                </a:solidFill>
              </a:rPr>
              <a:t>.</a:t>
            </a:r>
            <a:endParaRPr lang="fr-FR" dirty="0">
              <a:solidFill>
                <a:srgbClr val="002060"/>
              </a:solidFill>
            </a:endParaRPr>
          </a:p>
          <a:p>
            <a:pPr hangingPunct="1">
              <a:spcBef>
                <a:spcPts val="1800"/>
              </a:spcBef>
              <a:buClrTx/>
            </a:pPr>
            <a:endParaRPr lang="fr-FR" dirty="0">
              <a:solidFill>
                <a:srgbClr val="002060"/>
              </a:solidFill>
            </a:endParaRPr>
          </a:p>
        </p:txBody>
      </p:sp>
    </p:spTree>
    <p:extLst>
      <p:ext uri="{BB962C8B-B14F-4D97-AF65-F5344CB8AC3E}">
        <p14:creationId xmlns:p14="http://schemas.microsoft.com/office/powerpoint/2010/main" val="3294127307"/>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type="body" sz="quarter" idx="10"/>
          </p:nvPr>
        </p:nvSpPr>
        <p:spPr/>
        <p:txBody>
          <a:bodyPr/>
          <a:lstStyle/>
          <a:p>
            <a:endParaRPr lang="fr-FR" dirty="0"/>
          </a:p>
        </p:txBody>
      </p:sp>
      <p:sp>
        <p:nvSpPr>
          <p:cNvPr id="7" name="Text Placeholder 6"/>
          <p:cNvSpPr>
            <a:spLocks noGrp="1"/>
          </p:cNvSpPr>
          <p:nvPr>
            <p:ph type="body" sz="quarter" idx="11"/>
          </p:nvPr>
        </p:nvSpPr>
        <p:spPr/>
        <p:txBody>
          <a:bodyPr/>
          <a:lstStyle/>
          <a:p>
            <a:pPr marL="342900" indent="-342900">
              <a:spcBef>
                <a:spcPts val="1800"/>
              </a:spcBef>
              <a:buClrTx/>
              <a:buFont typeface="Arial" panose="020B0604020202020204" pitchFamily="34" charset="0"/>
              <a:buChar char="•"/>
            </a:pPr>
            <a:r>
              <a:rPr lang="fr-FR" dirty="0">
                <a:solidFill>
                  <a:srgbClr val="002060"/>
                </a:solidFill>
              </a:rPr>
              <a:t>La boule de l'étrave du bateau franchit la ligne d'arrivée </a:t>
            </a:r>
            <a:r>
              <a:rPr lang="fr-FR" dirty="0">
                <a:solidFill>
                  <a:srgbClr val="00B050"/>
                </a:solidFill>
              </a:rPr>
              <a:t>dans le champ visuel</a:t>
            </a:r>
            <a:r>
              <a:rPr lang="fr-FR" dirty="0">
                <a:solidFill>
                  <a:srgbClr val="002060"/>
                </a:solidFill>
              </a:rPr>
              <a:t> des arbitres à l’arrivée.</a:t>
            </a:r>
          </a:p>
          <a:p>
            <a:pPr marL="342900" indent="-342900">
              <a:spcBef>
                <a:spcPts val="1800"/>
              </a:spcBef>
              <a:buClrTx/>
              <a:buFont typeface="Arial" panose="020B0604020202020204" pitchFamily="34" charset="0"/>
              <a:buChar char="•"/>
            </a:pPr>
            <a:r>
              <a:rPr lang="fr-FR" dirty="0">
                <a:solidFill>
                  <a:srgbClr val="002060"/>
                </a:solidFill>
              </a:rPr>
              <a:t>Signalement par un signal sonore.</a:t>
            </a:r>
          </a:p>
          <a:p>
            <a:pPr marL="342900" indent="-342900">
              <a:spcBef>
                <a:spcPts val="1800"/>
              </a:spcBef>
              <a:buClrTx/>
              <a:buFont typeface="Arial" panose="020B0604020202020204" pitchFamily="34" charset="0"/>
              <a:buChar char="•"/>
            </a:pPr>
            <a:r>
              <a:rPr lang="fr-FR" dirty="0">
                <a:solidFill>
                  <a:srgbClr val="002060"/>
                </a:solidFill>
              </a:rPr>
              <a:t>Le barreur (avec surcharge) doit être à sa place.</a:t>
            </a:r>
          </a:p>
          <a:p>
            <a:pPr marL="342900" indent="-342900">
              <a:spcBef>
                <a:spcPts val="1800"/>
              </a:spcBef>
              <a:buClrTx/>
              <a:buFont typeface="Arial" panose="020B0604020202020204" pitchFamily="34" charset="0"/>
              <a:buChar char="•"/>
            </a:pPr>
            <a:r>
              <a:rPr lang="fr-FR" dirty="0">
                <a:solidFill>
                  <a:srgbClr val="002060"/>
                </a:solidFill>
              </a:rPr>
              <a:t>L’arbitre observe tous les équipages et valide la course par un drapeau blanc. Il lève un drapeau rouge s’il souhaite suspendre les résultats, pour une raison qu’il donnera aux équipages et aux juges à l’arrivée.</a:t>
            </a:r>
          </a:p>
          <a:p>
            <a:pPr marL="342900" indent="-342900">
              <a:spcBef>
                <a:spcPts val="1800"/>
              </a:spcBef>
              <a:buClrTx/>
              <a:buFont typeface="Arial" panose="020B0604020202020204" pitchFamily="34" charset="0"/>
              <a:buChar char="•"/>
            </a:pPr>
            <a:endParaRPr lang="fr-FR" dirty="0">
              <a:solidFill>
                <a:srgbClr val="002060"/>
              </a:solidFill>
            </a:endParaRPr>
          </a:p>
          <a:p>
            <a:pPr marL="342900" indent="-342900">
              <a:spcBef>
                <a:spcPts val="1800"/>
              </a:spcBef>
              <a:buClrTx/>
              <a:buFont typeface="Arial" panose="020B0604020202020204" pitchFamily="34" charset="0"/>
              <a:buChar char="•"/>
            </a:pPr>
            <a:endParaRPr lang="fr-FR" dirty="0">
              <a:solidFill>
                <a:srgbClr val="002060"/>
              </a:solidFill>
            </a:endParaRPr>
          </a:p>
          <a:p>
            <a:pPr marL="342900" indent="-342900">
              <a:spcBef>
                <a:spcPts val="1800"/>
              </a:spcBef>
              <a:buClrTx/>
              <a:buFont typeface="Arial" panose="020B0604020202020204" pitchFamily="34" charset="0"/>
              <a:buChar char="•"/>
            </a:pPr>
            <a:endParaRPr lang="fr-FR" dirty="0">
              <a:solidFill>
                <a:srgbClr val="002060"/>
              </a:solidFill>
            </a:endParaRPr>
          </a:p>
          <a:p>
            <a:pPr marL="342900" indent="-342900">
              <a:spcBef>
                <a:spcPts val="1800"/>
              </a:spcBef>
              <a:buClrTx/>
              <a:buFont typeface="Arial" panose="020B0604020202020204" pitchFamily="34" charset="0"/>
              <a:buChar char="•"/>
            </a:pPr>
            <a:endParaRPr lang="fr-FR" dirty="0">
              <a:solidFill>
                <a:srgbClr val="002060"/>
              </a:solidFill>
            </a:endParaRPr>
          </a:p>
          <a:p>
            <a:pPr marL="342900" indent="-342900">
              <a:spcBef>
                <a:spcPts val="1800"/>
              </a:spcBef>
              <a:buClrTx/>
              <a:buFont typeface="Arial" panose="020B0604020202020204" pitchFamily="34" charset="0"/>
              <a:buChar char="•"/>
            </a:pPr>
            <a:endParaRPr lang="fr-FR" dirty="0">
              <a:solidFill>
                <a:srgbClr val="002060"/>
              </a:solidFill>
            </a:endParaRPr>
          </a:p>
          <a:p>
            <a:pPr marL="342900" indent="-342900">
              <a:spcBef>
                <a:spcPts val="1800"/>
              </a:spcBef>
              <a:buClrTx/>
              <a:buFont typeface="Arial" panose="020B0604020202020204" pitchFamily="34" charset="0"/>
              <a:buChar char="•"/>
            </a:pPr>
            <a:endParaRPr lang="en-GB" dirty="0">
              <a:solidFill>
                <a:srgbClr val="002060"/>
              </a:solidFill>
            </a:endParaRPr>
          </a:p>
        </p:txBody>
      </p:sp>
      <p:sp>
        <p:nvSpPr>
          <p:cNvPr id="8" name="Text Placeholder 7"/>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L’arrivée </a:t>
            </a:r>
            <a:r>
              <a:rPr lang="fr-FR" sz="2000" b="1" kern="1200" dirty="0">
                <a:solidFill>
                  <a:srgbClr val="002060"/>
                </a:solidFill>
                <a:latin typeface="Arial Black" panose="020B0A04020102020204" pitchFamily="34" charset="0"/>
                <a:ea typeface="+mj-ea"/>
                <a:cs typeface="+mj-cs"/>
              </a:rPr>
              <a:t>(Art. 30-6)</a:t>
            </a:r>
            <a:endParaRPr lang="en-GB" sz="3600" b="1" kern="1200" dirty="0">
              <a:solidFill>
                <a:srgbClr val="002060"/>
              </a:solidFill>
              <a:latin typeface="Arial Black" panose="020B0A04020102020204" pitchFamily="34" charset="0"/>
              <a:ea typeface="+mj-ea"/>
              <a:cs typeface="+mj-cs"/>
            </a:endParaRPr>
          </a:p>
        </p:txBody>
      </p:sp>
      <p:pic>
        <p:nvPicPr>
          <p:cNvPr id="4" name="Image 3"/>
          <p:cNvPicPr>
            <a:picLocks noChangeAspect="1"/>
          </p:cNvPicPr>
          <p:nvPr/>
        </p:nvPicPr>
        <p:blipFill rotWithShape="1">
          <a:blip r:embed="rId3"/>
          <a:srcRect l="21377" t="41611" r="21546" b="10120"/>
          <a:stretch/>
        </p:blipFill>
        <p:spPr>
          <a:xfrm>
            <a:off x="4419511" y="5608516"/>
            <a:ext cx="5260332" cy="3947887"/>
          </a:xfrm>
          <a:prstGeom prst="rect">
            <a:avLst/>
          </a:prstGeom>
        </p:spPr>
      </p:pic>
    </p:spTree>
    <p:extLst>
      <p:ext uri="{BB962C8B-B14F-4D97-AF65-F5344CB8AC3E}">
        <p14:creationId xmlns:p14="http://schemas.microsoft.com/office/powerpoint/2010/main" val="835220911"/>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endParaRPr lang="en-GB"/>
          </a:p>
        </p:txBody>
      </p:sp>
      <p:sp>
        <p:nvSpPr>
          <p:cNvPr id="6" name="Text Placeholder 5"/>
          <p:cNvSpPr>
            <a:spLocks noGrp="1"/>
          </p:cNvSpPr>
          <p:nvPr>
            <p:ph type="body" sz="quarter" idx="11"/>
          </p:nvPr>
        </p:nvSpPr>
        <p:spPr>
          <a:xfrm>
            <a:off x="2400160" y="1793533"/>
            <a:ext cx="10354277" cy="6966303"/>
          </a:xfrm>
        </p:spPr>
        <p:txBody>
          <a:bodyPr/>
          <a:lstStyle/>
          <a:p>
            <a:pPr rtl="0" hangingPunct="0">
              <a:spcBef>
                <a:spcPts val="1800"/>
              </a:spcBef>
              <a:buClrTx/>
            </a:pPr>
            <a:r>
              <a:rPr lang="fr-FR" dirty="0">
                <a:solidFill>
                  <a:srgbClr val="002060"/>
                </a:solidFill>
                <a:sym typeface="Futura"/>
              </a:rPr>
              <a:t>S’il a le sentiment que la course n’a pas été équitable, l’équipage </a:t>
            </a:r>
            <a:r>
              <a:rPr lang="fr-FR" dirty="0">
                <a:solidFill>
                  <a:srgbClr val="00B050"/>
                </a:solidFill>
                <a:sym typeface="Futura"/>
              </a:rPr>
              <a:t>doit </a:t>
            </a:r>
            <a:r>
              <a:rPr lang="fr-FR" dirty="0">
                <a:solidFill>
                  <a:srgbClr val="002060"/>
                </a:solidFill>
                <a:sym typeface="Futura"/>
              </a:rPr>
              <a:t>:</a:t>
            </a:r>
          </a:p>
          <a:p>
            <a:pPr marL="342900" indent="-342900">
              <a:spcBef>
                <a:spcPts val="1800"/>
              </a:spcBef>
              <a:buClrTx/>
              <a:buFont typeface="Arial" panose="020B0604020202020204" pitchFamily="34" charset="0"/>
              <a:buChar char="•"/>
            </a:pPr>
            <a:r>
              <a:rPr lang="fr-FR" dirty="0">
                <a:solidFill>
                  <a:srgbClr val="002060"/>
                </a:solidFill>
              </a:rPr>
              <a:t>Interpeler l’arbitre de parcours en levant le bras, ou oralement, au max. 30 secondes après l’arrivée du dernier bateau de la course. </a:t>
            </a:r>
            <a:r>
              <a:rPr lang="fr-FR" dirty="0">
                <a:solidFill>
                  <a:srgbClr val="00B050"/>
                </a:solidFill>
              </a:rPr>
              <a:t>Sans cette action, pas de suite !</a:t>
            </a:r>
          </a:p>
          <a:p>
            <a:pPr marL="342900" indent="-342900" rtl="0" hangingPunct="0">
              <a:spcBef>
                <a:spcPts val="1800"/>
              </a:spcBef>
              <a:buClrTx/>
              <a:buFont typeface="Arial" panose="020B0604020202020204" pitchFamily="34" charset="0"/>
              <a:buChar char="•"/>
            </a:pPr>
            <a:r>
              <a:rPr lang="fr-FR" dirty="0">
                <a:solidFill>
                  <a:srgbClr val="00B050"/>
                </a:solidFill>
              </a:rPr>
              <a:t>S’il souhaite confirmer cette réclamation</a:t>
            </a:r>
            <a:r>
              <a:rPr lang="fr-FR" dirty="0">
                <a:solidFill>
                  <a:srgbClr val="002060"/>
                </a:solidFill>
              </a:rPr>
              <a:t>, le </a:t>
            </a:r>
            <a:r>
              <a:rPr lang="fr-FR" dirty="0">
                <a:solidFill>
                  <a:srgbClr val="00B050"/>
                </a:solidFill>
              </a:rPr>
              <a:t>délégué</a:t>
            </a:r>
            <a:r>
              <a:rPr lang="fr-FR" dirty="0">
                <a:solidFill>
                  <a:srgbClr val="002060"/>
                </a:solidFill>
              </a:rPr>
              <a:t> confirme par écrit dans un délai de 60 minutes, avec un chèque de caution 20 points (soit 30 euros, mais vérifier dans la réglementation sportive en vigueur)</a:t>
            </a:r>
          </a:p>
          <a:p>
            <a:pPr marL="342900" indent="-342900" rtl="0" hangingPunct="0">
              <a:spcBef>
                <a:spcPts val="1800"/>
              </a:spcBef>
              <a:buClrTx/>
              <a:buFont typeface="Arial" panose="020B0604020202020204" pitchFamily="34" charset="0"/>
              <a:buChar char="•"/>
            </a:pPr>
            <a:r>
              <a:rPr lang="fr-FR" dirty="0">
                <a:solidFill>
                  <a:srgbClr val="00B050"/>
                </a:solidFill>
                <a:sym typeface="Futura"/>
              </a:rPr>
              <a:t>Les résultats de la course en question sont suspendus ou retirés</a:t>
            </a:r>
          </a:p>
          <a:p>
            <a:pPr marL="342900" indent="-342900" rtl="0" hangingPunct="0">
              <a:spcBef>
                <a:spcPts val="1800"/>
              </a:spcBef>
              <a:buClrTx/>
              <a:buFont typeface="Arial" panose="020B0604020202020204" pitchFamily="34" charset="0"/>
              <a:buChar char="•"/>
            </a:pPr>
            <a:r>
              <a:rPr lang="fr-FR" dirty="0">
                <a:solidFill>
                  <a:srgbClr val="002060"/>
                </a:solidFill>
              </a:rPr>
              <a:t>Le Bureau du Jury délibère et rend sa décision par écrit 60 minutes après le dépôt écrit</a:t>
            </a:r>
          </a:p>
          <a:p>
            <a:pPr marL="342900" indent="-342900" rtl="0" hangingPunct="0">
              <a:spcBef>
                <a:spcPts val="1800"/>
              </a:spcBef>
              <a:buClrTx/>
              <a:buFont typeface="Arial" panose="020B0604020202020204" pitchFamily="34" charset="0"/>
              <a:buChar char="•"/>
            </a:pPr>
            <a:r>
              <a:rPr lang="fr-FR" dirty="0">
                <a:solidFill>
                  <a:srgbClr val="002060"/>
                </a:solidFill>
                <a:sym typeface="Futura"/>
              </a:rPr>
              <a:t>La caution rendue si réclamation est jugée bien fondée, les résultats modifiés. Si la réclamation est refusée, la </a:t>
            </a:r>
            <a:r>
              <a:rPr lang="fr-FR" dirty="0">
                <a:solidFill>
                  <a:srgbClr val="002060"/>
                </a:solidFill>
              </a:rPr>
              <a:t>course est validée et les résultats pourront être publiés.</a:t>
            </a:r>
          </a:p>
          <a:p>
            <a:pPr marL="342900" indent="-342900" rtl="0" hangingPunct="0">
              <a:spcBef>
                <a:spcPts val="1800"/>
              </a:spcBef>
              <a:buClrTx/>
              <a:buFont typeface="Arial" panose="020B0604020202020204" pitchFamily="34" charset="0"/>
              <a:buChar char="•"/>
            </a:pPr>
            <a:r>
              <a:rPr lang="fr-FR" dirty="0">
                <a:solidFill>
                  <a:srgbClr val="00B050"/>
                </a:solidFill>
              </a:rPr>
              <a:t>A savoir </a:t>
            </a:r>
            <a:r>
              <a:rPr lang="fr-FR" dirty="0">
                <a:solidFill>
                  <a:srgbClr val="002060"/>
                </a:solidFill>
              </a:rPr>
              <a:t>: l’arbitre de parcours peut juger une course inéquitable sans qu’il y ait de manifestation de la part d’un équipage</a:t>
            </a:r>
          </a:p>
        </p:txBody>
      </p:sp>
      <p:sp>
        <p:nvSpPr>
          <p:cNvPr id="7" name="Text Placeholder 6"/>
          <p:cNvSpPr>
            <a:spLocks noGrp="1"/>
          </p:cNvSpPr>
          <p:nvPr>
            <p:ph type="body" sz="quarter" idx="12"/>
          </p:nvPr>
        </p:nvSpPr>
        <p:spPr>
          <a:xfrm>
            <a:off x="1387580" y="520003"/>
            <a:ext cx="8723031" cy="618631"/>
          </a:xfrm>
        </p:spPr>
        <p:txBody>
          <a:bodyPr/>
          <a:lstStyle/>
          <a:p>
            <a:r>
              <a:rPr lang="fr-FR" sz="3600" b="1" kern="1200" dirty="0">
                <a:solidFill>
                  <a:srgbClr val="002060"/>
                </a:solidFill>
                <a:latin typeface="Arial Black" panose="020B0A04020102020204" pitchFamily="34" charset="0"/>
                <a:ea typeface="+mj-ea"/>
                <a:cs typeface="+mj-cs"/>
              </a:rPr>
              <a:t>Eh ! Ma course </a:t>
            </a:r>
            <a:br>
              <a:rPr lang="fr-FR" sz="3600" b="1" kern="1200" dirty="0">
                <a:solidFill>
                  <a:srgbClr val="002060"/>
                </a:solidFill>
                <a:latin typeface="Arial Black" panose="020B0A04020102020204" pitchFamily="34" charset="0"/>
                <a:ea typeface="+mj-ea"/>
                <a:cs typeface="+mj-cs"/>
              </a:rPr>
            </a:br>
            <a:r>
              <a:rPr lang="fr-FR" sz="3600" b="1" kern="1200" dirty="0">
                <a:solidFill>
                  <a:srgbClr val="002060"/>
                </a:solidFill>
                <a:latin typeface="Arial Black" panose="020B0A04020102020204" pitchFamily="34" charset="0"/>
                <a:ea typeface="+mj-ea"/>
                <a:cs typeface="+mj-cs"/>
              </a:rPr>
              <a:t>n’a pas été équitable ! </a:t>
            </a:r>
            <a:r>
              <a:rPr lang="fr-FR" sz="2000" b="1" kern="1200" dirty="0">
                <a:solidFill>
                  <a:srgbClr val="002060"/>
                </a:solidFill>
                <a:latin typeface="Arial Black" panose="020B0A04020102020204" pitchFamily="34" charset="0"/>
                <a:ea typeface="+mj-ea"/>
                <a:cs typeface="+mj-cs"/>
              </a:rPr>
              <a:t>(Art. 30)</a:t>
            </a:r>
            <a:endParaRPr lang="en-GB" sz="2000" b="1" kern="1200" dirty="0">
              <a:solidFill>
                <a:srgbClr val="00206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369785916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Chaque association doit être représentée…"/>
          <p:cNvSpPr txBox="1">
            <a:spLocks noGrp="1"/>
          </p:cNvSpPr>
          <p:nvPr>
            <p:ph type="body" sz="quarter" idx="10"/>
          </p:nvPr>
        </p:nvSpPr>
        <p:spPr>
          <a:prstGeom prst="rect">
            <a:avLst/>
          </a:prstGeom>
        </p:spPr>
        <p:txBody>
          <a:bodyPr/>
          <a:lstStyle/>
          <a:p>
            <a:pPr>
              <a:buClr>
                <a:srgbClr val="0E2808"/>
              </a:buClr>
            </a:pPr>
            <a:endParaRPr lang="fr-FR" dirty="0"/>
          </a:p>
        </p:txBody>
      </p:sp>
      <p:sp>
        <p:nvSpPr>
          <p:cNvPr id="4" name="Text Placeholder 3"/>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C’est quoi au juste un délégué ?</a:t>
            </a:r>
            <a:endParaRPr lang="en-GB" sz="2000" b="1" kern="1200" dirty="0">
              <a:solidFill>
                <a:srgbClr val="002060"/>
              </a:solidFill>
              <a:latin typeface="Arial Black" panose="020B0A04020102020204" pitchFamily="34" charset="0"/>
              <a:ea typeface="+mj-ea"/>
              <a:cs typeface="+mj-cs"/>
            </a:endParaRPr>
          </a:p>
        </p:txBody>
      </p:sp>
      <p:sp>
        <p:nvSpPr>
          <p:cNvPr id="3" name="Text Placeholder 2"/>
          <p:cNvSpPr>
            <a:spLocks noGrp="1"/>
          </p:cNvSpPr>
          <p:nvPr>
            <p:ph type="body" sz="quarter" idx="11"/>
          </p:nvPr>
        </p:nvSpPr>
        <p:spPr/>
        <p:txBody>
          <a:bodyPr/>
          <a:lstStyle/>
          <a:p>
            <a:pPr>
              <a:spcBef>
                <a:spcPts val="1800"/>
              </a:spcBef>
              <a:buClr>
                <a:srgbClr val="0E2808"/>
              </a:buClr>
            </a:pPr>
            <a:r>
              <a:rPr lang="fr-FR" dirty="0">
                <a:solidFill>
                  <a:srgbClr val="002060"/>
                </a:solidFill>
              </a:rPr>
              <a:t>Chaque association doit être représentée par un délégué (art. 25), qui :</a:t>
            </a:r>
          </a:p>
          <a:p>
            <a:pPr marL="342900" indent="-342900">
              <a:spcBef>
                <a:spcPts val="1800"/>
              </a:spcBef>
              <a:buClrTx/>
              <a:buFont typeface="Arial" panose="020B0604020202020204" pitchFamily="34" charset="0"/>
              <a:buChar char="•"/>
            </a:pPr>
            <a:r>
              <a:rPr lang="fr-FR" dirty="0">
                <a:solidFill>
                  <a:srgbClr val="00B050"/>
                </a:solidFill>
              </a:rPr>
              <a:t>est le </a:t>
            </a:r>
            <a:r>
              <a:rPr lang="fr-FR" b="1" dirty="0">
                <a:solidFill>
                  <a:srgbClr val="00B050"/>
                </a:solidFill>
              </a:rPr>
              <a:t>point unique de contact </a:t>
            </a:r>
            <a:r>
              <a:rPr lang="fr-FR" dirty="0">
                <a:solidFill>
                  <a:srgbClr val="00B050"/>
                </a:solidFill>
              </a:rPr>
              <a:t>avec le club qu’il représente : c’est lui qui transmet les informations et qui fait le relais avec le corps arbitral au besoin</a:t>
            </a:r>
          </a:p>
          <a:p>
            <a:pPr marL="342900" indent="-342900">
              <a:spcBef>
                <a:spcPts val="1800"/>
              </a:spcBef>
              <a:buClrTx/>
              <a:buFont typeface="Arial" panose="020B0604020202020204" pitchFamily="34" charset="0"/>
              <a:buChar char="•"/>
            </a:pPr>
            <a:r>
              <a:rPr lang="fr-FR" dirty="0">
                <a:solidFill>
                  <a:srgbClr val="002060"/>
                </a:solidFill>
              </a:rPr>
              <a:t>doit participer à toutes les réunions des délégués</a:t>
            </a:r>
          </a:p>
          <a:p>
            <a:pPr marL="342900" indent="-342900">
              <a:spcBef>
                <a:spcPts val="1800"/>
              </a:spcBef>
              <a:buClrTx/>
              <a:buFont typeface="Arial" panose="020B0604020202020204" pitchFamily="34" charset="0"/>
              <a:buChar char="•"/>
            </a:pPr>
            <a:r>
              <a:rPr lang="fr-FR" dirty="0">
                <a:solidFill>
                  <a:srgbClr val="002060"/>
                </a:solidFill>
              </a:rPr>
              <a:t>doit être majeur</a:t>
            </a:r>
          </a:p>
          <a:p>
            <a:pPr marL="342900" indent="-342900">
              <a:spcBef>
                <a:spcPts val="1800"/>
              </a:spcBef>
              <a:buClrTx/>
              <a:buFont typeface="Arial" panose="020B0604020202020204" pitchFamily="34" charset="0"/>
              <a:buChar char="•"/>
            </a:pPr>
            <a:r>
              <a:rPr lang="fr-FR" dirty="0">
                <a:solidFill>
                  <a:srgbClr val="002060"/>
                </a:solidFill>
              </a:rPr>
              <a:t>représente au maximum 2 clubs, sans nécessairement être un membre de l'association qu'il représente</a:t>
            </a:r>
          </a:p>
          <a:p>
            <a:pPr marL="342900" lvl="1" indent="-342900">
              <a:spcBef>
                <a:spcPts val="1800"/>
              </a:spcBef>
              <a:buClrTx/>
              <a:buFont typeface="Arial" panose="020B0604020202020204" pitchFamily="34" charset="0"/>
              <a:buChar char="•"/>
            </a:pPr>
            <a:r>
              <a:rPr lang="fr-FR" sz="2300" b="0" dirty="0">
                <a:solidFill>
                  <a:srgbClr val="002060"/>
                </a:solidFill>
                <a:latin typeface="+mj-lt"/>
              </a:rPr>
              <a:t>n’est pas arbitre lors de la régate</a:t>
            </a:r>
          </a:p>
          <a:p>
            <a:pPr marL="342900" lvl="1" indent="-342900">
              <a:spcBef>
                <a:spcPts val="1800"/>
              </a:spcBef>
              <a:buClrTx/>
              <a:buFont typeface="Arial" panose="020B0604020202020204" pitchFamily="34" charset="0"/>
              <a:buChar char="•"/>
            </a:pPr>
            <a:r>
              <a:rPr lang="fr-FR" sz="2300" b="0" dirty="0">
                <a:solidFill>
                  <a:srgbClr val="002060"/>
                </a:solidFill>
                <a:latin typeface="+mj-lt"/>
              </a:rPr>
              <a:t>peut être engagé comme rameur pour son club lors de la régate en question, mais doit rester disponible et répondre à toute sollicitation</a:t>
            </a:r>
          </a:p>
          <a:p>
            <a:pPr marL="342900" indent="-342900">
              <a:spcBef>
                <a:spcPts val="1800"/>
              </a:spcBef>
              <a:buClrTx/>
              <a:buFont typeface="Arial" panose="020B0604020202020204" pitchFamily="34" charset="0"/>
              <a:buChar char="•"/>
            </a:pPr>
            <a:r>
              <a:rPr lang="fr-FR" dirty="0">
                <a:solidFill>
                  <a:srgbClr val="002060"/>
                </a:solidFill>
              </a:rPr>
              <a:t>doit être joignable facilement </a:t>
            </a:r>
          </a:p>
          <a:p>
            <a:pPr marL="342900" indent="-342900">
              <a:spcBef>
                <a:spcPts val="1800"/>
              </a:spcBef>
              <a:buClrTx/>
              <a:buFont typeface="Arial" panose="020B0604020202020204" pitchFamily="34" charset="0"/>
              <a:buChar char="•"/>
            </a:pPr>
            <a:r>
              <a:rPr lang="fr-FR" dirty="0">
                <a:solidFill>
                  <a:srgbClr val="002060"/>
                </a:solidFill>
              </a:rPr>
              <a:t>connaît idéalement les différents règlements (Code des Régates, Réglementation Sportive…)</a:t>
            </a:r>
            <a:endParaRPr lang="en-GB" dirty="0">
              <a:solidFill>
                <a:srgbClr val="002060"/>
              </a:solidFill>
            </a:endParaRPr>
          </a:p>
        </p:txBody>
      </p:sp>
    </p:spTree>
    <p:extLst>
      <p:ext uri="{BB962C8B-B14F-4D97-AF65-F5344CB8AC3E}">
        <p14:creationId xmlns:p14="http://schemas.microsoft.com/office/powerpoint/2010/main" val="4157917462"/>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54">
                                            <p:bg/>
                                          </p:spTgt>
                                        </p:tgtEl>
                                        <p:attrNameLst>
                                          <p:attrName>style.visibility</p:attrName>
                                        </p:attrNameLst>
                                      </p:cBhvr>
                                      <p:to>
                                        <p:strVal val="visible"/>
                                      </p:to>
                                    </p:set>
                                    <p:animEffect transition="in" filter="wipe(left)">
                                      <p:cBhvr>
                                        <p:cTn id="7" dur="1000"/>
                                        <p:tgtEl>
                                          <p:spTgt spid="154">
                                            <p:bg/>
                                          </p:spTgt>
                                        </p:tgtEl>
                                      </p:cBhvr>
                                    </p:animEffect>
                                  </p:childTnLst>
                                </p:cTn>
                              </p:par>
                              <p:par>
                                <p:cTn id="8" presetID="22" presetClass="entr" presetSubtype="8" fill="hold" grpId="0" nodeType="withEffect" nodePh="1">
                                  <p:stCondLst>
                                    <p:cond delay="0"/>
                                  </p:stCondLst>
                                  <p:endCondLst>
                                    <p:cond evt="begin" delay="0">
                                      <p:tn val="8"/>
                                    </p:cond>
                                  </p:endCondLst>
                                  <p:iterate>
                                    <p:tmAbs val="0"/>
                                  </p:iterate>
                                  <p:childTnLst>
                                    <p:set>
                                      <p:cBhvr>
                                        <p:cTn id="9" fill="hold"/>
                                        <p:tgtEl>
                                          <p:spTgt spid="154">
                                            <p:txEl>
                                              <p:pRg st="0" end="0"/>
                                            </p:txEl>
                                          </p:spTgt>
                                        </p:tgtEl>
                                        <p:attrNameLst>
                                          <p:attrName>style.visibility</p:attrName>
                                        </p:attrNameLst>
                                      </p:cBhvr>
                                      <p:to>
                                        <p:strVal val="visible"/>
                                      </p:to>
                                    </p:set>
                                    <p:animEffect transition="in" filter="wipe(left)">
                                      <p:cBhvr>
                                        <p:cTn id="10" dur="1000"/>
                                        <p:tgtEl>
                                          <p:spTgt spid="15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 grpId="0" uiExpand="1" build="p" bldLvl="5"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type="body" sz="quarter" idx="10"/>
          </p:nvPr>
        </p:nvSpPr>
        <p:spPr/>
        <p:txBody>
          <a:bodyPr/>
          <a:lstStyle/>
          <a:p>
            <a:endParaRPr lang="fr-FR" dirty="0"/>
          </a:p>
        </p:txBody>
      </p:sp>
      <p:sp>
        <p:nvSpPr>
          <p:cNvPr id="6" name="Text Placeholder 5"/>
          <p:cNvSpPr>
            <a:spLocks noGrp="1"/>
          </p:cNvSpPr>
          <p:nvPr>
            <p:ph type="body" sz="quarter" idx="11"/>
          </p:nvPr>
        </p:nvSpPr>
        <p:spPr/>
        <p:txBody>
          <a:bodyPr/>
          <a:lstStyle/>
          <a:p>
            <a:pPr>
              <a:spcBef>
                <a:spcPts val="1800"/>
              </a:spcBef>
              <a:buClrTx/>
            </a:pPr>
            <a:r>
              <a:rPr lang="fr-FR" b="1" dirty="0">
                <a:solidFill>
                  <a:srgbClr val="002060"/>
                </a:solidFill>
              </a:rPr>
              <a:t>Retour au calme :</a:t>
            </a:r>
          </a:p>
          <a:p>
            <a:pPr marL="342900" indent="-342900">
              <a:spcBef>
                <a:spcPts val="1800"/>
              </a:spcBef>
              <a:buClrTx/>
              <a:buFont typeface="Arial" panose="020B0604020202020204" pitchFamily="34" charset="0"/>
              <a:buChar char="•"/>
            </a:pPr>
            <a:r>
              <a:rPr lang="fr-FR" dirty="0">
                <a:solidFill>
                  <a:srgbClr val="002060"/>
                </a:solidFill>
              </a:rPr>
              <a:t>Pas possible sur tous les bassins</a:t>
            </a:r>
          </a:p>
          <a:p>
            <a:pPr marL="342900" indent="-342900">
              <a:spcBef>
                <a:spcPts val="1800"/>
              </a:spcBef>
              <a:buClrTx/>
              <a:buFont typeface="Arial" panose="020B0604020202020204" pitchFamily="34" charset="0"/>
              <a:buChar char="•"/>
            </a:pPr>
            <a:r>
              <a:rPr lang="fr-FR" dirty="0">
                <a:solidFill>
                  <a:srgbClr val="002060"/>
                </a:solidFill>
              </a:rPr>
              <a:t>Bien respecter le sens de circulation : s'arrêter à l'approche d'une course et ne reprendre la route que lorsque le dernier équipage est passé</a:t>
            </a:r>
          </a:p>
          <a:p>
            <a:pPr marL="342900" indent="-342900">
              <a:spcBef>
                <a:spcPts val="1800"/>
              </a:spcBef>
              <a:buClrTx/>
              <a:buFont typeface="Arial" panose="020B0604020202020204" pitchFamily="34" charset="0"/>
              <a:buChar char="•"/>
            </a:pPr>
            <a:r>
              <a:rPr lang="fr-FR" dirty="0">
                <a:solidFill>
                  <a:srgbClr val="002060"/>
                </a:solidFill>
              </a:rPr>
              <a:t>Ne pas accompagner de course sur tout ou partie du parcours, même en dehors du balisage</a:t>
            </a:r>
          </a:p>
          <a:p>
            <a:pPr marL="342900" indent="-342900">
              <a:spcBef>
                <a:spcPts val="1800"/>
              </a:spcBef>
              <a:buClrTx/>
              <a:buFont typeface="Arial" panose="020B0604020202020204" pitchFamily="34" charset="0"/>
              <a:buChar char="•"/>
            </a:pPr>
            <a:r>
              <a:rPr lang="fr-FR" dirty="0">
                <a:solidFill>
                  <a:srgbClr val="002060"/>
                </a:solidFill>
              </a:rPr>
              <a:t>Vous n’êtes pas les seuls à être fatigués : vigilance !</a:t>
            </a:r>
          </a:p>
          <a:p>
            <a:pPr>
              <a:spcBef>
                <a:spcPts val="1800"/>
              </a:spcBef>
              <a:buClrTx/>
            </a:pPr>
            <a:endParaRPr lang="fr-FR" dirty="0">
              <a:solidFill>
                <a:srgbClr val="002060"/>
              </a:solidFill>
            </a:endParaRPr>
          </a:p>
          <a:p>
            <a:pPr>
              <a:spcBef>
                <a:spcPts val="1800"/>
              </a:spcBef>
              <a:buClrTx/>
            </a:pPr>
            <a:r>
              <a:rPr lang="fr-FR" b="1" dirty="0">
                <a:solidFill>
                  <a:srgbClr val="002060"/>
                </a:solidFill>
              </a:rPr>
              <a:t>Débarquement :</a:t>
            </a:r>
          </a:p>
          <a:p>
            <a:pPr marL="342900" indent="-342900">
              <a:spcBef>
                <a:spcPts val="1800"/>
              </a:spcBef>
              <a:buClrTx/>
              <a:buFont typeface="Arial" panose="020B0604020202020204" pitchFamily="34" charset="0"/>
              <a:buChar char="•"/>
            </a:pPr>
            <a:r>
              <a:rPr lang="fr-FR" dirty="0">
                <a:solidFill>
                  <a:srgbClr val="002060"/>
                </a:solidFill>
              </a:rPr>
              <a:t>Comme pour l’embarquement, libérez le ponton rapidement</a:t>
            </a:r>
          </a:p>
          <a:p>
            <a:pPr marL="342900" indent="-342900">
              <a:spcBef>
                <a:spcPts val="1800"/>
              </a:spcBef>
              <a:buClrTx/>
              <a:buFont typeface="Arial" panose="020B0604020202020204" pitchFamily="34" charset="0"/>
              <a:buChar char="•"/>
            </a:pPr>
            <a:r>
              <a:rPr lang="fr-FR" dirty="0">
                <a:solidFill>
                  <a:srgbClr val="002060"/>
                </a:solidFill>
              </a:rPr>
              <a:t>Pensez à tout récupérer : </a:t>
            </a:r>
            <a:r>
              <a:rPr lang="fr-FR" dirty="0">
                <a:solidFill>
                  <a:srgbClr val="00B050"/>
                </a:solidFill>
              </a:rPr>
              <a:t>bouteilles, chaussures, surcharges, pelles</a:t>
            </a:r>
            <a:r>
              <a:rPr lang="fr-FR" dirty="0">
                <a:solidFill>
                  <a:srgbClr val="002060"/>
                </a:solidFill>
              </a:rPr>
              <a:t>.</a:t>
            </a:r>
            <a:endParaRPr lang="en-GB" dirty="0">
              <a:solidFill>
                <a:srgbClr val="002060"/>
              </a:solidFill>
            </a:endParaRPr>
          </a:p>
        </p:txBody>
      </p:sp>
      <p:sp>
        <p:nvSpPr>
          <p:cNvPr id="7" name="Text Placeholder 6"/>
          <p:cNvSpPr>
            <a:spLocks noGrp="1"/>
          </p:cNvSpPr>
          <p:nvPr>
            <p:ph type="body" sz="quarter" idx="12"/>
          </p:nvPr>
        </p:nvSpPr>
        <p:spPr>
          <a:xfrm>
            <a:off x="1567884" y="532882"/>
            <a:ext cx="8723031" cy="618631"/>
          </a:xfrm>
        </p:spPr>
        <p:txBody>
          <a:bodyPr/>
          <a:lstStyle/>
          <a:p>
            <a:r>
              <a:rPr lang="fr-FR" sz="3600" b="1" kern="1200" dirty="0">
                <a:solidFill>
                  <a:srgbClr val="002060"/>
                </a:solidFill>
                <a:latin typeface="Arial Black" panose="020B0A04020102020204" pitchFamily="34" charset="0"/>
                <a:ea typeface="+mj-ea"/>
                <a:cs typeface="+mj-cs"/>
              </a:rPr>
              <a:t>Retour au calme </a:t>
            </a:r>
            <a:br>
              <a:rPr lang="fr-FR" sz="3600" b="1" kern="1200" dirty="0">
                <a:solidFill>
                  <a:srgbClr val="002060"/>
                </a:solidFill>
                <a:latin typeface="Arial Black" panose="020B0A04020102020204" pitchFamily="34" charset="0"/>
                <a:ea typeface="+mj-ea"/>
                <a:cs typeface="+mj-cs"/>
              </a:rPr>
            </a:br>
            <a:r>
              <a:rPr lang="fr-FR" sz="3600" b="1" kern="1200" dirty="0">
                <a:solidFill>
                  <a:srgbClr val="002060"/>
                </a:solidFill>
                <a:latin typeface="Arial Black" panose="020B0A04020102020204" pitchFamily="34" charset="0"/>
                <a:ea typeface="+mj-ea"/>
                <a:cs typeface="+mj-cs"/>
              </a:rPr>
              <a:t>&amp; débarquement </a:t>
            </a:r>
            <a:r>
              <a:rPr lang="fr-FR" sz="2000" b="1" kern="1200" dirty="0">
                <a:solidFill>
                  <a:srgbClr val="002060"/>
                </a:solidFill>
                <a:latin typeface="Arial Black" panose="020B0A04020102020204" pitchFamily="34" charset="0"/>
                <a:ea typeface="+mj-ea"/>
                <a:cs typeface="+mj-cs"/>
              </a:rPr>
              <a:t>(Art. 30-8)</a:t>
            </a:r>
            <a:endParaRPr lang="en-GB" sz="3600" b="1" kern="1200" dirty="0">
              <a:solidFill>
                <a:srgbClr val="00206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3318335970"/>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 xmlns:a16="http://schemas.microsoft.com/office/drawing/2014/main" id="{7E77E739-1C92-49AC-B151-A336FACBAE1E}"/>
              </a:ext>
            </a:extLst>
          </p:cNvPr>
          <p:cNvSpPr>
            <a:spLocks noGrp="1"/>
          </p:cNvSpPr>
          <p:nvPr>
            <p:ph type="body" sz="quarter" idx="10"/>
          </p:nvPr>
        </p:nvSpPr>
        <p:spPr/>
        <p:txBody>
          <a:bodyPr/>
          <a:lstStyle/>
          <a:p>
            <a:endParaRPr lang="fr-FR"/>
          </a:p>
        </p:txBody>
      </p:sp>
      <p:sp>
        <p:nvSpPr>
          <p:cNvPr id="3" name="Espace réservé du texte 2">
            <a:extLst>
              <a:ext uri="{FF2B5EF4-FFF2-40B4-BE49-F238E27FC236}">
                <a16:creationId xmlns="" xmlns:a16="http://schemas.microsoft.com/office/drawing/2014/main" id="{A7876760-081C-428A-BBF3-0A2DF8A49D9E}"/>
              </a:ext>
            </a:extLst>
          </p:cNvPr>
          <p:cNvSpPr>
            <a:spLocks noGrp="1"/>
          </p:cNvSpPr>
          <p:nvPr>
            <p:ph type="body" sz="quarter" idx="11"/>
          </p:nvPr>
        </p:nvSpPr>
        <p:spPr/>
        <p:txBody>
          <a:bodyPr/>
          <a:lstStyle/>
          <a:p>
            <a:pPr marL="342900" indent="-342900">
              <a:buClr>
                <a:srgbClr val="002060"/>
              </a:buClr>
              <a:buFont typeface="Arial" panose="020B0604020202020204" pitchFamily="34" charset="0"/>
              <a:buChar char="•"/>
            </a:pPr>
            <a:r>
              <a:rPr lang="fr-FR" dirty="0">
                <a:solidFill>
                  <a:srgbClr val="002060"/>
                </a:solidFill>
              </a:rPr>
              <a:t>Informations générales : délégué, catégories, engagements, remplacements &amp; forfaits</a:t>
            </a:r>
          </a:p>
          <a:p>
            <a:pPr marL="342900" indent="-342900">
              <a:buClr>
                <a:srgbClr val="002060"/>
              </a:buClr>
              <a:buFont typeface="Arial" panose="020B0604020202020204" pitchFamily="34" charset="0"/>
              <a:buChar char="•"/>
            </a:pPr>
            <a:r>
              <a:rPr lang="fr-FR" dirty="0">
                <a:solidFill>
                  <a:srgbClr val="002060"/>
                </a:solidFill>
              </a:rPr>
              <a:t>La pesée &amp; tenue de compétition</a:t>
            </a:r>
          </a:p>
          <a:p>
            <a:pPr marL="342900" indent="-342900">
              <a:buClr>
                <a:srgbClr val="002060"/>
              </a:buClr>
              <a:buFont typeface="Arial" panose="020B0604020202020204" pitchFamily="34" charset="0"/>
              <a:buChar char="•"/>
            </a:pPr>
            <a:r>
              <a:rPr lang="fr-FR" dirty="0">
                <a:solidFill>
                  <a:srgbClr val="002060"/>
                </a:solidFill>
              </a:rPr>
              <a:t>Les plans de circulation &amp; comment les lire</a:t>
            </a:r>
          </a:p>
          <a:p>
            <a:pPr marL="342900" indent="-342900">
              <a:buClr>
                <a:srgbClr val="002060"/>
              </a:buClr>
              <a:buFont typeface="Arial" panose="020B0604020202020204" pitchFamily="34" charset="0"/>
              <a:buChar char="•"/>
            </a:pPr>
            <a:r>
              <a:rPr lang="fr-FR" dirty="0">
                <a:solidFill>
                  <a:srgbClr val="002060"/>
                </a:solidFill>
              </a:rPr>
              <a:t>Le parcours d’un équipage, de l’embarquement au débarquement</a:t>
            </a:r>
          </a:p>
          <a:p>
            <a:pPr marL="342900" indent="-342900">
              <a:buClr>
                <a:srgbClr val="002060"/>
              </a:buClr>
              <a:buFont typeface="Arial" panose="020B0604020202020204" pitchFamily="34" charset="0"/>
              <a:buChar char="•"/>
            </a:pPr>
            <a:r>
              <a:rPr lang="fr-FR" dirty="0">
                <a:solidFill>
                  <a:srgbClr val="002060"/>
                </a:solidFill>
              </a:rPr>
              <a:t>Les textes à connaitre, et où les trouver</a:t>
            </a:r>
          </a:p>
          <a:p>
            <a:pPr marL="342900" indent="-342900">
              <a:buClr>
                <a:srgbClr val="002060"/>
              </a:buClr>
              <a:buFont typeface="Arial" panose="020B0604020202020204" pitchFamily="34" charset="0"/>
              <a:buChar char="•"/>
            </a:pPr>
            <a:r>
              <a:rPr lang="fr-FR" dirty="0">
                <a:solidFill>
                  <a:srgbClr val="002060"/>
                </a:solidFill>
              </a:rPr>
              <a:t>Régates internationales</a:t>
            </a:r>
          </a:p>
        </p:txBody>
      </p:sp>
      <p:sp>
        <p:nvSpPr>
          <p:cNvPr id="4" name="Espace réservé du texte 3">
            <a:extLst>
              <a:ext uri="{FF2B5EF4-FFF2-40B4-BE49-F238E27FC236}">
                <a16:creationId xmlns="" xmlns:a16="http://schemas.microsoft.com/office/drawing/2014/main" id="{97998F1D-9847-4422-B562-00FFACBE1CA2}"/>
              </a:ext>
            </a:extLst>
          </p:cNvPr>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Sommaire</a:t>
            </a:r>
          </a:p>
        </p:txBody>
      </p:sp>
    </p:spTree>
    <p:extLst>
      <p:ext uri="{BB962C8B-B14F-4D97-AF65-F5344CB8AC3E}">
        <p14:creationId xmlns:p14="http://schemas.microsoft.com/office/powerpoint/2010/main" val="245774306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4" end="4"/>
                                            </p:txEl>
                                          </p:spTgt>
                                        </p:tgtEl>
                                      </p:cBhvr>
                                    </p:animEffect>
                                    <p:animScale>
                                      <p:cBhvr>
                                        <p:cTn id="7" dur="250" autoRev="1" fill="hold"/>
                                        <p:tgtEl>
                                          <p:spTgt spid="3">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type="body" sz="quarter" idx="10"/>
          </p:nvPr>
        </p:nvSpPr>
        <p:spPr/>
        <p:txBody>
          <a:bodyPr/>
          <a:lstStyle/>
          <a:p>
            <a:endParaRPr lang="fr-FR" dirty="0"/>
          </a:p>
        </p:txBody>
      </p:sp>
      <p:sp>
        <p:nvSpPr>
          <p:cNvPr id="4" name="Text Placeholder 3"/>
          <p:cNvSpPr>
            <a:spLocks noGrp="1"/>
          </p:cNvSpPr>
          <p:nvPr>
            <p:ph type="body" sz="quarter" idx="11"/>
          </p:nvPr>
        </p:nvSpPr>
        <p:spPr/>
        <p:txBody>
          <a:bodyPr/>
          <a:lstStyle/>
          <a:p>
            <a:pPr lvl="1" rtl="0" fontAlgn="base">
              <a:spcBef>
                <a:spcPct val="20000"/>
              </a:spcBef>
              <a:spcAft>
                <a:spcPct val="0"/>
              </a:spcAft>
              <a:buClrTx/>
              <a:defRPr/>
            </a:pPr>
            <a:r>
              <a:rPr lang="fr-FR" sz="2800" b="0" kern="1200" dirty="0" smtClean="0">
                <a:solidFill>
                  <a:srgbClr val="002060"/>
                </a:solidFill>
                <a:latin typeface="+mn-lt"/>
                <a:ea typeface="+mn-ea"/>
                <a:cs typeface="+mn-cs"/>
              </a:rPr>
              <a:t>Les annexes au règlement intérieur :</a:t>
            </a:r>
          </a:p>
          <a:p>
            <a:pPr marL="285750" lvl="1" indent="-285750" rtl="0" fontAlgn="base">
              <a:spcBef>
                <a:spcPct val="20000"/>
              </a:spcBef>
              <a:spcAft>
                <a:spcPct val="0"/>
              </a:spcAft>
              <a:buClrTx/>
              <a:buFont typeface="Arial" panose="020B0604020202020204" pitchFamily="34" charset="0"/>
              <a:buChar char="•"/>
              <a:defRPr/>
            </a:pPr>
            <a:r>
              <a:rPr lang="fr-FR" sz="2800" b="0" kern="1200" dirty="0" smtClean="0">
                <a:solidFill>
                  <a:srgbClr val="002060"/>
                </a:solidFill>
                <a:latin typeface="+mn-lt"/>
                <a:ea typeface="+mn-ea"/>
                <a:cs typeface="+mn-cs"/>
              </a:rPr>
              <a:t>4 - Règlement médical</a:t>
            </a:r>
          </a:p>
          <a:p>
            <a:pPr marL="285750" lvl="1" indent="-285750" rtl="0" fontAlgn="base">
              <a:spcBef>
                <a:spcPct val="20000"/>
              </a:spcBef>
              <a:spcAft>
                <a:spcPct val="0"/>
              </a:spcAft>
              <a:buClrTx/>
              <a:buFont typeface="Arial" panose="020B0604020202020204" pitchFamily="34" charset="0"/>
              <a:buChar char="•"/>
              <a:defRPr/>
            </a:pPr>
            <a:r>
              <a:rPr lang="fr-FR" sz="2800" b="0" kern="1200" dirty="0" smtClean="0">
                <a:solidFill>
                  <a:srgbClr val="002060"/>
                </a:solidFill>
                <a:latin typeface="+mn-lt"/>
                <a:ea typeface="+mn-ea"/>
                <a:cs typeface="+mn-cs"/>
              </a:rPr>
              <a:t>7.1 </a:t>
            </a:r>
            <a:r>
              <a:rPr lang="fr-FR" sz="2800" b="0" kern="1200" dirty="0">
                <a:solidFill>
                  <a:srgbClr val="002060"/>
                </a:solidFill>
                <a:latin typeface="+mn-lt"/>
                <a:ea typeface="+mn-ea"/>
                <a:cs typeface="+mn-cs"/>
              </a:rPr>
              <a:t>- Le Code des Régates</a:t>
            </a:r>
          </a:p>
          <a:p>
            <a:pPr marL="285750" lvl="1" indent="-285750" rtl="0" fontAlgn="base">
              <a:spcBef>
                <a:spcPct val="20000"/>
              </a:spcBef>
              <a:spcAft>
                <a:spcPct val="0"/>
              </a:spcAft>
              <a:buClrTx/>
              <a:buFont typeface="Arial" panose="020B0604020202020204" pitchFamily="34" charset="0"/>
              <a:buChar char="•"/>
              <a:defRPr/>
            </a:pPr>
            <a:r>
              <a:rPr lang="fr-FR" sz="2800" b="0" kern="1200" dirty="0">
                <a:solidFill>
                  <a:srgbClr val="002060"/>
                </a:solidFill>
                <a:latin typeface="+mn-lt"/>
                <a:ea typeface="+mn-ea"/>
                <a:cs typeface="+mn-cs"/>
              </a:rPr>
              <a:t>7.2 - Le Code des Régates en mer</a:t>
            </a:r>
          </a:p>
          <a:p>
            <a:pPr marL="285750" lvl="1" indent="-285750" rtl="0" fontAlgn="base">
              <a:spcBef>
                <a:spcPct val="20000"/>
              </a:spcBef>
              <a:spcAft>
                <a:spcPct val="0"/>
              </a:spcAft>
              <a:buClrTx/>
              <a:buFont typeface="Arial" panose="020B0604020202020204" pitchFamily="34" charset="0"/>
              <a:buChar char="•"/>
              <a:defRPr/>
            </a:pPr>
            <a:r>
              <a:rPr lang="fr-FR" sz="2800" b="0" kern="1200" dirty="0">
                <a:solidFill>
                  <a:srgbClr val="002060"/>
                </a:solidFill>
                <a:latin typeface="+mn-lt"/>
                <a:ea typeface="+mn-ea"/>
                <a:cs typeface="+mn-cs"/>
              </a:rPr>
              <a:t>7.3 - Le Code des compétitions d’aviron indoor</a:t>
            </a:r>
          </a:p>
          <a:p>
            <a:pPr marL="285750" lvl="1" indent="-285750" rtl="0" fontAlgn="base">
              <a:spcBef>
                <a:spcPct val="20000"/>
              </a:spcBef>
              <a:spcAft>
                <a:spcPct val="0"/>
              </a:spcAft>
              <a:buClrTx/>
              <a:buFont typeface="Arial" panose="020B0604020202020204" pitchFamily="34" charset="0"/>
              <a:buChar char="•"/>
              <a:defRPr/>
            </a:pPr>
            <a:r>
              <a:rPr lang="fr-FR" sz="2800" b="0" kern="1200" dirty="0">
                <a:solidFill>
                  <a:srgbClr val="002060"/>
                </a:solidFill>
                <a:latin typeface="+mn-lt"/>
                <a:ea typeface="+mn-ea"/>
                <a:cs typeface="+mn-cs"/>
              </a:rPr>
              <a:t>9 - Règlement des mutations</a:t>
            </a:r>
          </a:p>
          <a:p>
            <a:pPr marL="285750" lvl="1" indent="-285750" rtl="0" fontAlgn="base">
              <a:spcBef>
                <a:spcPct val="20000"/>
              </a:spcBef>
              <a:spcAft>
                <a:spcPct val="0"/>
              </a:spcAft>
              <a:buClrTx/>
              <a:buFont typeface="Arial" panose="020B0604020202020204" pitchFamily="34" charset="0"/>
              <a:buChar char="•"/>
              <a:defRPr/>
            </a:pPr>
            <a:r>
              <a:rPr lang="fr-FR" sz="2800" b="0" kern="1200" dirty="0">
                <a:solidFill>
                  <a:srgbClr val="002060"/>
                </a:solidFill>
                <a:latin typeface="+mn-lt"/>
                <a:ea typeface="+mn-ea"/>
                <a:cs typeface="+mn-cs"/>
              </a:rPr>
              <a:t>10 - Règlement des championnats et critériums</a:t>
            </a:r>
          </a:p>
          <a:p>
            <a:pPr marL="285750" lvl="1" indent="-285750" rtl="0" fontAlgn="base">
              <a:spcBef>
                <a:spcPct val="20000"/>
              </a:spcBef>
              <a:spcAft>
                <a:spcPct val="0"/>
              </a:spcAft>
              <a:buClrTx/>
              <a:buFont typeface="Arial" panose="020B0604020202020204" pitchFamily="34" charset="0"/>
              <a:buChar char="•"/>
              <a:defRPr/>
            </a:pPr>
            <a:r>
              <a:rPr lang="fr-FR" sz="2800" b="0" kern="1200" dirty="0">
                <a:solidFill>
                  <a:srgbClr val="002060"/>
                </a:solidFill>
                <a:latin typeface="+mn-lt"/>
                <a:ea typeface="+mn-ea"/>
                <a:cs typeface="+mn-cs"/>
              </a:rPr>
              <a:t>Gestion des problèmes liés aux conditions de courses défavorables</a:t>
            </a:r>
          </a:p>
          <a:p>
            <a:pPr marL="285750" lvl="1" indent="-285750" rtl="0" fontAlgn="base">
              <a:spcBef>
                <a:spcPct val="20000"/>
              </a:spcBef>
              <a:spcAft>
                <a:spcPct val="0"/>
              </a:spcAft>
              <a:buClrTx/>
              <a:buFont typeface="Arial" panose="020B0604020202020204" pitchFamily="34" charset="0"/>
              <a:buChar char="•"/>
              <a:defRPr/>
            </a:pPr>
            <a:r>
              <a:rPr lang="fr-FR" sz="2800" b="0" kern="1200" dirty="0">
                <a:solidFill>
                  <a:srgbClr val="002060"/>
                </a:solidFill>
                <a:latin typeface="+mn-lt"/>
                <a:ea typeface="+mn-ea"/>
                <a:cs typeface="+mn-cs"/>
              </a:rPr>
              <a:t>La réglementation </a:t>
            </a:r>
            <a:r>
              <a:rPr lang="fr-FR" sz="2800" b="0" kern="1200" dirty="0" smtClean="0">
                <a:solidFill>
                  <a:srgbClr val="002060"/>
                </a:solidFill>
                <a:latin typeface="+mn-lt"/>
                <a:ea typeface="+mn-ea"/>
                <a:cs typeface="+mn-cs"/>
              </a:rPr>
              <a:t>sportive de l’année</a:t>
            </a:r>
            <a:endParaRPr lang="fr-FR" sz="2800" b="0" kern="1200" dirty="0">
              <a:solidFill>
                <a:srgbClr val="002060"/>
              </a:solidFill>
              <a:latin typeface="+mn-lt"/>
              <a:ea typeface="+mn-ea"/>
              <a:cs typeface="+mn-cs"/>
            </a:endParaRPr>
          </a:p>
          <a:p>
            <a:pPr marL="285750" lvl="1" indent="-285750" rtl="0" fontAlgn="base">
              <a:spcBef>
                <a:spcPct val="20000"/>
              </a:spcBef>
              <a:spcAft>
                <a:spcPct val="0"/>
              </a:spcAft>
              <a:buClrTx/>
              <a:buFont typeface="Arial" panose="020B0604020202020204" pitchFamily="34" charset="0"/>
              <a:buChar char="•"/>
              <a:defRPr/>
            </a:pPr>
            <a:r>
              <a:rPr lang="fr-FR" sz="2800" b="0" kern="1200" dirty="0">
                <a:solidFill>
                  <a:srgbClr val="002060"/>
                </a:solidFill>
                <a:latin typeface="+mn-lt"/>
                <a:ea typeface="+mn-ea"/>
                <a:cs typeface="+mn-cs"/>
              </a:rPr>
              <a:t>L’avant-programme de la régate en </a:t>
            </a:r>
            <a:r>
              <a:rPr lang="fr-FR" sz="2800" b="0" kern="1200" dirty="0" smtClean="0">
                <a:solidFill>
                  <a:srgbClr val="002060"/>
                </a:solidFill>
                <a:latin typeface="+mn-lt"/>
                <a:ea typeface="+mn-ea"/>
                <a:cs typeface="+mn-cs"/>
              </a:rPr>
              <a:t>question, </a:t>
            </a:r>
            <a:r>
              <a:rPr lang="fr-FR" sz="2800" b="0" kern="1200" dirty="0">
                <a:solidFill>
                  <a:srgbClr val="002060"/>
                </a:solidFill>
                <a:latin typeface="+mn-lt"/>
                <a:ea typeface="+mn-ea"/>
                <a:cs typeface="+mn-cs"/>
              </a:rPr>
              <a:t>envoyé aux clubs au moins 1 mois à l’avance</a:t>
            </a:r>
          </a:p>
          <a:p>
            <a:pPr marL="285750" lvl="1" indent="-285750" rtl="0" fontAlgn="base">
              <a:spcBef>
                <a:spcPct val="20000"/>
              </a:spcBef>
              <a:spcAft>
                <a:spcPct val="0"/>
              </a:spcAft>
              <a:buClrTx/>
              <a:buFont typeface="Arial" panose="020B0604020202020204" pitchFamily="34" charset="0"/>
              <a:buChar char="•"/>
              <a:defRPr/>
            </a:pPr>
            <a:endParaRPr lang="fr-FR" sz="2800" b="0" kern="1200" dirty="0">
              <a:solidFill>
                <a:srgbClr val="002060"/>
              </a:solidFill>
              <a:latin typeface="+mn-lt"/>
              <a:ea typeface="+mn-ea"/>
              <a:cs typeface="+mn-cs"/>
            </a:endParaRPr>
          </a:p>
          <a:p>
            <a:pPr marL="285750" lvl="1" indent="-285750" rtl="0" fontAlgn="base">
              <a:spcBef>
                <a:spcPct val="20000"/>
              </a:spcBef>
              <a:spcAft>
                <a:spcPct val="0"/>
              </a:spcAft>
              <a:buClrTx/>
              <a:buFont typeface="Arial" panose="020B0604020202020204" pitchFamily="34" charset="0"/>
              <a:buChar char="•"/>
              <a:defRPr/>
            </a:pPr>
            <a:endParaRPr lang="en-GB" sz="2800" kern="1200" dirty="0">
              <a:solidFill>
                <a:srgbClr val="002060"/>
              </a:solidFill>
              <a:latin typeface="+mn-lt"/>
              <a:ea typeface="+mn-ea"/>
              <a:cs typeface="+mn-cs"/>
            </a:endParaRPr>
          </a:p>
        </p:txBody>
      </p:sp>
      <p:sp>
        <p:nvSpPr>
          <p:cNvPr id="5" name="Text Placeholder 4"/>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Les différents textes </a:t>
            </a:r>
            <a:endParaRPr lang="en-GB" sz="3600" b="1" kern="1200" dirty="0">
              <a:solidFill>
                <a:srgbClr val="00206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71848315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nodePh="1">
                                  <p:stCondLst>
                                    <p:cond delay="0"/>
                                  </p:stCondLst>
                                  <p:endCondLst>
                                    <p:cond evt="begin" delay="0">
                                      <p:tn val="5"/>
                                    </p:cond>
                                  </p:endCondLst>
                                  <p:childTnLst>
                                    <p:animClr clrSpc="rgb" dir="cw">
                                      <p:cBhvr override="childStyle">
                                        <p:cTn id="6" dur="10" fill="hold"/>
                                        <p:tgtEl>
                                          <p:spTgt spid="3">
                                            <p:txEl>
                                              <p:pRg st="0" end="0"/>
                                            </p:txEl>
                                          </p:spTgt>
                                        </p:tgtEl>
                                        <p:attrNameLst>
                                          <p:attrName>style.color</p:attrName>
                                        </p:attrNameLst>
                                      </p:cBhvr>
                                      <p:to>
                                        <a:srgbClr val="00B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type="body" sz="quarter" idx="10"/>
          </p:nvPr>
        </p:nvSpPr>
        <p:spPr/>
        <p:txBody>
          <a:bodyPr>
            <a:normAutofit/>
          </a:bodyPr>
          <a:lstStyle/>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a:p>
            <a:pPr marL="0" indent="0">
              <a:buNone/>
            </a:pPr>
            <a:endParaRPr lang="fr-FR" dirty="0"/>
          </a:p>
        </p:txBody>
      </p:sp>
      <p:sp>
        <p:nvSpPr>
          <p:cNvPr id="4" name="Text Placeholder 3"/>
          <p:cNvSpPr>
            <a:spLocks noGrp="1"/>
          </p:cNvSpPr>
          <p:nvPr>
            <p:ph type="body" sz="quarter" idx="11"/>
          </p:nvPr>
        </p:nvSpPr>
        <p:spPr/>
        <p:txBody>
          <a:bodyPr/>
          <a:lstStyle/>
          <a:p>
            <a:endParaRPr lang="fr-FR" dirty="0"/>
          </a:p>
          <a:p>
            <a:endParaRPr lang="fr-FR" dirty="0"/>
          </a:p>
          <a:p>
            <a:endParaRPr lang="fr-FR" dirty="0"/>
          </a:p>
          <a:p>
            <a:endParaRPr lang="fr-FR" dirty="0"/>
          </a:p>
          <a:p>
            <a:endParaRPr lang="fr-FR" dirty="0"/>
          </a:p>
          <a:p>
            <a:endParaRPr lang="fr-FR" dirty="0"/>
          </a:p>
          <a:p>
            <a:endParaRPr lang="fr-FR" dirty="0"/>
          </a:p>
          <a:p>
            <a:r>
              <a:rPr lang="fr-FR" dirty="0">
                <a:solidFill>
                  <a:srgbClr val="002060"/>
                </a:solidFill>
              </a:rPr>
              <a:t>Sur le site Internet de la Fédération Française d’Aviron, rubrique « Compétitions » puis « Textes réglementaires » et « Réglementation sportive »</a:t>
            </a:r>
          </a:p>
        </p:txBody>
      </p:sp>
      <p:sp>
        <p:nvSpPr>
          <p:cNvPr id="6" name="Text Placeholder 5"/>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Où trouver ces textes ?</a:t>
            </a:r>
            <a:endParaRPr lang="en-GB" sz="3600" b="1" kern="1200" dirty="0">
              <a:solidFill>
                <a:srgbClr val="002060"/>
              </a:solidFill>
              <a:latin typeface="Arial Black" panose="020B0A04020102020204" pitchFamily="34" charset="0"/>
              <a:ea typeface="+mj-ea"/>
              <a:cs typeface="+mj-cs"/>
            </a:endParaRPr>
          </a:p>
        </p:txBody>
      </p:sp>
      <p:pic>
        <p:nvPicPr>
          <p:cNvPr id="7" name="Image 4">
            <a:extLst>
              <a:ext uri="{FF2B5EF4-FFF2-40B4-BE49-F238E27FC236}">
                <a16:creationId xmlns="" xmlns:a16="http://schemas.microsoft.com/office/drawing/2014/main" id="{A4DCB9E1-4810-4639-A775-CB212062326C}"/>
              </a:ext>
            </a:extLst>
          </p:cNvPr>
          <p:cNvPicPr>
            <a:picLocks noChangeAspect="1"/>
          </p:cNvPicPr>
          <p:nvPr/>
        </p:nvPicPr>
        <p:blipFill rotWithShape="1">
          <a:blip r:embed="rId2"/>
          <a:srcRect l="10859" t="16805" r="11875" b="25139"/>
          <a:stretch/>
        </p:blipFill>
        <p:spPr>
          <a:xfrm>
            <a:off x="2419404" y="1570235"/>
            <a:ext cx="10048240" cy="5662508"/>
          </a:xfrm>
          <a:prstGeom prst="rect">
            <a:avLst/>
          </a:prstGeom>
        </p:spPr>
      </p:pic>
      <p:sp>
        <p:nvSpPr>
          <p:cNvPr id="10" name="Rectangle 9"/>
          <p:cNvSpPr/>
          <p:nvPr/>
        </p:nvSpPr>
        <p:spPr>
          <a:xfrm>
            <a:off x="2597426" y="4081670"/>
            <a:ext cx="1683026" cy="530087"/>
          </a:xfrm>
          <a:prstGeom prst="rect">
            <a:avLst/>
          </a:prstGeom>
          <a:solidFill>
            <a:schemeClr val="accent2">
              <a:lumMod val="20000"/>
              <a:lumOff val="80000"/>
              <a:alpha val="70000"/>
            </a:scheme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4300" b="0" i="0" u="none" strike="noStrike" cap="none" spc="0" normalizeH="0" baseline="0">
              <a:ln>
                <a:noFill/>
              </a:ln>
              <a:solidFill>
                <a:srgbClr val="FFFFFF"/>
              </a:solidFill>
              <a:effectLst/>
              <a:uFillTx/>
              <a:latin typeface="+mn-lt"/>
              <a:ea typeface="+mn-ea"/>
              <a:cs typeface="+mn-cs"/>
              <a:sym typeface="Futura"/>
            </a:endParaRPr>
          </a:p>
        </p:txBody>
      </p:sp>
      <p:sp>
        <p:nvSpPr>
          <p:cNvPr id="11" name="Rectangle 10"/>
          <p:cNvSpPr/>
          <p:nvPr/>
        </p:nvSpPr>
        <p:spPr>
          <a:xfrm>
            <a:off x="7156174" y="1616618"/>
            <a:ext cx="1219200" cy="530087"/>
          </a:xfrm>
          <a:prstGeom prst="rect">
            <a:avLst/>
          </a:prstGeom>
          <a:solidFill>
            <a:schemeClr val="accent2">
              <a:lumMod val="20000"/>
              <a:lumOff val="80000"/>
              <a:alpha val="70000"/>
            </a:scheme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4300" b="0" i="0" u="none" strike="noStrike" cap="none" spc="0" normalizeH="0" baseline="0">
              <a:ln>
                <a:noFill/>
              </a:ln>
              <a:solidFill>
                <a:srgbClr val="FFFFFF"/>
              </a:solidFill>
              <a:effectLst/>
              <a:uFillTx/>
              <a:latin typeface="+mn-lt"/>
              <a:ea typeface="+mn-ea"/>
              <a:cs typeface="+mn-cs"/>
              <a:sym typeface="Futura"/>
            </a:endParaRPr>
          </a:p>
        </p:txBody>
      </p:sp>
    </p:spTree>
    <p:extLst>
      <p:ext uri="{BB962C8B-B14F-4D97-AF65-F5344CB8AC3E}">
        <p14:creationId xmlns:p14="http://schemas.microsoft.com/office/powerpoint/2010/main" val="2316977131"/>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Catégories…"/>
          <p:cNvSpPr txBox="1">
            <a:spLocks noGrp="1"/>
          </p:cNvSpPr>
          <p:nvPr>
            <p:ph type="body" sz="quarter" idx="10"/>
          </p:nvPr>
        </p:nvSpPr>
        <p:spPr>
          <a:prstGeom prst="rect">
            <a:avLst/>
          </a:prstGeom>
        </p:spPr>
        <p:txBody>
          <a:bodyPr>
            <a:normAutofit fontScale="77500" lnSpcReduction="20000"/>
          </a:bodyPr>
          <a:lstStyle/>
          <a:p>
            <a:pPr marL="853664" indent="-548895" defTabSz="560773">
              <a:spcBef>
                <a:spcPts val="2300"/>
              </a:spcBef>
              <a:defRPr sz="4032"/>
            </a:pPr>
            <a:endParaRPr dirty="0"/>
          </a:p>
        </p:txBody>
      </p:sp>
      <p:sp>
        <p:nvSpPr>
          <p:cNvPr id="2" name="Text Placeholder 1"/>
          <p:cNvSpPr>
            <a:spLocks noGrp="1"/>
          </p:cNvSpPr>
          <p:nvPr>
            <p:ph type="body" sz="quarter" idx="11"/>
          </p:nvPr>
        </p:nvSpPr>
        <p:spPr/>
        <p:txBody>
          <a:bodyPr/>
          <a:lstStyle/>
          <a:p>
            <a:pPr marL="406374" indent="-406374">
              <a:buFont typeface="Arial" panose="020B0604020202020204" pitchFamily="34" charset="0"/>
              <a:buChar char="•"/>
            </a:pPr>
            <a:r>
              <a:rPr lang="fr-FR" dirty="0">
                <a:solidFill>
                  <a:srgbClr val="002060"/>
                </a:solidFill>
                <a:latin typeface="Futura"/>
              </a:rPr>
              <a:t>Qu’est-ce qu’une régate internationale ?</a:t>
            </a:r>
          </a:p>
          <a:p>
            <a:pPr marL="406374" indent="-406374">
              <a:buFont typeface="Arial" panose="020B0604020202020204" pitchFamily="34" charset="0"/>
              <a:buChar char="•"/>
            </a:pPr>
            <a:r>
              <a:rPr lang="fr-FR" dirty="0">
                <a:solidFill>
                  <a:srgbClr val="002060"/>
                </a:solidFill>
                <a:latin typeface="Futura"/>
              </a:rPr>
              <a:t>Comment faire les engagements (</a:t>
            </a:r>
            <a:r>
              <a:rPr lang="fr-FR" i="1" dirty="0">
                <a:solidFill>
                  <a:srgbClr val="002060"/>
                </a:solidFill>
                <a:latin typeface="Futura"/>
              </a:rPr>
              <a:t>entries</a:t>
            </a:r>
            <a:r>
              <a:rPr lang="fr-FR" dirty="0">
                <a:solidFill>
                  <a:srgbClr val="002060"/>
                </a:solidFill>
                <a:latin typeface="Futura"/>
              </a:rPr>
              <a:t>) ?</a:t>
            </a:r>
          </a:p>
          <a:p>
            <a:pPr marL="406374" indent="-406374">
              <a:buFont typeface="Arial" panose="020B0604020202020204" pitchFamily="34" charset="0"/>
              <a:buChar char="•"/>
            </a:pPr>
            <a:r>
              <a:rPr lang="fr-FR" dirty="0">
                <a:solidFill>
                  <a:srgbClr val="002060"/>
                </a:solidFill>
                <a:latin typeface="Futura"/>
              </a:rPr>
              <a:t>Le Team Manager</a:t>
            </a:r>
          </a:p>
          <a:p>
            <a:pPr marL="406374" indent="-406374">
              <a:buFont typeface="Arial" panose="020B0604020202020204" pitchFamily="34" charset="0"/>
              <a:buChar char="•"/>
            </a:pPr>
            <a:r>
              <a:rPr lang="fr-FR" dirty="0">
                <a:solidFill>
                  <a:srgbClr val="002060"/>
                </a:solidFill>
                <a:latin typeface="Futura"/>
              </a:rPr>
              <a:t>Engagements, forfaits, remplacements</a:t>
            </a:r>
          </a:p>
          <a:p>
            <a:pPr marL="406374" indent="-406374">
              <a:buFont typeface="Arial" panose="020B0604020202020204" pitchFamily="34" charset="0"/>
              <a:buChar char="•"/>
            </a:pPr>
            <a:r>
              <a:rPr lang="fr-FR" dirty="0">
                <a:solidFill>
                  <a:srgbClr val="002060"/>
                </a:solidFill>
                <a:latin typeface="Futura"/>
              </a:rPr>
              <a:t>Les pesées : bateaux, barreurs, PL</a:t>
            </a:r>
          </a:p>
          <a:p>
            <a:pPr marL="406374" indent="-406374">
              <a:buFont typeface="Arial" panose="020B0604020202020204" pitchFamily="34" charset="0"/>
              <a:buChar char="•"/>
            </a:pPr>
            <a:r>
              <a:rPr lang="fr-FR" dirty="0">
                <a:solidFill>
                  <a:srgbClr val="002060"/>
                </a:solidFill>
                <a:latin typeface="Futura"/>
              </a:rPr>
              <a:t>Équipements autorisés dans le bateau</a:t>
            </a:r>
          </a:p>
          <a:p>
            <a:pPr marL="406374" indent="-406374">
              <a:buFont typeface="Arial" panose="020B0604020202020204" pitchFamily="34" charset="0"/>
              <a:buChar char="•"/>
            </a:pPr>
            <a:r>
              <a:rPr lang="fr-FR" dirty="0">
                <a:solidFill>
                  <a:srgbClr val="002060"/>
                </a:solidFill>
                <a:latin typeface="Futura"/>
              </a:rPr>
              <a:t>La tenue de course &amp; la publicité</a:t>
            </a:r>
          </a:p>
          <a:p>
            <a:pPr marL="406374" indent="-406374">
              <a:buFont typeface="Arial" panose="020B0604020202020204" pitchFamily="34" charset="0"/>
              <a:buChar char="•"/>
            </a:pPr>
            <a:r>
              <a:rPr lang="fr-FR" dirty="0">
                <a:solidFill>
                  <a:srgbClr val="002060"/>
                </a:solidFill>
                <a:latin typeface="Futura"/>
              </a:rPr>
              <a:t>Règles de circulation</a:t>
            </a:r>
          </a:p>
          <a:p>
            <a:pPr marL="406374" indent="-406374">
              <a:buFont typeface="Arial" panose="020B0604020202020204" pitchFamily="34" charset="0"/>
              <a:buChar char="•"/>
            </a:pPr>
            <a:r>
              <a:rPr lang="fr-FR" dirty="0">
                <a:solidFill>
                  <a:srgbClr val="002060"/>
                </a:solidFill>
                <a:latin typeface="Futura"/>
              </a:rPr>
              <a:t>Vers le départ</a:t>
            </a:r>
          </a:p>
          <a:p>
            <a:pPr marL="406374" indent="-406374">
              <a:buFont typeface="Arial" panose="020B0604020202020204" pitchFamily="34" charset="0"/>
              <a:buChar char="•"/>
            </a:pPr>
            <a:r>
              <a:rPr lang="fr-FR" dirty="0">
                <a:solidFill>
                  <a:srgbClr val="002060"/>
                </a:solidFill>
                <a:latin typeface="Futura"/>
              </a:rPr>
              <a:t>Pendant la course </a:t>
            </a:r>
          </a:p>
          <a:p>
            <a:pPr marL="406374" indent="-406374">
              <a:buFont typeface="Arial" panose="020B0604020202020204" pitchFamily="34" charset="0"/>
              <a:buChar char="•"/>
            </a:pPr>
            <a:r>
              <a:rPr lang="fr-FR" dirty="0">
                <a:solidFill>
                  <a:srgbClr val="002060"/>
                </a:solidFill>
                <a:latin typeface="Futura"/>
              </a:rPr>
              <a:t>L’arrivée </a:t>
            </a:r>
          </a:p>
          <a:p>
            <a:pPr marL="406374" indent="-406374">
              <a:buFont typeface="Arial" panose="020B0604020202020204" pitchFamily="34" charset="0"/>
              <a:buChar char="•"/>
            </a:pPr>
            <a:r>
              <a:rPr lang="fr-FR" dirty="0">
                <a:solidFill>
                  <a:srgbClr val="002060"/>
                </a:solidFill>
                <a:latin typeface="Futura"/>
              </a:rPr>
              <a:t>Aller plus loin</a:t>
            </a:r>
          </a:p>
          <a:p>
            <a:pPr marL="406374" indent="-406374">
              <a:buFont typeface="Arial" panose="020B0604020202020204" pitchFamily="34" charset="0"/>
              <a:buChar char="•"/>
            </a:pPr>
            <a:endParaRPr lang="fr-FR" dirty="0">
              <a:solidFill>
                <a:srgbClr val="002060"/>
              </a:solidFill>
              <a:latin typeface="Futura"/>
            </a:endParaRPr>
          </a:p>
          <a:p>
            <a:pPr marL="406374" indent="-406374">
              <a:buFont typeface="Arial" panose="020B0604020202020204" pitchFamily="34" charset="0"/>
              <a:buChar char="•"/>
            </a:pPr>
            <a:endParaRPr lang="fr-FR" dirty="0">
              <a:solidFill>
                <a:srgbClr val="002060"/>
              </a:solidFill>
              <a:latin typeface="Futura"/>
            </a:endParaRPr>
          </a:p>
        </p:txBody>
      </p:sp>
      <p:sp>
        <p:nvSpPr>
          <p:cNvPr id="3" name="Text Placeholder 2"/>
          <p:cNvSpPr>
            <a:spLocks noGrp="1"/>
          </p:cNvSpPr>
          <p:nvPr>
            <p:ph type="body" sz="quarter" idx="12"/>
          </p:nvPr>
        </p:nvSpPr>
        <p:spPr>
          <a:xfrm>
            <a:off x="1374095" y="577843"/>
            <a:ext cx="8698495" cy="618631"/>
          </a:xfrm>
        </p:spPr>
        <p:txBody>
          <a:bodyPr>
            <a:normAutofit fontScale="92500" lnSpcReduction="10000"/>
          </a:bodyPr>
          <a:lstStyle/>
          <a:p>
            <a:r>
              <a:rPr lang="fr-FR" sz="3600" b="1" dirty="0">
                <a:solidFill>
                  <a:srgbClr val="002060"/>
                </a:solidFill>
                <a:latin typeface="Arial Black" panose="020B0A04020102020204" pitchFamily="34" charset="0"/>
                <a:ea typeface="+mj-ea"/>
                <a:cs typeface="+mj-cs"/>
              </a:rPr>
              <a:t>Régates internationales : sommaire</a:t>
            </a:r>
            <a:endParaRPr lang="en-GB" sz="3600" b="1" dirty="0">
              <a:solidFill>
                <a:srgbClr val="00206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44330277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237">
                                            <p:bg/>
                                          </p:spTgt>
                                        </p:tgtEl>
                                        <p:attrNameLst>
                                          <p:attrName>style.visibility</p:attrName>
                                        </p:attrNameLst>
                                      </p:cBhvr>
                                      <p:to>
                                        <p:strVal val="visible"/>
                                      </p:to>
                                    </p:set>
                                    <p:animEffect transition="in" filter="wipe(left)">
                                      <p:cBhvr>
                                        <p:cTn id="7" dur="1000"/>
                                        <p:tgtEl>
                                          <p:spTgt spid="237">
                                            <p:bg/>
                                          </p:spTgt>
                                        </p:tgtEl>
                                      </p:cBhvr>
                                    </p:animEffect>
                                  </p:childTnLst>
                                </p:cTn>
                              </p:par>
                              <p:par>
                                <p:cTn id="8" presetID="22" presetClass="entr" presetSubtype="8" fill="hold" grpId="0" nodeType="withEffect" nodePh="1">
                                  <p:stCondLst>
                                    <p:cond delay="0"/>
                                  </p:stCondLst>
                                  <p:endCondLst>
                                    <p:cond evt="begin" delay="0">
                                      <p:tn val="8"/>
                                    </p:cond>
                                  </p:endCondLst>
                                  <p:iterate>
                                    <p:tmAbs val="0"/>
                                  </p:iterate>
                                  <p:childTnLst>
                                    <p:set>
                                      <p:cBhvr>
                                        <p:cTn id="9" fill="hold"/>
                                        <p:tgtEl>
                                          <p:spTgt spid="237">
                                            <p:txEl>
                                              <p:pRg st="0" end="0"/>
                                            </p:txEl>
                                          </p:spTgt>
                                        </p:tgtEl>
                                        <p:attrNameLst>
                                          <p:attrName>style.visibility</p:attrName>
                                        </p:attrNameLst>
                                      </p:cBhvr>
                                      <p:to>
                                        <p:strVal val="visible"/>
                                      </p:to>
                                    </p:set>
                                    <p:animEffect transition="in" filter="wipe(left)">
                                      <p:cBhvr>
                                        <p:cTn id="10" dur="1000"/>
                                        <p:tgtEl>
                                          <p:spTgt spid="2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build="p" bldLvl="5"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Catégories…"/>
          <p:cNvSpPr txBox="1">
            <a:spLocks noGrp="1"/>
          </p:cNvSpPr>
          <p:nvPr>
            <p:ph type="body" sz="quarter" idx="10"/>
          </p:nvPr>
        </p:nvSpPr>
        <p:spPr>
          <a:prstGeom prst="rect">
            <a:avLst/>
          </a:prstGeom>
        </p:spPr>
        <p:txBody>
          <a:bodyPr>
            <a:normAutofit fontScale="77500" lnSpcReduction="20000"/>
          </a:bodyPr>
          <a:lstStyle/>
          <a:p>
            <a:pPr marL="853664" indent="-548895" defTabSz="560773">
              <a:spcBef>
                <a:spcPts val="2300"/>
              </a:spcBef>
              <a:defRPr sz="4032"/>
            </a:pPr>
            <a:endParaRPr dirty="0"/>
          </a:p>
        </p:txBody>
      </p:sp>
      <p:sp>
        <p:nvSpPr>
          <p:cNvPr id="2" name="Text Placeholder 1"/>
          <p:cNvSpPr>
            <a:spLocks noGrp="1"/>
          </p:cNvSpPr>
          <p:nvPr>
            <p:ph type="body" sz="quarter" idx="11"/>
          </p:nvPr>
        </p:nvSpPr>
        <p:spPr/>
        <p:txBody>
          <a:bodyPr>
            <a:normAutofit/>
          </a:bodyPr>
          <a:lstStyle/>
          <a:p>
            <a:pPr marL="342864" lvl="1" indent="-342864">
              <a:spcBef>
                <a:spcPts val="1800"/>
              </a:spcBef>
              <a:buFont typeface="Arial" panose="020B0604020202020204" pitchFamily="34" charset="0"/>
              <a:buChar char="•"/>
            </a:pPr>
            <a:r>
              <a:rPr lang="fr-FR" sz="2300" b="0" dirty="0">
                <a:solidFill>
                  <a:srgbClr val="002060"/>
                </a:solidFill>
                <a:latin typeface="Futura"/>
              </a:rPr>
              <a:t>Régates ouvertes à tous rameurs autorisés par leur fédération ou éligibles selon les règles d’engagement de la régate</a:t>
            </a:r>
          </a:p>
          <a:p>
            <a:pPr marL="342864" indent="-342864">
              <a:spcBef>
                <a:spcPts val="1800"/>
              </a:spcBef>
              <a:buFont typeface="Arial" panose="020B0604020202020204" pitchFamily="34" charset="0"/>
              <a:buChar char="•"/>
            </a:pPr>
            <a:r>
              <a:rPr lang="fr-FR" dirty="0">
                <a:solidFill>
                  <a:srgbClr val="002060"/>
                </a:solidFill>
                <a:latin typeface="Futura"/>
              </a:rPr>
              <a:t>World Rowing détermine quelles régates sont estampillées « internationales », et intégrées au calendrier international</a:t>
            </a:r>
          </a:p>
          <a:p>
            <a:pPr marL="342864" indent="-342864">
              <a:spcBef>
                <a:spcPts val="1800"/>
              </a:spcBef>
              <a:buFont typeface="Arial" panose="020B0604020202020204" pitchFamily="34" charset="0"/>
              <a:buChar char="•"/>
            </a:pPr>
            <a:r>
              <a:rPr lang="fr-FR" dirty="0">
                <a:solidFill>
                  <a:srgbClr val="002060"/>
                </a:solidFill>
                <a:latin typeface="Futura"/>
              </a:rPr>
              <a:t>En principe courues sous les règles de compétition de World Rowing, mais le Comité Exécutif peut approuver des départs de ces règles (indiquées lors des inscriptions)</a:t>
            </a:r>
          </a:p>
          <a:p>
            <a:pPr marL="342864" indent="-342864">
              <a:spcBef>
                <a:spcPts val="1800"/>
              </a:spcBef>
              <a:buFont typeface="Arial" panose="020B0604020202020204" pitchFamily="34" charset="0"/>
              <a:buChar char="•"/>
            </a:pPr>
            <a:r>
              <a:rPr lang="fr-FR" dirty="0">
                <a:solidFill>
                  <a:srgbClr val="002060"/>
                </a:solidFill>
                <a:latin typeface="Futura"/>
              </a:rPr>
              <a:t>Seuls les clubs (pour compétitions internationales « de quartier ») ou fédérations (pour championnats du monde, coupes du monde, etc.) sont autorisés à faire les engagements</a:t>
            </a:r>
          </a:p>
          <a:p>
            <a:pPr marL="342864" indent="-342864">
              <a:spcBef>
                <a:spcPts val="1800"/>
              </a:spcBef>
              <a:buFont typeface="Arial" panose="020B0604020202020204" pitchFamily="34" charset="0"/>
              <a:buChar char="•"/>
            </a:pPr>
            <a:r>
              <a:rPr lang="en-GB" dirty="0" err="1">
                <a:solidFill>
                  <a:srgbClr val="002060"/>
                </a:solidFill>
                <a:latin typeface="Futura"/>
              </a:rPr>
              <a:t>Aucun</a:t>
            </a:r>
            <a:r>
              <a:rPr lang="en-GB" dirty="0">
                <a:solidFill>
                  <a:srgbClr val="002060"/>
                </a:solidFill>
                <a:latin typeface="Futura"/>
              </a:rPr>
              <a:t> </a:t>
            </a:r>
            <a:r>
              <a:rPr lang="en-GB" dirty="0" err="1">
                <a:solidFill>
                  <a:srgbClr val="002060"/>
                </a:solidFill>
                <a:latin typeface="Futura"/>
              </a:rPr>
              <a:t>athlète</a:t>
            </a:r>
            <a:r>
              <a:rPr lang="en-GB" dirty="0">
                <a:solidFill>
                  <a:srgbClr val="002060"/>
                </a:solidFill>
                <a:latin typeface="Futura"/>
              </a:rPr>
              <a:t> ne </a:t>
            </a:r>
            <a:r>
              <a:rPr lang="en-GB" dirty="0" err="1">
                <a:solidFill>
                  <a:srgbClr val="002060"/>
                </a:solidFill>
                <a:latin typeface="Futura"/>
              </a:rPr>
              <a:t>peut</a:t>
            </a:r>
            <a:r>
              <a:rPr lang="en-GB" dirty="0">
                <a:solidFill>
                  <a:srgbClr val="002060"/>
                </a:solidFill>
                <a:latin typeface="Futura"/>
              </a:rPr>
              <a:t> </a:t>
            </a:r>
            <a:r>
              <a:rPr lang="en-GB" dirty="0" err="1">
                <a:solidFill>
                  <a:srgbClr val="002060"/>
                </a:solidFill>
                <a:latin typeface="Futura"/>
              </a:rPr>
              <a:t>concourir</a:t>
            </a:r>
            <a:r>
              <a:rPr lang="en-GB" dirty="0">
                <a:solidFill>
                  <a:srgbClr val="002060"/>
                </a:solidFill>
                <a:latin typeface="Futura"/>
              </a:rPr>
              <a:t> pour </a:t>
            </a:r>
            <a:r>
              <a:rPr lang="en-GB" dirty="0" err="1">
                <a:solidFill>
                  <a:srgbClr val="002060"/>
                </a:solidFill>
                <a:latin typeface="Futura"/>
              </a:rPr>
              <a:t>deux</a:t>
            </a:r>
            <a:r>
              <a:rPr lang="en-GB" dirty="0">
                <a:solidFill>
                  <a:srgbClr val="002060"/>
                </a:solidFill>
                <a:latin typeface="Futura"/>
              </a:rPr>
              <a:t> clubs </a:t>
            </a:r>
            <a:r>
              <a:rPr lang="en-GB" dirty="0" err="1">
                <a:solidFill>
                  <a:srgbClr val="002060"/>
                </a:solidFill>
                <a:latin typeface="Futura"/>
              </a:rPr>
              <a:t>ou</a:t>
            </a:r>
            <a:r>
              <a:rPr lang="en-GB" dirty="0">
                <a:solidFill>
                  <a:srgbClr val="002060"/>
                </a:solidFill>
                <a:latin typeface="Futura"/>
              </a:rPr>
              <a:t> nations </a:t>
            </a:r>
            <a:r>
              <a:rPr lang="en-GB" dirty="0" err="1">
                <a:solidFill>
                  <a:srgbClr val="002060"/>
                </a:solidFill>
                <a:latin typeface="Futura"/>
              </a:rPr>
              <a:t>différentes</a:t>
            </a:r>
            <a:r>
              <a:rPr lang="en-GB" dirty="0">
                <a:solidFill>
                  <a:srgbClr val="002060"/>
                </a:solidFill>
                <a:latin typeface="Futura"/>
              </a:rPr>
              <a:t> à la </a:t>
            </a:r>
            <a:r>
              <a:rPr lang="en-GB" dirty="0" err="1">
                <a:solidFill>
                  <a:srgbClr val="002060"/>
                </a:solidFill>
                <a:latin typeface="Futura"/>
              </a:rPr>
              <a:t>même</a:t>
            </a:r>
            <a:r>
              <a:rPr lang="en-GB" dirty="0">
                <a:solidFill>
                  <a:srgbClr val="002060"/>
                </a:solidFill>
                <a:latin typeface="Futura"/>
              </a:rPr>
              <a:t> </a:t>
            </a:r>
            <a:r>
              <a:rPr lang="en-GB" dirty="0" err="1">
                <a:solidFill>
                  <a:srgbClr val="002060"/>
                </a:solidFill>
                <a:latin typeface="Futura"/>
              </a:rPr>
              <a:t>régate</a:t>
            </a:r>
            <a:endParaRPr lang="fr-FR" dirty="0">
              <a:solidFill>
                <a:srgbClr val="002060"/>
              </a:solidFill>
              <a:latin typeface="Futura"/>
            </a:endParaRPr>
          </a:p>
        </p:txBody>
      </p:sp>
      <p:sp>
        <p:nvSpPr>
          <p:cNvPr id="3" name="Text Placeholder 2"/>
          <p:cNvSpPr>
            <a:spLocks noGrp="1"/>
          </p:cNvSpPr>
          <p:nvPr>
            <p:ph type="body" sz="quarter" idx="12"/>
          </p:nvPr>
        </p:nvSpPr>
        <p:spPr>
          <a:xfrm>
            <a:off x="1374095" y="577843"/>
            <a:ext cx="8698495" cy="618631"/>
          </a:xfrm>
        </p:spPr>
        <p:txBody>
          <a:bodyPr>
            <a:noAutofit/>
          </a:bodyPr>
          <a:lstStyle/>
          <a:p>
            <a:r>
              <a:rPr lang="en-GB" b="1" dirty="0" err="1">
                <a:solidFill>
                  <a:srgbClr val="002060"/>
                </a:solidFill>
                <a:latin typeface="Arial Black" panose="020B0A04020102020204" pitchFamily="34" charset="0"/>
                <a:ea typeface="+mj-ea"/>
                <a:cs typeface="+mj-cs"/>
              </a:rPr>
              <a:t>Qu’est-ce</a:t>
            </a:r>
            <a:r>
              <a:rPr lang="en-GB" b="1" dirty="0">
                <a:solidFill>
                  <a:srgbClr val="002060"/>
                </a:solidFill>
                <a:latin typeface="Arial Black" panose="020B0A04020102020204" pitchFamily="34" charset="0"/>
                <a:ea typeface="+mj-ea"/>
                <a:cs typeface="+mj-cs"/>
              </a:rPr>
              <a:t> </a:t>
            </a:r>
            <a:r>
              <a:rPr lang="en-GB" b="1" dirty="0" err="1">
                <a:solidFill>
                  <a:srgbClr val="002060"/>
                </a:solidFill>
                <a:latin typeface="Arial Black" panose="020B0A04020102020204" pitchFamily="34" charset="0"/>
                <a:ea typeface="+mj-ea"/>
                <a:cs typeface="+mj-cs"/>
              </a:rPr>
              <a:t>qu’une</a:t>
            </a:r>
            <a:r>
              <a:rPr lang="en-GB" b="1" dirty="0">
                <a:solidFill>
                  <a:srgbClr val="002060"/>
                </a:solidFill>
                <a:latin typeface="Arial Black" panose="020B0A04020102020204" pitchFamily="34" charset="0"/>
                <a:ea typeface="+mj-ea"/>
                <a:cs typeface="+mj-cs"/>
              </a:rPr>
              <a:t> </a:t>
            </a:r>
            <a:r>
              <a:rPr lang="en-GB" b="1" dirty="0" err="1">
                <a:solidFill>
                  <a:srgbClr val="002060"/>
                </a:solidFill>
                <a:latin typeface="Arial Black" panose="020B0A04020102020204" pitchFamily="34" charset="0"/>
                <a:ea typeface="+mj-ea"/>
                <a:cs typeface="+mj-cs"/>
              </a:rPr>
              <a:t>régate</a:t>
            </a:r>
            <a:r>
              <a:rPr lang="en-GB" b="1" dirty="0">
                <a:solidFill>
                  <a:srgbClr val="002060"/>
                </a:solidFill>
                <a:latin typeface="Arial Black" panose="020B0A04020102020204" pitchFamily="34" charset="0"/>
                <a:ea typeface="+mj-ea"/>
                <a:cs typeface="+mj-cs"/>
              </a:rPr>
              <a:t> </a:t>
            </a:r>
            <a:r>
              <a:rPr lang="en-GB" b="1" dirty="0" err="1">
                <a:solidFill>
                  <a:srgbClr val="002060"/>
                </a:solidFill>
                <a:latin typeface="Arial Black" panose="020B0A04020102020204" pitchFamily="34" charset="0"/>
                <a:ea typeface="+mj-ea"/>
                <a:cs typeface="+mj-cs"/>
              </a:rPr>
              <a:t>internationale</a:t>
            </a:r>
            <a:r>
              <a:rPr lang="en-GB" b="1" dirty="0">
                <a:solidFill>
                  <a:srgbClr val="002060"/>
                </a:solidFill>
                <a:latin typeface="Arial Black" panose="020B0A04020102020204" pitchFamily="34" charset="0"/>
                <a:ea typeface="+mj-ea"/>
                <a:cs typeface="+mj-cs"/>
              </a:rPr>
              <a:t> ?</a:t>
            </a:r>
            <a:br>
              <a:rPr lang="en-GB" b="1" dirty="0">
                <a:solidFill>
                  <a:srgbClr val="002060"/>
                </a:solidFill>
                <a:latin typeface="Arial Black" panose="020B0A04020102020204" pitchFamily="34" charset="0"/>
                <a:ea typeface="+mj-ea"/>
                <a:cs typeface="+mj-cs"/>
              </a:rPr>
            </a:br>
            <a:r>
              <a:rPr lang="en-GB" sz="2000" b="1" dirty="0">
                <a:solidFill>
                  <a:srgbClr val="002060"/>
                </a:solidFill>
                <a:latin typeface="Arial Black" panose="020B0A04020102020204" pitchFamily="34" charset="0"/>
                <a:ea typeface="+mj-ea"/>
                <a:cs typeface="+mj-cs"/>
              </a:rPr>
              <a:t>(Art. 6)</a:t>
            </a:r>
            <a:endParaRPr lang="en-GB" b="1" dirty="0">
              <a:solidFill>
                <a:srgbClr val="00206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659990757"/>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237">
                                            <p:bg/>
                                          </p:spTgt>
                                        </p:tgtEl>
                                        <p:attrNameLst>
                                          <p:attrName>style.visibility</p:attrName>
                                        </p:attrNameLst>
                                      </p:cBhvr>
                                      <p:to>
                                        <p:strVal val="visible"/>
                                      </p:to>
                                    </p:set>
                                    <p:animEffect transition="in" filter="wipe(left)">
                                      <p:cBhvr>
                                        <p:cTn id="7" dur="1000"/>
                                        <p:tgtEl>
                                          <p:spTgt spid="237">
                                            <p:bg/>
                                          </p:spTgt>
                                        </p:tgtEl>
                                      </p:cBhvr>
                                    </p:animEffect>
                                  </p:childTnLst>
                                </p:cTn>
                              </p:par>
                              <p:par>
                                <p:cTn id="8" presetID="22" presetClass="entr" presetSubtype="8" fill="hold" grpId="0" nodeType="withEffect" nodePh="1">
                                  <p:stCondLst>
                                    <p:cond delay="0"/>
                                  </p:stCondLst>
                                  <p:endCondLst>
                                    <p:cond evt="begin" delay="0">
                                      <p:tn val="8"/>
                                    </p:cond>
                                  </p:endCondLst>
                                  <p:iterate>
                                    <p:tmAbs val="0"/>
                                  </p:iterate>
                                  <p:childTnLst>
                                    <p:set>
                                      <p:cBhvr>
                                        <p:cTn id="9" fill="hold"/>
                                        <p:tgtEl>
                                          <p:spTgt spid="237">
                                            <p:txEl>
                                              <p:pRg st="0" end="0"/>
                                            </p:txEl>
                                          </p:spTgt>
                                        </p:tgtEl>
                                        <p:attrNameLst>
                                          <p:attrName>style.visibility</p:attrName>
                                        </p:attrNameLst>
                                      </p:cBhvr>
                                      <p:to>
                                        <p:strVal val="visible"/>
                                      </p:to>
                                    </p:set>
                                    <p:animEffect transition="in" filter="wipe(left)">
                                      <p:cBhvr>
                                        <p:cTn id="10" dur="1000"/>
                                        <p:tgtEl>
                                          <p:spTgt spid="2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build="p" bldLvl="5"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Catégories…"/>
          <p:cNvSpPr txBox="1">
            <a:spLocks noGrp="1"/>
          </p:cNvSpPr>
          <p:nvPr>
            <p:ph type="body" sz="quarter" idx="10"/>
          </p:nvPr>
        </p:nvSpPr>
        <p:spPr>
          <a:prstGeom prst="rect">
            <a:avLst/>
          </a:prstGeom>
        </p:spPr>
        <p:txBody>
          <a:bodyPr>
            <a:normAutofit fontScale="77500" lnSpcReduction="20000"/>
          </a:bodyPr>
          <a:lstStyle/>
          <a:p>
            <a:pPr marL="853664" indent="-548895" defTabSz="560773">
              <a:spcBef>
                <a:spcPts val="2300"/>
              </a:spcBef>
              <a:defRPr sz="4032"/>
            </a:pPr>
            <a:endParaRPr dirty="0"/>
          </a:p>
        </p:txBody>
      </p:sp>
      <p:sp>
        <p:nvSpPr>
          <p:cNvPr id="2" name="Text Placeholder 1"/>
          <p:cNvSpPr>
            <a:spLocks noGrp="1"/>
          </p:cNvSpPr>
          <p:nvPr>
            <p:ph type="body" sz="quarter" idx="11"/>
          </p:nvPr>
        </p:nvSpPr>
        <p:spPr/>
        <p:txBody>
          <a:bodyPr>
            <a:normAutofit/>
          </a:bodyPr>
          <a:lstStyle/>
          <a:p>
            <a:r>
              <a:rPr lang="fr-FR" dirty="0">
                <a:solidFill>
                  <a:srgbClr val="002060"/>
                </a:solidFill>
                <a:latin typeface="Futura"/>
              </a:rPr>
              <a:t>Tout comme un délégué en France, le </a:t>
            </a:r>
            <a:r>
              <a:rPr lang="fr-FR" i="1" dirty="0">
                <a:solidFill>
                  <a:srgbClr val="002060"/>
                </a:solidFill>
                <a:latin typeface="Futura"/>
              </a:rPr>
              <a:t>Team Manager </a:t>
            </a:r>
            <a:r>
              <a:rPr lang="fr-FR" dirty="0">
                <a:solidFill>
                  <a:srgbClr val="002060"/>
                </a:solidFill>
                <a:latin typeface="Futura"/>
              </a:rPr>
              <a:t>:</a:t>
            </a:r>
          </a:p>
          <a:p>
            <a:pPr marL="406374" indent="-406374">
              <a:buFont typeface="Arial" panose="020B0604020202020204" pitchFamily="34" charset="0"/>
              <a:buChar char="•"/>
            </a:pPr>
            <a:endParaRPr lang="fr-FR" dirty="0">
              <a:solidFill>
                <a:srgbClr val="002060"/>
              </a:solidFill>
              <a:latin typeface="Futura"/>
            </a:endParaRPr>
          </a:p>
          <a:p>
            <a:pPr marL="406374" indent="-406374">
              <a:spcBef>
                <a:spcPts val="1800"/>
              </a:spcBef>
              <a:buFont typeface="Arial" panose="020B0604020202020204" pitchFamily="34" charset="0"/>
              <a:buChar char="•"/>
            </a:pPr>
            <a:r>
              <a:rPr lang="fr-FR" dirty="0">
                <a:solidFill>
                  <a:srgbClr val="002060"/>
                </a:solidFill>
                <a:latin typeface="Futura"/>
              </a:rPr>
              <a:t>Est le point de contact entre l’organisation et la </a:t>
            </a:r>
            <a:r>
              <a:rPr lang="fr-FR" dirty="0" err="1">
                <a:solidFill>
                  <a:srgbClr val="002060"/>
                </a:solidFill>
                <a:latin typeface="Futura"/>
              </a:rPr>
              <a:t>FFA</a:t>
            </a:r>
            <a:endParaRPr lang="fr-FR" dirty="0">
              <a:solidFill>
                <a:srgbClr val="002060"/>
              </a:solidFill>
              <a:latin typeface="Futura"/>
            </a:endParaRPr>
          </a:p>
          <a:p>
            <a:pPr marL="406374" indent="-406374">
              <a:spcBef>
                <a:spcPts val="1800"/>
              </a:spcBef>
              <a:buFont typeface="Arial" panose="020B0604020202020204" pitchFamily="34" charset="0"/>
              <a:buChar char="•"/>
            </a:pPr>
            <a:r>
              <a:rPr lang="fr-FR" dirty="0">
                <a:solidFill>
                  <a:srgbClr val="002060"/>
                </a:solidFill>
                <a:latin typeface="Futura"/>
              </a:rPr>
              <a:t>Est responsable de l’équipe de France, et doit s’identifier auprès du comité d’organisation à son arrivée au bassin</a:t>
            </a:r>
          </a:p>
          <a:p>
            <a:pPr marL="406374" indent="-406374">
              <a:spcBef>
                <a:spcPts val="1800"/>
              </a:spcBef>
              <a:buFont typeface="Arial" panose="020B0604020202020204" pitchFamily="34" charset="0"/>
              <a:buChar char="•"/>
            </a:pPr>
            <a:r>
              <a:rPr lang="fr-FR" dirty="0">
                <a:solidFill>
                  <a:srgbClr val="002060"/>
                </a:solidFill>
                <a:latin typeface="Futura"/>
              </a:rPr>
              <a:t>Doit être présent (ou son délégué) à chaque réunion de Team Managers et fera passer toute communication de l’organisation aux </a:t>
            </a:r>
            <a:r>
              <a:rPr lang="fr-FR" dirty="0" err="1">
                <a:solidFill>
                  <a:srgbClr val="002060"/>
                </a:solidFill>
                <a:latin typeface="Futura"/>
              </a:rPr>
              <a:t>coachs</a:t>
            </a:r>
            <a:r>
              <a:rPr lang="fr-FR" dirty="0">
                <a:solidFill>
                  <a:srgbClr val="002060"/>
                </a:solidFill>
                <a:latin typeface="Futura"/>
              </a:rPr>
              <a:t> et équipages de la fédération</a:t>
            </a:r>
          </a:p>
          <a:p>
            <a:pPr marL="406374" indent="-406374">
              <a:spcBef>
                <a:spcPts val="1800"/>
              </a:spcBef>
              <a:buFont typeface="Arial" panose="020B0604020202020204" pitchFamily="34" charset="0"/>
              <a:buChar char="•"/>
            </a:pPr>
            <a:r>
              <a:rPr lang="fr-FR" dirty="0">
                <a:solidFill>
                  <a:srgbClr val="002060"/>
                </a:solidFill>
                <a:latin typeface="Futura"/>
              </a:rPr>
              <a:t>Est le point de contact pour toute réclamation, forfait, changement</a:t>
            </a:r>
          </a:p>
          <a:p>
            <a:pPr marL="406374" indent="-406374">
              <a:spcBef>
                <a:spcPts val="1800"/>
              </a:spcBef>
              <a:buFont typeface="Arial" panose="020B0604020202020204" pitchFamily="34" charset="0"/>
              <a:buChar char="•"/>
            </a:pPr>
            <a:r>
              <a:rPr lang="fr-FR" dirty="0">
                <a:solidFill>
                  <a:srgbClr val="002060"/>
                </a:solidFill>
                <a:latin typeface="Futura"/>
              </a:rPr>
              <a:t>S’assure que tous les équipages connaissent et comprennent les règles de circulation</a:t>
            </a:r>
          </a:p>
        </p:txBody>
      </p:sp>
      <p:sp>
        <p:nvSpPr>
          <p:cNvPr id="3" name="Text Placeholder 2"/>
          <p:cNvSpPr>
            <a:spLocks noGrp="1"/>
          </p:cNvSpPr>
          <p:nvPr>
            <p:ph type="body" sz="quarter" idx="12"/>
          </p:nvPr>
        </p:nvSpPr>
        <p:spPr>
          <a:xfrm>
            <a:off x="1374095" y="577843"/>
            <a:ext cx="8698495" cy="618631"/>
          </a:xfrm>
        </p:spPr>
        <p:txBody>
          <a:bodyPr>
            <a:normAutofit fontScale="92500" lnSpcReduction="10000"/>
          </a:bodyPr>
          <a:lstStyle/>
          <a:p>
            <a:r>
              <a:rPr lang="en-GB" sz="3600" b="1" dirty="0">
                <a:solidFill>
                  <a:srgbClr val="002060"/>
                </a:solidFill>
                <a:latin typeface="Arial Black" panose="020B0A04020102020204" pitchFamily="34" charset="0"/>
                <a:ea typeface="+mj-ea"/>
                <a:cs typeface="+mj-cs"/>
              </a:rPr>
              <a:t>Le </a:t>
            </a:r>
            <a:r>
              <a:rPr lang="en-GB" sz="3600" b="1" dirty="0" err="1">
                <a:solidFill>
                  <a:srgbClr val="002060"/>
                </a:solidFill>
                <a:latin typeface="Arial Black" panose="020B0A04020102020204" pitchFamily="34" charset="0"/>
                <a:ea typeface="+mj-ea"/>
                <a:cs typeface="+mj-cs"/>
              </a:rPr>
              <a:t>Délégué</a:t>
            </a:r>
            <a:r>
              <a:rPr lang="en-GB" sz="3600" b="1" dirty="0">
                <a:solidFill>
                  <a:srgbClr val="002060"/>
                </a:solidFill>
                <a:latin typeface="Arial Black" panose="020B0A04020102020204" pitchFamily="34" charset="0"/>
                <a:ea typeface="+mj-ea"/>
                <a:cs typeface="+mj-cs"/>
              </a:rPr>
              <a:t> </a:t>
            </a:r>
            <a:r>
              <a:rPr lang="en-GB" sz="3600" b="1" i="1" dirty="0">
                <a:solidFill>
                  <a:srgbClr val="002060"/>
                </a:solidFill>
                <a:latin typeface="Arial Black" panose="020B0A04020102020204" pitchFamily="34" charset="0"/>
                <a:ea typeface="+mj-ea"/>
                <a:cs typeface="+mj-cs"/>
              </a:rPr>
              <a:t>(Team Manager)</a:t>
            </a:r>
          </a:p>
        </p:txBody>
      </p:sp>
    </p:spTree>
    <p:extLst>
      <p:ext uri="{BB962C8B-B14F-4D97-AF65-F5344CB8AC3E}">
        <p14:creationId xmlns:p14="http://schemas.microsoft.com/office/powerpoint/2010/main" val="1902258869"/>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237">
                                            <p:bg/>
                                          </p:spTgt>
                                        </p:tgtEl>
                                        <p:attrNameLst>
                                          <p:attrName>style.visibility</p:attrName>
                                        </p:attrNameLst>
                                      </p:cBhvr>
                                      <p:to>
                                        <p:strVal val="visible"/>
                                      </p:to>
                                    </p:set>
                                    <p:animEffect transition="in" filter="wipe(left)">
                                      <p:cBhvr>
                                        <p:cTn id="7" dur="1000"/>
                                        <p:tgtEl>
                                          <p:spTgt spid="237">
                                            <p:bg/>
                                          </p:spTgt>
                                        </p:tgtEl>
                                      </p:cBhvr>
                                    </p:animEffect>
                                  </p:childTnLst>
                                </p:cTn>
                              </p:par>
                              <p:par>
                                <p:cTn id="8" presetID="22" presetClass="entr" presetSubtype="8" fill="hold" grpId="0" nodeType="withEffect" nodePh="1">
                                  <p:stCondLst>
                                    <p:cond delay="0"/>
                                  </p:stCondLst>
                                  <p:endCondLst>
                                    <p:cond evt="begin" delay="0">
                                      <p:tn val="8"/>
                                    </p:cond>
                                  </p:endCondLst>
                                  <p:iterate>
                                    <p:tmAbs val="0"/>
                                  </p:iterate>
                                  <p:childTnLst>
                                    <p:set>
                                      <p:cBhvr>
                                        <p:cTn id="9" fill="hold"/>
                                        <p:tgtEl>
                                          <p:spTgt spid="237">
                                            <p:txEl>
                                              <p:pRg st="0" end="0"/>
                                            </p:txEl>
                                          </p:spTgt>
                                        </p:tgtEl>
                                        <p:attrNameLst>
                                          <p:attrName>style.visibility</p:attrName>
                                        </p:attrNameLst>
                                      </p:cBhvr>
                                      <p:to>
                                        <p:strVal val="visible"/>
                                      </p:to>
                                    </p:set>
                                    <p:animEffect transition="in" filter="wipe(left)">
                                      <p:cBhvr>
                                        <p:cTn id="10" dur="1000"/>
                                        <p:tgtEl>
                                          <p:spTgt spid="2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 grpId="0" build="p" bldLvl="5"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 xmlns:a16="http://schemas.microsoft.com/office/drawing/2014/main" id="{43B95524-E76A-4BA0-ABB4-368AD83FA91D}"/>
              </a:ext>
            </a:extLst>
          </p:cNvPr>
          <p:cNvSpPr>
            <a:spLocks noGrp="1"/>
          </p:cNvSpPr>
          <p:nvPr>
            <p:ph type="body" sz="quarter" idx="10"/>
          </p:nvPr>
        </p:nvSpPr>
        <p:spPr/>
        <p:txBody>
          <a:bodyPr/>
          <a:lstStyle/>
          <a:p>
            <a:endParaRPr lang="fr-FR"/>
          </a:p>
        </p:txBody>
      </p:sp>
      <p:sp>
        <p:nvSpPr>
          <p:cNvPr id="3" name="Espace réservé du texte 2">
            <a:extLst>
              <a:ext uri="{FF2B5EF4-FFF2-40B4-BE49-F238E27FC236}">
                <a16:creationId xmlns="" xmlns:a16="http://schemas.microsoft.com/office/drawing/2014/main" id="{A63B5515-A22F-4583-B626-DCE5442A042A}"/>
              </a:ext>
            </a:extLst>
          </p:cNvPr>
          <p:cNvSpPr>
            <a:spLocks noGrp="1"/>
          </p:cNvSpPr>
          <p:nvPr>
            <p:ph type="body" sz="quarter" idx="11"/>
          </p:nvPr>
        </p:nvSpPr>
        <p:spPr/>
        <p:txBody>
          <a:bodyPr/>
          <a:lstStyle/>
          <a:p>
            <a:r>
              <a:rPr lang="fr-FR" dirty="0">
                <a:solidFill>
                  <a:srgbClr val="002060"/>
                </a:solidFill>
                <a:latin typeface="Futura"/>
              </a:rPr>
              <a:t>Les compétiteurs doivent :</a:t>
            </a:r>
          </a:p>
          <a:p>
            <a:pPr marL="342864" indent="-342864">
              <a:spcBef>
                <a:spcPts val="1800"/>
              </a:spcBef>
              <a:buClr>
                <a:srgbClr val="002060"/>
              </a:buClr>
              <a:buFont typeface="Arial" panose="020B0604020202020204" pitchFamily="34" charset="0"/>
              <a:buChar char="•"/>
            </a:pPr>
            <a:r>
              <a:rPr lang="fr-FR" dirty="0">
                <a:solidFill>
                  <a:srgbClr val="002060"/>
                </a:solidFill>
                <a:latin typeface="Futura"/>
              </a:rPr>
              <a:t>Avoir une condition physique adéquate </a:t>
            </a:r>
          </a:p>
          <a:p>
            <a:pPr marL="342864" indent="-342864">
              <a:spcBef>
                <a:spcPts val="1800"/>
              </a:spcBef>
              <a:buClr>
                <a:srgbClr val="002060"/>
              </a:buClr>
              <a:buFont typeface="Arial" panose="020B0604020202020204" pitchFamily="34" charset="0"/>
              <a:buChar char="•"/>
            </a:pPr>
            <a:r>
              <a:rPr lang="fr-FR" dirty="0">
                <a:solidFill>
                  <a:srgbClr val="002060"/>
                </a:solidFill>
                <a:latin typeface="Futura"/>
              </a:rPr>
              <a:t>Savoir nager</a:t>
            </a:r>
          </a:p>
          <a:p>
            <a:pPr marL="342864" indent="-342864">
              <a:spcBef>
                <a:spcPts val="1800"/>
              </a:spcBef>
              <a:buClr>
                <a:srgbClr val="002060"/>
              </a:buClr>
              <a:buFont typeface="Arial" panose="020B0604020202020204" pitchFamily="34" charset="0"/>
              <a:buChar char="•"/>
            </a:pPr>
            <a:r>
              <a:rPr lang="fr-FR" dirty="0">
                <a:solidFill>
                  <a:srgbClr val="002060"/>
                </a:solidFill>
                <a:latin typeface="Futura"/>
              </a:rPr>
              <a:t>Avoir une assurance (responsabilité </a:t>
            </a:r>
            <a:r>
              <a:rPr lang="fr-FR" dirty="0" err="1">
                <a:solidFill>
                  <a:srgbClr val="002060"/>
                </a:solidFill>
                <a:latin typeface="Futura"/>
              </a:rPr>
              <a:t>FFA</a:t>
            </a:r>
            <a:r>
              <a:rPr lang="fr-FR" dirty="0">
                <a:solidFill>
                  <a:srgbClr val="002060"/>
                </a:solidFill>
                <a:latin typeface="Futura"/>
              </a:rPr>
              <a:t> ou club)</a:t>
            </a:r>
          </a:p>
          <a:p>
            <a:pPr marL="342864" indent="-342864">
              <a:spcBef>
                <a:spcPts val="1800"/>
              </a:spcBef>
              <a:buClr>
                <a:srgbClr val="002060"/>
              </a:buClr>
              <a:buFont typeface="Arial" panose="020B0604020202020204" pitchFamily="34" charset="0"/>
              <a:buChar char="•"/>
            </a:pPr>
            <a:r>
              <a:rPr lang="fr-FR" dirty="0">
                <a:solidFill>
                  <a:srgbClr val="002060"/>
                </a:solidFill>
                <a:latin typeface="Futura"/>
              </a:rPr>
              <a:t>Signer le </a:t>
            </a:r>
            <a:r>
              <a:rPr lang="fr-FR" dirty="0">
                <a:solidFill>
                  <a:srgbClr val="00B050"/>
                </a:solidFill>
                <a:latin typeface="Futura"/>
              </a:rPr>
              <a:t>World Rowing </a:t>
            </a:r>
            <a:r>
              <a:rPr lang="fr-FR" dirty="0" err="1">
                <a:solidFill>
                  <a:srgbClr val="00B050"/>
                </a:solidFill>
                <a:latin typeface="Futura"/>
              </a:rPr>
              <a:t>Commitment</a:t>
            </a:r>
            <a:r>
              <a:rPr lang="fr-FR" dirty="0">
                <a:solidFill>
                  <a:srgbClr val="00B050"/>
                </a:solidFill>
                <a:latin typeface="Futura"/>
              </a:rPr>
              <a:t> </a:t>
            </a:r>
            <a:r>
              <a:rPr lang="fr-FR" dirty="0" err="1">
                <a:solidFill>
                  <a:srgbClr val="00B050"/>
                </a:solidFill>
                <a:latin typeface="Futura"/>
              </a:rPr>
              <a:t>Form</a:t>
            </a:r>
            <a:endParaRPr lang="fr-FR" dirty="0">
              <a:solidFill>
                <a:srgbClr val="00B050"/>
              </a:solidFill>
              <a:latin typeface="Futura"/>
            </a:endParaRPr>
          </a:p>
          <a:p>
            <a:pPr lvl="1" rtl="0">
              <a:buClr>
                <a:srgbClr val="002060"/>
              </a:buClr>
            </a:pPr>
            <a:endParaRPr lang="fr-FR" dirty="0">
              <a:solidFill>
                <a:srgbClr val="002060"/>
              </a:solidFill>
              <a:latin typeface="Futura"/>
            </a:endParaRPr>
          </a:p>
          <a:p>
            <a:pPr lvl="1" rtl="0">
              <a:buClr>
                <a:srgbClr val="002060"/>
              </a:buClr>
            </a:pPr>
            <a:r>
              <a:rPr lang="fr-FR" sz="2300" b="0" dirty="0">
                <a:solidFill>
                  <a:srgbClr val="002060"/>
                </a:solidFill>
                <a:latin typeface="Futura"/>
              </a:rPr>
              <a:t>Des catégories plus épurées qu’en FRA :</a:t>
            </a:r>
          </a:p>
          <a:p>
            <a:pPr marL="342864" lvl="1" indent="-342864">
              <a:spcBef>
                <a:spcPts val="1800"/>
              </a:spcBef>
              <a:buClr>
                <a:srgbClr val="002060"/>
              </a:buClr>
              <a:buFont typeface="Arial" panose="020B0604020202020204" pitchFamily="34" charset="0"/>
              <a:buChar char="•"/>
            </a:pPr>
            <a:r>
              <a:rPr lang="fr-FR" sz="2300" b="0" dirty="0">
                <a:solidFill>
                  <a:srgbClr val="002060"/>
                </a:solidFill>
                <a:latin typeface="Futura"/>
              </a:rPr>
              <a:t>Under 19 </a:t>
            </a:r>
          </a:p>
          <a:p>
            <a:pPr marL="342864" lvl="1" indent="-342864">
              <a:spcBef>
                <a:spcPts val="1800"/>
              </a:spcBef>
              <a:buClr>
                <a:srgbClr val="002060"/>
              </a:buClr>
              <a:buFont typeface="Arial" panose="020B0604020202020204" pitchFamily="34" charset="0"/>
              <a:buChar char="•"/>
            </a:pPr>
            <a:r>
              <a:rPr lang="fr-FR" sz="2300" b="0" dirty="0">
                <a:solidFill>
                  <a:srgbClr val="002060"/>
                </a:solidFill>
                <a:latin typeface="Futura"/>
              </a:rPr>
              <a:t>Under 23</a:t>
            </a:r>
          </a:p>
          <a:p>
            <a:pPr marL="342864" indent="-342864">
              <a:spcBef>
                <a:spcPts val="1800"/>
              </a:spcBef>
              <a:buClr>
                <a:srgbClr val="002060"/>
              </a:buClr>
              <a:buFont typeface="Arial" panose="020B0604020202020204" pitchFamily="34" charset="0"/>
              <a:buChar char="•"/>
            </a:pPr>
            <a:r>
              <a:rPr lang="fr-FR" dirty="0">
                <a:solidFill>
                  <a:srgbClr val="002060"/>
                </a:solidFill>
                <a:latin typeface="Futura"/>
              </a:rPr>
              <a:t>Senior : catégorie ouverte, sans restrictions d’âge</a:t>
            </a:r>
          </a:p>
          <a:p>
            <a:pPr marL="342864" indent="-342864">
              <a:spcBef>
                <a:spcPts val="1800"/>
              </a:spcBef>
              <a:buClr>
                <a:srgbClr val="002060"/>
              </a:buClr>
              <a:buFont typeface="Arial" panose="020B0604020202020204" pitchFamily="34" charset="0"/>
              <a:buChar char="•"/>
            </a:pPr>
            <a:r>
              <a:rPr lang="fr-FR" dirty="0">
                <a:solidFill>
                  <a:srgbClr val="002060"/>
                </a:solidFill>
                <a:latin typeface="Futura"/>
              </a:rPr>
              <a:t>Master, de A (&gt; 27 ans) à M &gt; 89 ans et plus</a:t>
            </a:r>
            <a:endParaRPr lang="fr-FR" dirty="0">
              <a:latin typeface="Futura"/>
            </a:endParaRPr>
          </a:p>
        </p:txBody>
      </p:sp>
      <p:sp>
        <p:nvSpPr>
          <p:cNvPr id="4" name="Espace réservé du texte 3">
            <a:extLst>
              <a:ext uri="{FF2B5EF4-FFF2-40B4-BE49-F238E27FC236}">
                <a16:creationId xmlns="" xmlns:a16="http://schemas.microsoft.com/office/drawing/2014/main" id="{FADA3CF0-0333-4C3C-A41D-9D370693FBBA}"/>
              </a:ext>
            </a:extLst>
          </p:cNvPr>
          <p:cNvSpPr>
            <a:spLocks noGrp="1"/>
          </p:cNvSpPr>
          <p:nvPr>
            <p:ph type="body" sz="quarter" idx="12"/>
          </p:nvPr>
        </p:nvSpPr>
        <p:spPr>
          <a:xfrm>
            <a:off x="1374095" y="577838"/>
            <a:ext cx="8698495" cy="618631"/>
          </a:xfrm>
        </p:spPr>
        <p:txBody>
          <a:bodyPr>
            <a:normAutofit fontScale="92500" lnSpcReduction="10000"/>
          </a:bodyPr>
          <a:lstStyle/>
          <a:p>
            <a:pPr marL="0" lvl="1" indent="0" algn="ctr">
              <a:buNone/>
            </a:pPr>
            <a:r>
              <a:rPr lang="fr-FR" sz="3600" b="1" dirty="0">
                <a:solidFill>
                  <a:srgbClr val="002060"/>
                </a:solidFill>
                <a:latin typeface="Arial Black" panose="020B0A04020102020204" pitchFamily="34" charset="0"/>
                <a:ea typeface="+mj-ea"/>
                <a:cs typeface="+mj-cs"/>
              </a:rPr>
              <a:t>Compétiteurs &amp; catégories</a:t>
            </a:r>
            <a:endParaRPr lang="fr-FR" dirty="0">
              <a:solidFill>
                <a:srgbClr val="868686"/>
              </a:solidFill>
              <a:sym typeface="Futura"/>
            </a:endParaRPr>
          </a:p>
        </p:txBody>
      </p:sp>
    </p:spTree>
    <p:extLst>
      <p:ext uri="{BB962C8B-B14F-4D97-AF65-F5344CB8AC3E}">
        <p14:creationId xmlns:p14="http://schemas.microsoft.com/office/powerpoint/2010/main" val="3605920551"/>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 xmlns:a16="http://schemas.microsoft.com/office/drawing/2014/main" id="{43B95524-E76A-4BA0-ABB4-368AD83FA91D}"/>
              </a:ext>
            </a:extLst>
          </p:cNvPr>
          <p:cNvSpPr>
            <a:spLocks noGrp="1"/>
          </p:cNvSpPr>
          <p:nvPr>
            <p:ph type="body" sz="quarter" idx="10"/>
          </p:nvPr>
        </p:nvSpPr>
        <p:spPr/>
        <p:txBody>
          <a:bodyPr/>
          <a:lstStyle/>
          <a:p>
            <a:endParaRPr lang="fr-FR"/>
          </a:p>
        </p:txBody>
      </p:sp>
      <p:sp>
        <p:nvSpPr>
          <p:cNvPr id="3" name="Espace réservé du texte 2">
            <a:extLst>
              <a:ext uri="{FF2B5EF4-FFF2-40B4-BE49-F238E27FC236}">
                <a16:creationId xmlns="" xmlns:a16="http://schemas.microsoft.com/office/drawing/2014/main" id="{A63B5515-A22F-4583-B626-DCE5442A042A}"/>
              </a:ext>
            </a:extLst>
          </p:cNvPr>
          <p:cNvSpPr>
            <a:spLocks noGrp="1"/>
          </p:cNvSpPr>
          <p:nvPr>
            <p:ph type="body" sz="quarter" idx="11"/>
          </p:nvPr>
        </p:nvSpPr>
        <p:spPr/>
        <p:txBody>
          <a:bodyPr/>
          <a:lstStyle/>
          <a:p>
            <a:pPr marL="342864" lvl="1" indent="-342864">
              <a:spcBef>
                <a:spcPts val="1800"/>
              </a:spcBef>
              <a:buFont typeface="Arial" panose="020B0604020202020204" pitchFamily="34" charset="0"/>
              <a:buChar char="•"/>
            </a:pPr>
            <a:r>
              <a:rPr lang="fr-FR" sz="2300" b="0" dirty="0">
                <a:solidFill>
                  <a:srgbClr val="002060"/>
                </a:solidFill>
                <a:latin typeface="Futura"/>
              </a:rPr>
              <a:t>Catégories : U19, U23, Senior (tous âges), Master (à partir de 27 ans)</a:t>
            </a:r>
          </a:p>
          <a:p>
            <a:pPr marL="342864" lvl="1" indent="-342864">
              <a:spcBef>
                <a:spcPts val="1800"/>
              </a:spcBef>
              <a:buFont typeface="Arial" panose="020B0604020202020204" pitchFamily="34" charset="0"/>
              <a:buChar char="•"/>
            </a:pPr>
            <a:r>
              <a:rPr lang="fr-FR" sz="2300" b="0" dirty="0">
                <a:solidFill>
                  <a:srgbClr val="002060"/>
                </a:solidFill>
                <a:latin typeface="Futura"/>
              </a:rPr>
              <a:t>Les hommes ne peuvent concourir que chez les hommes, et les femmes que chez les femmes (ou équipages mixtes engagés comme tels)</a:t>
            </a:r>
          </a:p>
          <a:p>
            <a:pPr marL="342864" lvl="1" indent="-342864">
              <a:spcBef>
                <a:spcPts val="1800"/>
              </a:spcBef>
              <a:buFont typeface="Arial" panose="020B0604020202020204" pitchFamily="34" charset="0"/>
              <a:buChar char="•"/>
            </a:pPr>
            <a:r>
              <a:rPr lang="fr-FR" sz="2300" b="0" dirty="0">
                <a:solidFill>
                  <a:srgbClr val="002060"/>
                </a:solidFill>
                <a:latin typeface="Futura"/>
              </a:rPr>
              <a:t>Selon type de régate, transmission par </a:t>
            </a:r>
            <a:r>
              <a:rPr lang="fr-FR" sz="2300" b="0" dirty="0" err="1">
                <a:solidFill>
                  <a:srgbClr val="002060"/>
                </a:solidFill>
                <a:latin typeface="Futura"/>
              </a:rPr>
              <a:t>FFA</a:t>
            </a:r>
            <a:r>
              <a:rPr lang="fr-FR" sz="2300" b="0" dirty="0">
                <a:solidFill>
                  <a:srgbClr val="002060"/>
                </a:solidFill>
                <a:latin typeface="Futura"/>
              </a:rPr>
              <a:t> des engagements sur formulaire World Rowing, </a:t>
            </a:r>
            <a:r>
              <a:rPr lang="fr-FR" sz="2300" b="0" dirty="0">
                <a:solidFill>
                  <a:srgbClr val="00B050"/>
                </a:solidFill>
                <a:latin typeface="Futura"/>
              </a:rPr>
              <a:t>ou directement par le club à l’organisateur</a:t>
            </a:r>
          </a:p>
          <a:p>
            <a:pPr marL="342864" lvl="1" indent="-342864">
              <a:spcBef>
                <a:spcPts val="1800"/>
              </a:spcBef>
              <a:buFont typeface="Arial" panose="020B0604020202020204" pitchFamily="34" charset="0"/>
              <a:buChar char="•"/>
            </a:pPr>
            <a:r>
              <a:rPr lang="fr-FR" sz="2300" b="0" dirty="0">
                <a:solidFill>
                  <a:srgbClr val="00B050"/>
                </a:solidFill>
                <a:latin typeface="Futura"/>
              </a:rPr>
              <a:t>L’ordre des rameurs dans un équipage commence par la fin du bateau (« </a:t>
            </a:r>
            <a:r>
              <a:rPr lang="fr-FR" sz="2300" b="0" dirty="0" err="1">
                <a:solidFill>
                  <a:srgbClr val="00B050"/>
                </a:solidFill>
                <a:latin typeface="Futura"/>
              </a:rPr>
              <a:t>bow</a:t>
            </a:r>
            <a:r>
              <a:rPr lang="fr-FR" sz="2300" b="0" dirty="0">
                <a:solidFill>
                  <a:srgbClr val="00B050"/>
                </a:solidFill>
                <a:latin typeface="Futura"/>
              </a:rPr>
              <a:t> »), et termine avec la nage (« stroke ») puis le barreur (« </a:t>
            </a:r>
            <a:r>
              <a:rPr lang="fr-FR" sz="2300" b="0" dirty="0" err="1">
                <a:solidFill>
                  <a:srgbClr val="00B050"/>
                </a:solidFill>
                <a:latin typeface="Futura"/>
              </a:rPr>
              <a:t>coxswain</a:t>
            </a:r>
            <a:r>
              <a:rPr lang="fr-FR" sz="2300" b="0" dirty="0">
                <a:solidFill>
                  <a:srgbClr val="00B050"/>
                </a:solidFill>
                <a:latin typeface="Futura"/>
              </a:rPr>
              <a:t> »)</a:t>
            </a:r>
          </a:p>
          <a:p>
            <a:pPr marL="342864" lvl="1" indent="-342864">
              <a:spcBef>
                <a:spcPts val="1800"/>
              </a:spcBef>
              <a:buFont typeface="Arial" panose="020B0604020202020204" pitchFamily="34" charset="0"/>
              <a:buChar char="•"/>
            </a:pPr>
            <a:r>
              <a:rPr lang="fr-FR" sz="2300" b="0" dirty="0">
                <a:solidFill>
                  <a:srgbClr val="002060"/>
                </a:solidFill>
                <a:latin typeface="Futura"/>
              </a:rPr>
              <a:t>Règles spécifiques applicables aux rameurs ayant une double nationalité</a:t>
            </a:r>
          </a:p>
        </p:txBody>
      </p:sp>
      <p:sp>
        <p:nvSpPr>
          <p:cNvPr id="4" name="Espace réservé du texte 3">
            <a:extLst>
              <a:ext uri="{FF2B5EF4-FFF2-40B4-BE49-F238E27FC236}">
                <a16:creationId xmlns="" xmlns:a16="http://schemas.microsoft.com/office/drawing/2014/main" id="{FADA3CF0-0333-4C3C-A41D-9D370693FBBA}"/>
              </a:ext>
            </a:extLst>
          </p:cNvPr>
          <p:cNvSpPr>
            <a:spLocks noGrp="1"/>
          </p:cNvSpPr>
          <p:nvPr>
            <p:ph type="body" sz="quarter" idx="12"/>
          </p:nvPr>
        </p:nvSpPr>
        <p:spPr>
          <a:xfrm>
            <a:off x="1374095" y="577838"/>
            <a:ext cx="8698495" cy="618631"/>
          </a:xfrm>
        </p:spPr>
        <p:txBody>
          <a:bodyPr>
            <a:normAutofit fontScale="92500" lnSpcReduction="10000"/>
          </a:bodyPr>
          <a:lstStyle/>
          <a:p>
            <a:r>
              <a:rPr lang="fr-FR" sz="3600" b="1" dirty="0">
                <a:solidFill>
                  <a:srgbClr val="002060"/>
                </a:solidFill>
                <a:latin typeface="Arial Black" panose="020B0A04020102020204" pitchFamily="34" charset="0"/>
                <a:ea typeface="+mj-ea"/>
                <a:cs typeface="+mj-cs"/>
              </a:rPr>
              <a:t>Engagements (</a:t>
            </a:r>
            <a:r>
              <a:rPr lang="fr-FR" sz="3600" b="1" i="1" dirty="0">
                <a:solidFill>
                  <a:srgbClr val="002060"/>
                </a:solidFill>
                <a:latin typeface="Arial Black" panose="020B0A04020102020204" pitchFamily="34" charset="0"/>
                <a:ea typeface="+mj-ea"/>
                <a:cs typeface="+mj-cs"/>
              </a:rPr>
              <a:t>entries</a:t>
            </a:r>
            <a:r>
              <a:rPr lang="fr-FR" sz="3600" b="1" dirty="0">
                <a:solidFill>
                  <a:srgbClr val="002060"/>
                </a:solidFill>
                <a:latin typeface="Arial Black" panose="020B0A04020102020204" pitchFamily="34" charset="0"/>
                <a:ea typeface="+mj-ea"/>
                <a:cs typeface="+mj-cs"/>
              </a:rPr>
              <a:t>)</a:t>
            </a:r>
          </a:p>
        </p:txBody>
      </p:sp>
    </p:spTree>
    <p:extLst>
      <p:ext uri="{BB962C8B-B14F-4D97-AF65-F5344CB8AC3E}">
        <p14:creationId xmlns:p14="http://schemas.microsoft.com/office/powerpoint/2010/main" val="2997454719"/>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 xmlns:a16="http://schemas.microsoft.com/office/drawing/2014/main" id="{43B95524-E76A-4BA0-ABB4-368AD83FA91D}"/>
              </a:ext>
            </a:extLst>
          </p:cNvPr>
          <p:cNvSpPr>
            <a:spLocks noGrp="1"/>
          </p:cNvSpPr>
          <p:nvPr>
            <p:ph type="body" sz="quarter" idx="10"/>
          </p:nvPr>
        </p:nvSpPr>
        <p:spPr/>
        <p:txBody>
          <a:bodyPr/>
          <a:lstStyle/>
          <a:p>
            <a:endParaRPr lang="fr-FR"/>
          </a:p>
        </p:txBody>
      </p:sp>
      <p:sp>
        <p:nvSpPr>
          <p:cNvPr id="4" name="Espace réservé du texte 3">
            <a:extLst>
              <a:ext uri="{FF2B5EF4-FFF2-40B4-BE49-F238E27FC236}">
                <a16:creationId xmlns="" xmlns:a16="http://schemas.microsoft.com/office/drawing/2014/main" id="{FADA3CF0-0333-4C3C-A41D-9D370693FBBA}"/>
              </a:ext>
            </a:extLst>
          </p:cNvPr>
          <p:cNvSpPr>
            <a:spLocks noGrp="1"/>
          </p:cNvSpPr>
          <p:nvPr>
            <p:ph type="body" sz="quarter" idx="12"/>
          </p:nvPr>
        </p:nvSpPr>
        <p:spPr>
          <a:xfrm>
            <a:off x="1374095" y="577838"/>
            <a:ext cx="8698495" cy="618631"/>
          </a:xfrm>
        </p:spPr>
        <p:txBody>
          <a:bodyPr>
            <a:normAutofit fontScale="92500" lnSpcReduction="10000"/>
          </a:bodyPr>
          <a:lstStyle/>
          <a:p>
            <a:r>
              <a:rPr lang="fr-FR" sz="3600" b="1" dirty="0">
                <a:solidFill>
                  <a:srgbClr val="002060"/>
                </a:solidFill>
                <a:latin typeface="Arial Black" panose="020B0A04020102020204" pitchFamily="34" charset="0"/>
                <a:ea typeface="+mj-ea"/>
                <a:cs typeface="+mj-cs"/>
              </a:rPr>
              <a:t>Forfaits (</a:t>
            </a:r>
            <a:r>
              <a:rPr lang="fr-FR" sz="3600" b="1" i="1" dirty="0" err="1">
                <a:solidFill>
                  <a:srgbClr val="002060"/>
                </a:solidFill>
                <a:latin typeface="Arial Black" panose="020B0A04020102020204" pitchFamily="34" charset="0"/>
                <a:ea typeface="+mj-ea"/>
                <a:cs typeface="+mj-cs"/>
              </a:rPr>
              <a:t>withdrawals</a:t>
            </a:r>
            <a:r>
              <a:rPr lang="fr-FR" sz="3600" b="1" dirty="0">
                <a:solidFill>
                  <a:srgbClr val="002060"/>
                </a:solidFill>
                <a:latin typeface="Arial Black" panose="020B0A04020102020204" pitchFamily="34" charset="0"/>
                <a:ea typeface="+mj-ea"/>
                <a:cs typeface="+mj-cs"/>
              </a:rPr>
              <a:t>)</a:t>
            </a:r>
          </a:p>
        </p:txBody>
      </p:sp>
      <p:graphicFrame>
        <p:nvGraphicFramePr>
          <p:cNvPr id="6" name="Table 5"/>
          <p:cNvGraphicFramePr>
            <a:graphicFrameLocks noGrp="1"/>
          </p:cNvGraphicFramePr>
          <p:nvPr>
            <p:extLst>
              <p:ext uri="{D42A27DB-BD31-4B8C-83A1-F6EECF244321}">
                <p14:modId xmlns:p14="http://schemas.microsoft.com/office/powerpoint/2010/main" val="3522304425"/>
              </p:ext>
            </p:extLst>
          </p:nvPr>
        </p:nvGraphicFramePr>
        <p:xfrm>
          <a:off x="2177935" y="1646381"/>
          <a:ext cx="10124900" cy="7098607"/>
        </p:xfrm>
        <a:graphic>
          <a:graphicData uri="http://schemas.openxmlformats.org/drawingml/2006/table">
            <a:tbl>
              <a:tblPr firstRow="1" bandRow="1">
                <a:tableStyleId>{5C22544A-7EE6-4342-B048-85BDC9FD1C3A}</a:tableStyleId>
              </a:tblPr>
              <a:tblGrid>
                <a:gridCol w="5062450">
                  <a:extLst>
                    <a:ext uri="{9D8B030D-6E8A-4147-A177-3AD203B41FA5}">
                      <a16:colId xmlns="" xmlns:a16="http://schemas.microsoft.com/office/drawing/2014/main" val="20000"/>
                    </a:ext>
                  </a:extLst>
                </a:gridCol>
                <a:gridCol w="5062450">
                  <a:extLst>
                    <a:ext uri="{9D8B030D-6E8A-4147-A177-3AD203B41FA5}">
                      <a16:colId xmlns="" xmlns:a16="http://schemas.microsoft.com/office/drawing/2014/main" val="20001"/>
                    </a:ext>
                  </a:extLst>
                </a:gridCol>
              </a:tblGrid>
              <a:tr h="895042">
                <a:tc>
                  <a:txBody>
                    <a:bodyPr/>
                    <a:lstStyle/>
                    <a:p>
                      <a:r>
                        <a:rPr lang="fr-FR" noProof="0" dirty="0">
                          <a:latin typeface="Arial" panose="020B0604020202020204" pitchFamily="34" charset="0"/>
                          <a:cs typeface="Arial" panose="020B0604020202020204" pitchFamily="34" charset="0"/>
                        </a:rPr>
                        <a:t>Régates internationales </a:t>
                      </a:r>
                    </a:p>
                  </a:txBody>
                  <a:tcPr/>
                </a:tc>
                <a:tc>
                  <a:txBody>
                    <a:bodyPr/>
                    <a:lstStyle/>
                    <a:p>
                      <a:r>
                        <a:rPr lang="fr-FR" noProof="0" dirty="0">
                          <a:latin typeface="Arial" panose="020B0604020202020204" pitchFamily="34" charset="0"/>
                          <a:cs typeface="Arial" panose="020B0604020202020204" pitchFamily="34" charset="0"/>
                        </a:rPr>
                        <a:t>Evènements World</a:t>
                      </a:r>
                      <a:r>
                        <a:rPr lang="fr-FR" baseline="0" noProof="0" dirty="0">
                          <a:latin typeface="Arial" panose="020B0604020202020204" pitchFamily="34" charset="0"/>
                          <a:cs typeface="Arial" panose="020B0604020202020204" pitchFamily="34" charset="0"/>
                        </a:rPr>
                        <a:t> Rowing</a:t>
                      </a:r>
                      <a:endParaRPr lang="fr-FR" noProof="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0000"/>
                  </a:ext>
                </a:extLst>
              </a:tr>
              <a:tr h="493816">
                <a:tc gridSpan="2">
                  <a:txBody>
                    <a:bodyPr/>
                    <a:lstStyle/>
                    <a:p>
                      <a:pPr algn="ctr"/>
                      <a:r>
                        <a:rPr lang="fr-FR" noProof="0" dirty="0">
                          <a:solidFill>
                            <a:srgbClr val="00B050"/>
                          </a:solidFill>
                          <a:latin typeface="Arial" panose="020B0604020202020204" pitchFamily="34" charset="0"/>
                          <a:cs typeface="Arial" panose="020B0604020202020204" pitchFamily="34" charset="0"/>
                        </a:rPr>
                        <a:t>Tout forfait</a:t>
                      </a:r>
                      <a:r>
                        <a:rPr lang="fr-FR" baseline="0" noProof="0" dirty="0">
                          <a:solidFill>
                            <a:srgbClr val="00B050"/>
                          </a:solidFill>
                          <a:latin typeface="Arial" panose="020B0604020202020204" pitchFamily="34" charset="0"/>
                          <a:cs typeface="Arial" panose="020B0604020202020204" pitchFamily="34" charset="0"/>
                        </a:rPr>
                        <a:t> déclaré est irréversible</a:t>
                      </a:r>
                      <a:endParaRPr lang="fr-FR" noProof="0" dirty="0">
                        <a:solidFill>
                          <a:srgbClr val="00B050"/>
                        </a:solidFill>
                        <a:latin typeface="Arial" panose="020B0604020202020204" pitchFamily="34" charset="0"/>
                        <a:cs typeface="Arial" panose="020B0604020202020204" pitchFamily="34" charset="0"/>
                      </a:endParaRPr>
                    </a:p>
                  </a:txBody>
                  <a:tcPr/>
                </a:tc>
                <a:tc hMerge="1">
                  <a:txBody>
                    <a:bodyPr/>
                    <a:lstStyle/>
                    <a:p>
                      <a:endParaRPr lang="fr-FR" noProof="0" dirty="0"/>
                    </a:p>
                  </a:txBody>
                  <a:tcPr/>
                </a:tc>
                <a:extLst>
                  <a:ext uri="{0D108BD9-81ED-4DB2-BD59-A6C34878D82A}">
                    <a16:rowId xmlns="" xmlns:a16="http://schemas.microsoft.com/office/drawing/2014/main" val="10001"/>
                  </a:ext>
                </a:extLst>
              </a:tr>
              <a:tr h="5709749">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noProof="0" dirty="0">
                          <a:latin typeface="Arial" panose="020B0604020202020204" pitchFamily="34" charset="0"/>
                          <a:cs typeface="Arial" panose="020B0604020202020204" pitchFamily="34" charset="0"/>
                        </a:rPr>
                        <a:t>Tout forfait</a:t>
                      </a:r>
                      <a:r>
                        <a:rPr lang="fr-FR" baseline="0" noProof="0" dirty="0">
                          <a:latin typeface="Arial" panose="020B0604020202020204" pitchFamily="34" charset="0"/>
                          <a:cs typeface="Arial" panose="020B0604020202020204" pitchFamily="34" charset="0"/>
                        </a:rPr>
                        <a:t> doit être remis par écrit au comité d’organisation le plus tôt possible, au plus tard avant la réunion des Team Managers</a:t>
                      </a:r>
                      <a:endParaRPr lang="fr-FR" noProof="0" dirty="0">
                        <a:latin typeface="Arial" panose="020B0604020202020204" pitchFamily="34" charset="0"/>
                        <a:cs typeface="Arial" panose="020B0604020202020204" pitchFamily="34" charset="0"/>
                      </a:endParaRP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noProof="0" dirty="0">
                          <a:latin typeface="Arial" panose="020B0604020202020204" pitchFamily="34" charset="0"/>
                          <a:cs typeface="Arial" panose="020B0604020202020204" pitchFamily="34" charset="0"/>
                        </a:rPr>
                        <a:t>Tout forfait</a:t>
                      </a:r>
                      <a:r>
                        <a:rPr lang="fr-FR" baseline="0" noProof="0" dirty="0">
                          <a:latin typeface="Arial" panose="020B0604020202020204" pitchFamily="34" charset="0"/>
                          <a:cs typeface="Arial" panose="020B0604020202020204" pitchFamily="34" charset="0"/>
                        </a:rPr>
                        <a:t> doit être remis par écrit à World Rowing, au plus tard 3h avant le tirage au sort des séries (</a:t>
                      </a:r>
                      <a:r>
                        <a:rPr lang="fr-FR" i="1" baseline="0" noProof="0" dirty="0" err="1">
                          <a:latin typeface="Arial" panose="020B0604020202020204" pitchFamily="34" charset="0"/>
                          <a:cs typeface="Arial" panose="020B0604020202020204" pitchFamily="34" charset="0"/>
                        </a:rPr>
                        <a:t>Draw</a:t>
                      </a:r>
                      <a:r>
                        <a:rPr lang="fr-FR" i="0" baseline="0" noProof="0" dirty="0">
                          <a:latin typeface="Arial" panose="020B0604020202020204" pitchFamily="34" charset="0"/>
                          <a:cs typeface="Arial" panose="020B0604020202020204" pitchFamily="34" charset="0"/>
                        </a:rPr>
                        <a:t>)</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r-FR" i="1" baseline="0" noProof="0" dirty="0">
                        <a:latin typeface="Arial" panose="020B0604020202020204" pitchFamily="34" charset="0"/>
                        <a:cs typeface="Arial" panose="020B0604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i="0" baseline="0" noProof="0" dirty="0">
                          <a:latin typeface="Arial" panose="020B0604020202020204" pitchFamily="34" charset="0"/>
                          <a:cs typeface="Arial" panose="020B0604020202020204" pitchFamily="34" charset="0"/>
                        </a:rPr>
                        <a:t>Pour toute demande reçue plus tard que le délai susmentionné, la </a:t>
                      </a:r>
                      <a:r>
                        <a:rPr lang="fr-FR" i="0" baseline="0" noProof="0" dirty="0" err="1">
                          <a:latin typeface="Arial" panose="020B0604020202020204" pitchFamily="34" charset="0"/>
                          <a:cs typeface="Arial" panose="020B0604020202020204" pitchFamily="34" charset="0"/>
                        </a:rPr>
                        <a:t>FFA</a:t>
                      </a:r>
                      <a:r>
                        <a:rPr lang="fr-FR" i="0" baseline="0" noProof="0" dirty="0">
                          <a:latin typeface="Arial" panose="020B0604020202020204" pitchFamily="34" charset="0"/>
                          <a:cs typeface="Arial" panose="020B0604020202020204" pitchFamily="34" charset="0"/>
                        </a:rPr>
                        <a:t> recevra une amende de 500 EUR par forfait (sauf raison médicale acceptée).</a:t>
                      </a:r>
                      <a:endParaRPr lang="fr-FR" i="0"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fr-FR" noProof="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44597219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Pour participer à une compétition, un rameur doit :…"/>
          <p:cNvSpPr txBox="1">
            <a:spLocks noGrp="1"/>
          </p:cNvSpPr>
          <p:nvPr>
            <p:ph type="body" sz="quarter" idx="10"/>
          </p:nvPr>
        </p:nvSpPr>
        <p:spPr>
          <a:prstGeom prst="rect">
            <a:avLst/>
          </a:prstGeom>
        </p:spPr>
        <p:txBody>
          <a:bodyPr/>
          <a:lstStyle/>
          <a:p>
            <a:pPr marL="317500" indent="0">
              <a:buNone/>
            </a:pPr>
            <a:endParaRPr lang="fr-FR" dirty="0"/>
          </a:p>
        </p:txBody>
      </p:sp>
      <p:sp>
        <p:nvSpPr>
          <p:cNvPr id="2" name="Text Placeholder 1"/>
          <p:cNvSpPr>
            <a:spLocks noGrp="1"/>
          </p:cNvSpPr>
          <p:nvPr>
            <p:ph type="body" sz="quarter" idx="11"/>
          </p:nvPr>
        </p:nvSpPr>
        <p:spPr/>
        <p:txBody>
          <a:bodyPr/>
          <a:lstStyle/>
          <a:p>
            <a:pPr marL="317500"/>
            <a:r>
              <a:rPr lang="fr-FR" dirty="0">
                <a:solidFill>
                  <a:srgbClr val="002060"/>
                </a:solidFill>
              </a:rPr>
              <a:t>Pour participer à une compétition, un rameur doit :</a:t>
            </a:r>
          </a:p>
          <a:p>
            <a:pPr marL="342900" indent="-342900">
              <a:spcBef>
                <a:spcPts val="1800"/>
              </a:spcBef>
              <a:buClrTx/>
              <a:buFont typeface="Arial" panose="020B0604020202020204" pitchFamily="34" charset="0"/>
              <a:buChar char="•"/>
            </a:pPr>
            <a:r>
              <a:rPr lang="fr-FR" dirty="0">
                <a:solidFill>
                  <a:srgbClr val="002060"/>
                </a:solidFill>
              </a:rPr>
              <a:t>Être titulaire d’une licence annuelle délivrée par la FFA (A ou U) (Art. 6), avec établissement d’un certificat médical ou questionnaire de santé (Art. 7)</a:t>
            </a:r>
          </a:p>
          <a:p>
            <a:pPr marL="342900" indent="-342900">
              <a:spcBef>
                <a:spcPts val="1800"/>
              </a:spcBef>
              <a:buClrTx/>
              <a:buFont typeface="Arial" panose="020B0604020202020204" pitchFamily="34" charset="0"/>
              <a:buChar char="•"/>
            </a:pPr>
            <a:r>
              <a:rPr lang="fr-FR" dirty="0">
                <a:solidFill>
                  <a:srgbClr val="002060"/>
                </a:solidFill>
              </a:rPr>
              <a:t>Pouvoir présenter à tout moment une pièce d’identité ou licence aux arbitres (Art. 30 – 1)</a:t>
            </a:r>
          </a:p>
          <a:p>
            <a:pPr marL="342900" indent="-342900">
              <a:spcBef>
                <a:spcPts val="1800"/>
              </a:spcBef>
              <a:buClrTx/>
              <a:buFont typeface="Arial" panose="020B0604020202020204" pitchFamily="34" charset="0"/>
              <a:buChar char="•"/>
            </a:pPr>
            <a:r>
              <a:rPr lang="fr-FR" dirty="0">
                <a:solidFill>
                  <a:srgbClr val="002060"/>
                </a:solidFill>
              </a:rPr>
              <a:t>Respecter le Code des Régates avec loyauté, respect d’autrui, et sans mettre quiconque en </a:t>
            </a:r>
            <a:r>
              <a:rPr lang="fr-FR" dirty="0" smtClean="0">
                <a:solidFill>
                  <a:srgbClr val="002060"/>
                </a:solidFill>
              </a:rPr>
              <a:t>danger -- et respecter l’environnement du bassin (</a:t>
            </a:r>
            <a:r>
              <a:rPr lang="fr-FR" dirty="0">
                <a:solidFill>
                  <a:srgbClr val="002060"/>
                </a:solidFill>
              </a:rPr>
              <a:t>Art. 9)</a:t>
            </a:r>
            <a:endParaRPr lang="en-GB" dirty="0">
              <a:solidFill>
                <a:srgbClr val="002060"/>
              </a:solidFill>
            </a:endParaRPr>
          </a:p>
        </p:txBody>
      </p:sp>
      <p:sp>
        <p:nvSpPr>
          <p:cNvPr id="3" name="Text Placeholder 2"/>
          <p:cNvSpPr>
            <a:spLocks noGrp="1"/>
          </p:cNvSpPr>
          <p:nvPr>
            <p:ph type="body" sz="quarter" idx="12"/>
          </p:nvPr>
        </p:nvSpPr>
        <p:spPr/>
        <p:txBody>
          <a:bodyPr/>
          <a:lstStyle/>
          <a:p>
            <a:r>
              <a:rPr lang="en-GB" sz="3600" b="1" kern="1200" dirty="0" err="1">
                <a:solidFill>
                  <a:srgbClr val="002060"/>
                </a:solidFill>
                <a:latin typeface="Arial Black" panose="020B0A04020102020204" pitchFamily="34" charset="0"/>
                <a:ea typeface="+mj-ea"/>
                <a:cs typeface="+mj-cs"/>
              </a:rPr>
              <a:t>Participer</a:t>
            </a:r>
            <a:r>
              <a:rPr lang="en-GB" sz="3600" b="1" kern="1200" dirty="0">
                <a:solidFill>
                  <a:srgbClr val="002060"/>
                </a:solidFill>
                <a:latin typeface="Arial Black" panose="020B0A04020102020204" pitchFamily="34" charset="0"/>
                <a:ea typeface="+mj-ea"/>
                <a:cs typeface="+mj-cs"/>
              </a:rPr>
              <a:t> à </a:t>
            </a:r>
            <a:r>
              <a:rPr lang="en-GB" sz="3600" b="1" kern="1200" dirty="0" err="1">
                <a:solidFill>
                  <a:srgbClr val="002060"/>
                </a:solidFill>
                <a:latin typeface="Arial Black" panose="020B0A04020102020204" pitchFamily="34" charset="0"/>
                <a:ea typeface="+mj-ea"/>
                <a:cs typeface="+mj-cs"/>
              </a:rPr>
              <a:t>une</a:t>
            </a:r>
            <a:r>
              <a:rPr lang="en-GB" sz="3600" b="1" kern="1200" dirty="0">
                <a:solidFill>
                  <a:srgbClr val="002060"/>
                </a:solidFill>
                <a:latin typeface="Arial Black" panose="020B0A04020102020204" pitchFamily="34" charset="0"/>
                <a:ea typeface="+mj-ea"/>
                <a:cs typeface="+mj-cs"/>
              </a:rPr>
              <a:t> </a:t>
            </a:r>
            <a:r>
              <a:rPr lang="en-GB" sz="3600" b="1" kern="1200" dirty="0" err="1">
                <a:solidFill>
                  <a:srgbClr val="002060"/>
                </a:solidFill>
                <a:latin typeface="Arial Black" panose="020B0A04020102020204" pitchFamily="34" charset="0"/>
                <a:ea typeface="+mj-ea"/>
                <a:cs typeface="+mj-cs"/>
              </a:rPr>
              <a:t>compétition</a:t>
            </a:r>
            <a:endParaRPr lang="en-GB" sz="3600" b="1" kern="1200" dirty="0">
              <a:solidFill>
                <a:srgbClr val="002060"/>
              </a:solidFill>
              <a:latin typeface="Arial Black" panose="020B0A04020102020204" pitchFamily="34" charset="0"/>
              <a:ea typeface="+mj-ea"/>
              <a:cs typeface="+mj-cs"/>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2" nodeType="clickEffect">
                                  <p:stCondLst>
                                    <p:cond delay="0"/>
                                  </p:stCondLst>
                                  <p:iterate>
                                    <p:tmAbs val="0"/>
                                  </p:iterate>
                                  <p:childTnLst>
                                    <p:set>
                                      <p:cBhvr>
                                        <p:cTn id="6" fill="hold"/>
                                        <p:tgtEl>
                                          <p:spTgt spid="171">
                                            <p:bg/>
                                          </p:spTgt>
                                        </p:tgtEl>
                                        <p:attrNameLst>
                                          <p:attrName>style.visibility</p:attrName>
                                        </p:attrNameLst>
                                      </p:cBhvr>
                                      <p:to>
                                        <p:strVal val="visible"/>
                                      </p:to>
                                    </p:set>
                                    <p:animEffect transition="in" filter="wipe(left)">
                                      <p:cBhvr>
                                        <p:cTn id="7" dur="1000"/>
                                        <p:tgtEl>
                                          <p:spTgt spid="171">
                                            <p:bg/>
                                          </p:spTgt>
                                        </p:tgtEl>
                                      </p:cBhvr>
                                    </p:animEffect>
                                  </p:childTnLst>
                                </p:cTn>
                              </p:par>
                              <p:par>
                                <p:cTn id="8" presetID="22" presetClass="entr" presetSubtype="8" fill="hold" grpId="2" nodeType="withEffect" nodePh="1">
                                  <p:stCondLst>
                                    <p:cond delay="0"/>
                                  </p:stCondLst>
                                  <p:endCondLst>
                                    <p:cond evt="begin" delay="0">
                                      <p:tn val="8"/>
                                    </p:cond>
                                  </p:endCondLst>
                                  <p:iterate>
                                    <p:tmAbs val="0"/>
                                  </p:iterate>
                                  <p:childTnLst>
                                    <p:set>
                                      <p:cBhvr>
                                        <p:cTn id="9" fill="hold"/>
                                        <p:tgtEl>
                                          <p:spTgt spid="171">
                                            <p:txEl>
                                              <p:pRg st="0" end="0"/>
                                            </p:txEl>
                                          </p:spTgt>
                                        </p:tgtEl>
                                        <p:attrNameLst>
                                          <p:attrName>style.visibility</p:attrName>
                                        </p:attrNameLst>
                                      </p:cBhvr>
                                      <p:to>
                                        <p:strVal val="visible"/>
                                      </p:to>
                                    </p:set>
                                    <p:animEffect transition="in" filter="wipe(left)">
                                      <p:cBhvr>
                                        <p:cTn id="10" dur="1000"/>
                                        <p:tgtEl>
                                          <p:spTgt spid="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2" build="p" bldLvl="5"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 xmlns:a16="http://schemas.microsoft.com/office/drawing/2014/main" id="{43B95524-E76A-4BA0-ABB4-368AD83FA91D}"/>
              </a:ext>
            </a:extLst>
          </p:cNvPr>
          <p:cNvSpPr>
            <a:spLocks noGrp="1"/>
          </p:cNvSpPr>
          <p:nvPr>
            <p:ph type="body" sz="quarter" idx="10"/>
          </p:nvPr>
        </p:nvSpPr>
        <p:spPr/>
        <p:txBody>
          <a:bodyPr/>
          <a:lstStyle/>
          <a:p>
            <a:endParaRPr lang="fr-FR"/>
          </a:p>
        </p:txBody>
      </p:sp>
      <p:sp>
        <p:nvSpPr>
          <p:cNvPr id="4" name="Espace réservé du texte 3">
            <a:extLst>
              <a:ext uri="{FF2B5EF4-FFF2-40B4-BE49-F238E27FC236}">
                <a16:creationId xmlns="" xmlns:a16="http://schemas.microsoft.com/office/drawing/2014/main" id="{FADA3CF0-0333-4C3C-A41D-9D370693FBBA}"/>
              </a:ext>
            </a:extLst>
          </p:cNvPr>
          <p:cNvSpPr>
            <a:spLocks noGrp="1"/>
          </p:cNvSpPr>
          <p:nvPr>
            <p:ph type="body" sz="quarter" idx="12"/>
          </p:nvPr>
        </p:nvSpPr>
        <p:spPr>
          <a:xfrm>
            <a:off x="1374095" y="577838"/>
            <a:ext cx="8698495" cy="618631"/>
          </a:xfrm>
        </p:spPr>
        <p:txBody>
          <a:bodyPr>
            <a:normAutofit fontScale="77500" lnSpcReduction="20000"/>
          </a:bodyPr>
          <a:lstStyle/>
          <a:p>
            <a:r>
              <a:rPr lang="fr-FR" sz="3600" b="1" dirty="0">
                <a:solidFill>
                  <a:srgbClr val="002060"/>
                </a:solidFill>
                <a:latin typeface="Arial Black" panose="020B0A04020102020204" pitchFamily="34" charset="0"/>
                <a:ea typeface="+mj-ea"/>
                <a:cs typeface="+mj-cs"/>
              </a:rPr>
              <a:t>Remplacements (</a:t>
            </a:r>
            <a:r>
              <a:rPr lang="fr-FR" sz="3600" b="1" i="1" dirty="0">
                <a:solidFill>
                  <a:srgbClr val="002060"/>
                </a:solidFill>
                <a:latin typeface="Arial Black" panose="020B0A04020102020204" pitchFamily="34" charset="0"/>
                <a:ea typeface="+mj-ea"/>
                <a:cs typeface="+mj-cs"/>
              </a:rPr>
              <a:t>substitutions or changes</a:t>
            </a:r>
            <a:r>
              <a:rPr lang="fr-FR" sz="3600" b="1" dirty="0">
                <a:solidFill>
                  <a:srgbClr val="002060"/>
                </a:solidFill>
                <a:latin typeface="Arial Black" panose="020B0A04020102020204" pitchFamily="34" charset="0"/>
                <a:ea typeface="+mj-ea"/>
                <a:cs typeface="+mj-cs"/>
              </a:rPr>
              <a:t>)</a:t>
            </a:r>
          </a:p>
        </p:txBody>
      </p:sp>
      <p:graphicFrame>
        <p:nvGraphicFramePr>
          <p:cNvPr id="6" name="Table 5"/>
          <p:cNvGraphicFramePr>
            <a:graphicFrameLocks noGrp="1"/>
          </p:cNvGraphicFramePr>
          <p:nvPr>
            <p:extLst>
              <p:ext uri="{D42A27DB-BD31-4B8C-83A1-F6EECF244321}">
                <p14:modId xmlns:p14="http://schemas.microsoft.com/office/powerpoint/2010/main" val="4004307310"/>
              </p:ext>
            </p:extLst>
          </p:nvPr>
        </p:nvGraphicFramePr>
        <p:xfrm>
          <a:off x="2157406" y="1424002"/>
          <a:ext cx="10078929" cy="5760720"/>
        </p:xfrm>
        <a:graphic>
          <a:graphicData uri="http://schemas.openxmlformats.org/drawingml/2006/table">
            <a:tbl>
              <a:tblPr firstRow="1" bandRow="1">
                <a:tableStyleId>{5C22544A-7EE6-4342-B048-85BDC9FD1C3A}</a:tableStyleId>
              </a:tblPr>
              <a:tblGrid>
                <a:gridCol w="5372993">
                  <a:extLst>
                    <a:ext uri="{9D8B030D-6E8A-4147-A177-3AD203B41FA5}">
                      <a16:colId xmlns="" xmlns:a16="http://schemas.microsoft.com/office/drawing/2014/main" val="20000"/>
                    </a:ext>
                  </a:extLst>
                </a:gridCol>
                <a:gridCol w="4705936">
                  <a:extLst>
                    <a:ext uri="{9D8B030D-6E8A-4147-A177-3AD203B41FA5}">
                      <a16:colId xmlns="" xmlns:a16="http://schemas.microsoft.com/office/drawing/2014/main" val="20001"/>
                    </a:ext>
                  </a:extLst>
                </a:gridCol>
              </a:tblGrid>
              <a:tr h="370840">
                <a:tc>
                  <a:txBody>
                    <a:bodyPr/>
                    <a:lstStyle/>
                    <a:p>
                      <a:r>
                        <a:rPr lang="fr-FR" sz="2400" noProof="0" dirty="0">
                          <a:latin typeface="Arial" panose="020B0604020202020204" pitchFamily="34" charset="0"/>
                          <a:cs typeface="Arial" panose="020B0604020202020204" pitchFamily="34" charset="0"/>
                        </a:rPr>
                        <a:t>Régates internationales </a:t>
                      </a:r>
                    </a:p>
                  </a:txBody>
                  <a:tcPr/>
                </a:tc>
                <a:tc>
                  <a:txBody>
                    <a:bodyPr/>
                    <a:lstStyle/>
                    <a:p>
                      <a:r>
                        <a:rPr lang="fr-FR" sz="2400" noProof="0" dirty="0">
                          <a:latin typeface="Arial" panose="020B0604020202020204" pitchFamily="34" charset="0"/>
                          <a:cs typeface="Arial" panose="020B0604020202020204" pitchFamily="34" charset="0"/>
                        </a:rPr>
                        <a:t>Evènements World</a:t>
                      </a:r>
                      <a:r>
                        <a:rPr lang="fr-FR" sz="2400" baseline="0" noProof="0" dirty="0">
                          <a:latin typeface="Arial" panose="020B0604020202020204" pitchFamily="34" charset="0"/>
                          <a:cs typeface="Arial" panose="020B0604020202020204" pitchFamily="34" charset="0"/>
                        </a:rPr>
                        <a:t> Rowing</a:t>
                      </a:r>
                      <a:endParaRPr lang="fr-FR" sz="2400" noProof="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0000"/>
                  </a:ext>
                </a:extLst>
              </a:tr>
              <a:tr h="370840">
                <a:tc gridSpan="2">
                  <a:txBody>
                    <a:bodyPr/>
                    <a:lstStyle/>
                    <a:p>
                      <a:pPr algn="ctr"/>
                      <a:r>
                        <a:rPr lang="fr-FR" sz="2400" kern="1200" noProof="0" dirty="0">
                          <a:solidFill>
                            <a:srgbClr val="00B050"/>
                          </a:solidFill>
                          <a:latin typeface="Arial" panose="020B0604020202020204" pitchFamily="34" charset="0"/>
                          <a:ea typeface="+mn-ea"/>
                          <a:cs typeface="Arial" panose="020B0604020202020204" pitchFamily="34" charset="0"/>
                        </a:rPr>
                        <a:t>Après la date limite d’engagements, avant le premier tour de l’épreuve</a:t>
                      </a: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txBody>
                  <a:tcPr/>
                </a:tc>
                <a:extLst>
                  <a:ext uri="{0D108BD9-81ED-4DB2-BD59-A6C34878D82A}">
                    <a16:rowId xmlns="" xmlns:a16="http://schemas.microsoft.com/office/drawing/2014/main" val="10001"/>
                  </a:ext>
                </a:extLst>
              </a:tr>
              <a:tr h="370840">
                <a:tc>
                  <a:txBody>
                    <a:bodyPr/>
                    <a:lstStyle/>
                    <a:p>
                      <a:pPr marL="285750" indent="-285750">
                        <a:buFont typeface="Arial" panose="020B0604020202020204" pitchFamily="34" charset="0"/>
                        <a:buChar char="•"/>
                      </a:pPr>
                      <a:r>
                        <a:rPr lang="fr-FR" sz="2400" noProof="0" dirty="0">
                          <a:latin typeface="Arial" panose="020B0604020202020204" pitchFamily="34" charset="0"/>
                          <a:cs typeface="Arial" panose="020B0604020202020204" pitchFamily="34" charset="0"/>
                        </a:rPr>
                        <a:t>Equipages : substitution</a:t>
                      </a:r>
                      <a:r>
                        <a:rPr lang="fr-FR" sz="2400" baseline="0" noProof="0" dirty="0">
                          <a:latin typeface="Arial" panose="020B0604020202020204" pitchFamily="34" charset="0"/>
                          <a:cs typeface="Arial" panose="020B0604020202020204" pitchFamily="34" charset="0"/>
                        </a:rPr>
                        <a:t> possible jusqu’à 50 % des rameurs plus le barreur</a:t>
                      </a:r>
                      <a:endParaRPr lang="fr-FR" sz="2400"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fr-FR" sz="2400"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400" noProof="0" dirty="0">
                          <a:latin typeface="Arial" panose="020B0604020202020204" pitchFamily="34" charset="0"/>
                          <a:cs typeface="Arial" panose="020B0604020202020204" pitchFamily="34" charset="0"/>
                        </a:rPr>
                        <a:t>Un rameur en 1x ne peut pas être remplacé,</a:t>
                      </a:r>
                      <a:r>
                        <a:rPr lang="fr-FR" sz="2400" baseline="0" noProof="0" dirty="0">
                          <a:latin typeface="Arial" panose="020B0604020202020204" pitchFamily="34" charset="0"/>
                          <a:cs typeface="Arial" panose="020B0604020202020204" pitchFamily="34" charset="0"/>
                        </a:rPr>
                        <a:t> sauf pour raison médicale</a:t>
                      </a:r>
                      <a:endParaRPr lang="fr-FR" sz="2400"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fr-FR" sz="2400"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400" noProof="0" dirty="0">
                          <a:latin typeface="Arial" panose="020B0604020202020204" pitchFamily="34" charset="0"/>
                          <a:cs typeface="Arial" panose="020B0604020202020204" pitchFamily="34" charset="0"/>
                        </a:rPr>
                        <a:t>Tout changement doit être notifié par écrit au comité d’organisation</a:t>
                      </a:r>
                      <a:r>
                        <a:rPr lang="fr-FR" sz="2400" baseline="0" noProof="0" dirty="0">
                          <a:latin typeface="Arial" panose="020B0604020202020204" pitchFamily="34" charset="0"/>
                          <a:cs typeface="Arial" panose="020B0604020202020204" pitchFamily="34" charset="0"/>
                        </a:rPr>
                        <a:t> au plus tard 1h avant le premier tour de l’épreuve</a:t>
                      </a:r>
                      <a:endParaRPr lang="fr-FR" sz="2400" noProof="0" dirty="0">
                        <a:latin typeface="Arial" panose="020B0604020202020204" pitchFamily="34" charset="0"/>
                        <a:cs typeface="Arial" panose="020B0604020202020204" pitchFamily="34" charset="0"/>
                      </a:endParaRPr>
                    </a:p>
                    <a:p>
                      <a:endParaRPr lang="fr-FR" sz="2400" noProof="0" dirty="0">
                        <a:latin typeface="Arial" panose="020B0604020202020204" pitchFamily="34" charset="0"/>
                        <a:cs typeface="Arial" panose="020B0604020202020204" pitchFamily="34" charset="0"/>
                      </a:endParaRPr>
                    </a:p>
                  </a:txBody>
                  <a:tcPr/>
                </a:tc>
                <a:tc>
                  <a:txBody>
                    <a:bodyPr/>
                    <a:lstStyle/>
                    <a:p>
                      <a:pPr marL="285750" indent="-285750">
                        <a:buFont typeface="Arial" panose="020B0604020202020204" pitchFamily="34" charset="0"/>
                        <a:buChar char="•"/>
                      </a:pPr>
                      <a:r>
                        <a:rPr lang="fr-FR" sz="2400" noProof="0" dirty="0">
                          <a:latin typeface="Arial" panose="020B0604020202020204" pitchFamily="34" charset="0"/>
                          <a:cs typeface="Arial" panose="020B0604020202020204" pitchFamily="34" charset="0"/>
                        </a:rPr>
                        <a:t>Equipages : substitution</a:t>
                      </a:r>
                      <a:r>
                        <a:rPr lang="fr-FR" sz="2400" baseline="0" noProof="0" dirty="0">
                          <a:latin typeface="Arial" panose="020B0604020202020204" pitchFamily="34" charset="0"/>
                          <a:cs typeface="Arial" panose="020B0604020202020204" pitchFamily="34" charset="0"/>
                        </a:rPr>
                        <a:t> possible jusqu’à 50 % des rameurs plus le barreur </a:t>
                      </a:r>
                      <a:endParaRPr lang="fr-FR" sz="2400"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fr-FR" sz="2400"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2400" noProof="0" dirty="0">
                          <a:latin typeface="Arial" panose="020B0604020202020204" pitchFamily="34" charset="0"/>
                          <a:cs typeface="Arial" panose="020B0604020202020204" pitchFamily="34" charset="0"/>
                        </a:rPr>
                        <a:t>Un rameur en 1x ne peut pas être remplacé,</a:t>
                      </a:r>
                      <a:r>
                        <a:rPr lang="fr-FR" sz="2400" baseline="0" noProof="0" dirty="0">
                          <a:latin typeface="Arial" panose="020B0604020202020204" pitchFamily="34" charset="0"/>
                          <a:cs typeface="Arial" panose="020B0604020202020204" pitchFamily="34" charset="0"/>
                        </a:rPr>
                        <a:t> sauf pour raison médicale</a:t>
                      </a:r>
                      <a:endParaRPr lang="fr-FR" sz="2400" noProof="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fr-FR" sz="2400" noProof="0" dirty="0">
                        <a:latin typeface="Arial" panose="020B0604020202020204" pitchFamily="34" charset="0"/>
                        <a:cs typeface="Arial" panose="020B060402020202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sz="2400" noProof="0" dirty="0">
                          <a:latin typeface="Arial" panose="020B0604020202020204" pitchFamily="34" charset="0"/>
                          <a:cs typeface="Arial" panose="020B0604020202020204" pitchFamily="34" charset="0"/>
                        </a:rPr>
                        <a:t>Tout changement doit être notifié par écrit à</a:t>
                      </a:r>
                      <a:r>
                        <a:rPr lang="fr-FR" sz="2400" baseline="0" noProof="0" dirty="0">
                          <a:latin typeface="Arial" panose="020B0604020202020204" pitchFamily="34" charset="0"/>
                          <a:cs typeface="Arial" panose="020B0604020202020204" pitchFamily="34" charset="0"/>
                        </a:rPr>
                        <a:t> World Rowing</a:t>
                      </a:r>
                      <a:r>
                        <a:rPr lang="fr-FR" sz="2400" noProof="0" dirty="0">
                          <a:latin typeface="Arial" panose="020B0604020202020204" pitchFamily="34" charset="0"/>
                          <a:cs typeface="Arial" panose="020B0604020202020204" pitchFamily="34" charset="0"/>
                        </a:rPr>
                        <a:t> </a:t>
                      </a:r>
                      <a:r>
                        <a:rPr lang="fr-FR" sz="2400" baseline="0" noProof="0" dirty="0">
                          <a:latin typeface="Arial" panose="020B0604020202020204" pitchFamily="34" charset="0"/>
                          <a:cs typeface="Arial" panose="020B0604020202020204" pitchFamily="34" charset="0"/>
                        </a:rPr>
                        <a:t>au plus tard 1h avant le premier tour de l’épreuve</a:t>
                      </a:r>
                      <a:endParaRPr lang="fr-FR" sz="2400" noProof="0" dirty="0">
                        <a:latin typeface="Arial" panose="020B0604020202020204" pitchFamily="34" charset="0"/>
                        <a:cs typeface="Arial" panose="020B0604020202020204" pitchFamily="34" charset="0"/>
                      </a:endParaRPr>
                    </a:p>
                  </a:txBody>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221682851"/>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 xmlns:a16="http://schemas.microsoft.com/office/drawing/2014/main" id="{43B95524-E76A-4BA0-ABB4-368AD83FA91D}"/>
              </a:ext>
            </a:extLst>
          </p:cNvPr>
          <p:cNvSpPr>
            <a:spLocks noGrp="1"/>
          </p:cNvSpPr>
          <p:nvPr>
            <p:ph type="body" sz="quarter" idx="10"/>
          </p:nvPr>
        </p:nvSpPr>
        <p:spPr/>
        <p:txBody>
          <a:bodyPr/>
          <a:lstStyle/>
          <a:p>
            <a:endParaRPr lang="fr-FR"/>
          </a:p>
        </p:txBody>
      </p:sp>
      <p:sp>
        <p:nvSpPr>
          <p:cNvPr id="4" name="Espace réservé du texte 3">
            <a:extLst>
              <a:ext uri="{FF2B5EF4-FFF2-40B4-BE49-F238E27FC236}">
                <a16:creationId xmlns="" xmlns:a16="http://schemas.microsoft.com/office/drawing/2014/main" id="{FADA3CF0-0333-4C3C-A41D-9D370693FBBA}"/>
              </a:ext>
            </a:extLst>
          </p:cNvPr>
          <p:cNvSpPr>
            <a:spLocks noGrp="1"/>
          </p:cNvSpPr>
          <p:nvPr>
            <p:ph type="body" sz="quarter" idx="12"/>
          </p:nvPr>
        </p:nvSpPr>
        <p:spPr>
          <a:xfrm>
            <a:off x="1374095" y="577838"/>
            <a:ext cx="8698495" cy="618631"/>
          </a:xfrm>
        </p:spPr>
        <p:txBody>
          <a:bodyPr>
            <a:normAutofit fontScale="77500" lnSpcReduction="20000"/>
          </a:bodyPr>
          <a:lstStyle/>
          <a:p>
            <a:r>
              <a:rPr lang="fr-FR" sz="3600" b="1" dirty="0">
                <a:solidFill>
                  <a:srgbClr val="002060"/>
                </a:solidFill>
                <a:latin typeface="Arial Black" panose="020B0A04020102020204" pitchFamily="34" charset="0"/>
              </a:rPr>
              <a:t>Remplacements </a:t>
            </a:r>
            <a:r>
              <a:rPr lang="fr-FR" sz="3600" b="1" dirty="0">
                <a:solidFill>
                  <a:srgbClr val="002060"/>
                </a:solidFill>
                <a:latin typeface="Arial Black" panose="020B0A04020102020204" pitchFamily="34" charset="0"/>
                <a:ea typeface="+mj-ea"/>
                <a:cs typeface="+mj-cs"/>
              </a:rPr>
              <a:t>(</a:t>
            </a:r>
            <a:r>
              <a:rPr lang="fr-FR" sz="3600" b="1" i="1" dirty="0">
                <a:solidFill>
                  <a:srgbClr val="002060"/>
                </a:solidFill>
                <a:latin typeface="Arial Black" panose="020B0A04020102020204" pitchFamily="34" charset="0"/>
                <a:ea typeface="+mj-ea"/>
                <a:cs typeface="+mj-cs"/>
              </a:rPr>
              <a:t>substitutions or changes</a:t>
            </a:r>
            <a:r>
              <a:rPr lang="fr-FR" sz="3600" b="1" dirty="0">
                <a:solidFill>
                  <a:srgbClr val="002060"/>
                </a:solidFill>
                <a:latin typeface="Arial Black" panose="020B0A04020102020204" pitchFamily="34" charset="0"/>
                <a:ea typeface="+mj-ea"/>
                <a:cs typeface="+mj-cs"/>
              </a:rPr>
              <a:t>)</a:t>
            </a:r>
          </a:p>
        </p:txBody>
      </p:sp>
      <p:graphicFrame>
        <p:nvGraphicFramePr>
          <p:cNvPr id="5" name="Table 4"/>
          <p:cNvGraphicFramePr>
            <a:graphicFrameLocks noGrp="1"/>
          </p:cNvGraphicFramePr>
          <p:nvPr>
            <p:extLst>
              <p:ext uri="{D42A27DB-BD31-4B8C-83A1-F6EECF244321}">
                <p14:modId xmlns:p14="http://schemas.microsoft.com/office/powerpoint/2010/main" val="3124327369"/>
              </p:ext>
            </p:extLst>
          </p:nvPr>
        </p:nvGraphicFramePr>
        <p:xfrm>
          <a:off x="2177935" y="1292402"/>
          <a:ext cx="10124902" cy="7530756"/>
        </p:xfrm>
        <a:graphic>
          <a:graphicData uri="http://schemas.openxmlformats.org/drawingml/2006/table">
            <a:tbl>
              <a:tblPr firstRow="1" bandRow="1">
                <a:tableStyleId>{5C22544A-7EE6-4342-B048-85BDC9FD1C3A}</a:tableStyleId>
              </a:tblPr>
              <a:tblGrid>
                <a:gridCol w="5062451">
                  <a:extLst>
                    <a:ext uri="{9D8B030D-6E8A-4147-A177-3AD203B41FA5}">
                      <a16:colId xmlns="" xmlns:a16="http://schemas.microsoft.com/office/drawing/2014/main" val="20000"/>
                    </a:ext>
                  </a:extLst>
                </a:gridCol>
                <a:gridCol w="5062451">
                  <a:extLst>
                    <a:ext uri="{9D8B030D-6E8A-4147-A177-3AD203B41FA5}">
                      <a16:colId xmlns="" xmlns:a16="http://schemas.microsoft.com/office/drawing/2014/main" val="20001"/>
                    </a:ext>
                  </a:extLst>
                </a:gridCol>
              </a:tblGrid>
              <a:tr h="498904">
                <a:tc>
                  <a:txBody>
                    <a:bodyPr/>
                    <a:lstStyle/>
                    <a:p>
                      <a:r>
                        <a:rPr lang="fr-FR" sz="2400" b="1" kern="1200" noProof="0" dirty="0">
                          <a:solidFill>
                            <a:schemeClr val="lt1"/>
                          </a:solidFill>
                          <a:latin typeface="Arial" panose="020B0604020202020204" pitchFamily="34" charset="0"/>
                          <a:ea typeface="+mn-ea"/>
                          <a:cs typeface="Arial" panose="020B0604020202020204" pitchFamily="34" charset="0"/>
                        </a:rPr>
                        <a:t>Régates internationales </a:t>
                      </a:r>
                    </a:p>
                  </a:txBody>
                  <a:tcPr marL="130048" marR="130048" marT="65024" marB="65024"/>
                </a:tc>
                <a:tc>
                  <a:txBody>
                    <a:bodyPr/>
                    <a:lstStyle/>
                    <a:p>
                      <a:r>
                        <a:rPr lang="fr-FR" sz="2400" b="1" kern="1200" noProof="0" dirty="0">
                          <a:solidFill>
                            <a:schemeClr val="lt1"/>
                          </a:solidFill>
                          <a:latin typeface="Arial" panose="020B0604020202020204" pitchFamily="34" charset="0"/>
                          <a:ea typeface="+mn-ea"/>
                          <a:cs typeface="Arial" panose="020B0604020202020204" pitchFamily="34" charset="0"/>
                        </a:rPr>
                        <a:t>Evènements World Rowing</a:t>
                      </a:r>
                    </a:p>
                  </a:txBody>
                  <a:tcPr marL="130048" marR="130048" marT="65024" marB="65024"/>
                </a:tc>
                <a:extLst>
                  <a:ext uri="{0D108BD9-81ED-4DB2-BD59-A6C34878D82A}">
                    <a16:rowId xmlns="" xmlns:a16="http://schemas.microsoft.com/office/drawing/2014/main" val="10000"/>
                  </a:ext>
                </a:extLst>
              </a:tr>
              <a:tr h="429924">
                <a:tc gridSpan="2">
                  <a:txBody>
                    <a:bodyPr/>
                    <a:lstStyle/>
                    <a:p>
                      <a:pPr algn="ctr"/>
                      <a:r>
                        <a:rPr lang="fr-FR" sz="1800" kern="1200" noProof="0" dirty="0">
                          <a:solidFill>
                            <a:srgbClr val="00B050"/>
                          </a:solidFill>
                          <a:latin typeface="Arial" panose="020B0604020202020204" pitchFamily="34" charset="0"/>
                          <a:ea typeface="+mn-ea"/>
                          <a:cs typeface="Arial" panose="020B0604020202020204" pitchFamily="34" charset="0"/>
                        </a:rPr>
                        <a:t>Après la première course de l’épreuve – </a:t>
                      </a:r>
                      <a:r>
                        <a:rPr lang="fr-FR" sz="1800" noProof="0" dirty="0">
                          <a:solidFill>
                            <a:srgbClr val="00B050"/>
                          </a:solidFill>
                          <a:latin typeface="Arial" panose="020B0604020202020204" pitchFamily="34" charset="0"/>
                          <a:cs typeface="Arial" panose="020B0604020202020204" pitchFamily="34" charset="0"/>
                        </a:rPr>
                        <a:t>raison médicale uniquement</a:t>
                      </a:r>
                    </a:p>
                  </a:txBody>
                  <a:tcPr marL="130048" marR="130048" marT="65024" marB="65024"/>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txBody>
                  <a:tcPr/>
                </a:tc>
                <a:extLst>
                  <a:ext uri="{0D108BD9-81ED-4DB2-BD59-A6C34878D82A}">
                    <a16:rowId xmlns="" xmlns:a16="http://schemas.microsoft.com/office/drawing/2014/main" val="10001"/>
                  </a:ext>
                </a:extLst>
              </a:tr>
              <a:tr h="6601928">
                <a:tc>
                  <a:txBody>
                    <a:bodyPr/>
                    <a:lstStyle/>
                    <a:p>
                      <a:pPr marL="285750" indent="-285750">
                        <a:spcBef>
                          <a:spcPts val="1200"/>
                        </a:spcBef>
                        <a:buFont typeface="Arial" panose="020B0604020202020204" pitchFamily="34" charset="0"/>
                        <a:buChar char="•"/>
                      </a:pPr>
                      <a:r>
                        <a:rPr lang="fr-FR" sz="1800" noProof="0" dirty="0">
                          <a:latin typeface="Arial" panose="020B0604020202020204" pitchFamily="34" charset="0"/>
                          <a:cs typeface="Arial" panose="020B0604020202020204" pitchFamily="34" charset="0"/>
                        </a:rPr>
                        <a:t>Equipages : substitution possible pour raison médicale, de jusqu’à 50 % de l’équipage</a:t>
                      </a:r>
                      <a:r>
                        <a:rPr lang="fr-FR" sz="1800" baseline="0" noProof="0" dirty="0">
                          <a:latin typeface="Arial" panose="020B0604020202020204" pitchFamily="34" charset="0"/>
                          <a:cs typeface="Arial" panose="020B0604020202020204" pitchFamily="34" charset="0"/>
                        </a:rPr>
                        <a:t> plus le barreur, </a:t>
                      </a:r>
                      <a:r>
                        <a:rPr lang="fr-FR" sz="1800" noProof="0" dirty="0">
                          <a:latin typeface="Arial" panose="020B0604020202020204" pitchFamily="34" charset="0"/>
                          <a:cs typeface="Arial" panose="020B0604020202020204" pitchFamily="34" charset="0"/>
                        </a:rPr>
                        <a:t>de rameurs ayant déjà</a:t>
                      </a:r>
                      <a:r>
                        <a:rPr lang="fr-FR" sz="1800" baseline="0" noProof="0" dirty="0">
                          <a:latin typeface="Arial" panose="020B0604020202020204" pitchFamily="34" charset="0"/>
                          <a:cs typeface="Arial" panose="020B0604020202020204" pitchFamily="34" charset="0"/>
                        </a:rPr>
                        <a:t> concouru dans le premier tour de l’épreuve</a:t>
                      </a:r>
                    </a:p>
                    <a:p>
                      <a:pPr marL="285750" indent="-285750" algn="l" defTabSz="914400" rtl="0" eaLnBrk="1" latinLnBrk="0" hangingPunct="1">
                        <a:spcBef>
                          <a:spcPts val="1200"/>
                        </a:spcBef>
                        <a:buFont typeface="Arial" panose="020B0604020202020204" pitchFamily="34" charset="0"/>
                        <a:buChar char="•"/>
                      </a:pPr>
                      <a:r>
                        <a:rPr lang="fr-FR" sz="1800" kern="1200" noProof="0" dirty="0">
                          <a:solidFill>
                            <a:schemeClr val="dk1"/>
                          </a:solidFill>
                          <a:latin typeface="Arial" panose="020B0604020202020204" pitchFamily="34" charset="0"/>
                          <a:ea typeface="+mn-ea"/>
                          <a:cs typeface="Arial" panose="020B0604020202020204" pitchFamily="34" charset="0"/>
                        </a:rPr>
                        <a:t>Le certificat médical pour le changement d’équipage doit être approuvé par le comité d’organisation</a:t>
                      </a:r>
                    </a:p>
                    <a:p>
                      <a:pPr marL="285750" marR="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fr-FR" sz="1800" b="0" i="0" u="none" strike="noStrike" cap="none" spc="0" baseline="0" dirty="0">
                          <a:solidFill>
                            <a:srgbClr val="002060"/>
                          </a:solidFill>
                          <a:uFillTx/>
                          <a:latin typeface="Arial" panose="020B0604020202020204" pitchFamily="34" charset="0"/>
                          <a:ea typeface="+mn-ea"/>
                          <a:cs typeface="Arial" panose="020B0604020202020204" pitchFamily="34" charset="0"/>
                          <a:sym typeface="Palatino"/>
                        </a:rPr>
                        <a:t>La permutation (échange de rameurs d'un équipage engagé à un autre), n’est pas autorisée</a:t>
                      </a:r>
                    </a:p>
                    <a:p>
                      <a:pPr marL="285750" indent="-285750">
                        <a:spcBef>
                          <a:spcPts val="1200"/>
                        </a:spcBef>
                        <a:buFont typeface="Arial" panose="020B0604020202020204" pitchFamily="34" charset="0"/>
                        <a:buChar char="•"/>
                      </a:pPr>
                      <a:r>
                        <a:rPr lang="fr-FR" sz="1800" noProof="0" dirty="0">
                          <a:latin typeface="Arial" panose="020B0604020202020204" pitchFamily="34" charset="0"/>
                          <a:cs typeface="Arial" panose="020B0604020202020204" pitchFamily="34" charset="0"/>
                        </a:rPr>
                        <a:t>Pas de remplacement</a:t>
                      </a:r>
                      <a:r>
                        <a:rPr lang="fr-FR" sz="1800" baseline="0" noProof="0" dirty="0">
                          <a:latin typeface="Arial" panose="020B0604020202020204" pitchFamily="34" charset="0"/>
                          <a:cs typeface="Arial" panose="020B0604020202020204" pitchFamily="34" charset="0"/>
                        </a:rPr>
                        <a:t> autorisé pour les rameurs en 1x ayant déjà couru</a:t>
                      </a:r>
                      <a:endParaRPr lang="fr-FR" sz="1800" noProof="0" dirty="0">
                        <a:latin typeface="Arial" panose="020B0604020202020204" pitchFamily="34" charset="0"/>
                        <a:cs typeface="Arial" panose="020B0604020202020204" pitchFamily="34" charset="0"/>
                      </a:endParaRPr>
                    </a:p>
                    <a:p>
                      <a:pPr marL="285750" indent="-285750">
                        <a:spcBef>
                          <a:spcPts val="1200"/>
                        </a:spcBef>
                        <a:buFont typeface="Arial" panose="020B0604020202020204" pitchFamily="34" charset="0"/>
                        <a:buChar char="•"/>
                      </a:pPr>
                      <a:r>
                        <a:rPr lang="fr-FR" sz="1800" noProof="0" dirty="0">
                          <a:latin typeface="Arial" panose="020B0604020202020204" pitchFamily="34" charset="0"/>
                          <a:cs typeface="Arial" panose="020B0604020202020204" pitchFamily="34" charset="0"/>
                        </a:rPr>
                        <a:t>Un rameur</a:t>
                      </a:r>
                      <a:r>
                        <a:rPr lang="fr-FR" sz="1800" baseline="0" noProof="0" dirty="0">
                          <a:latin typeface="Arial" panose="020B0604020202020204" pitchFamily="34" charset="0"/>
                          <a:cs typeface="Arial" panose="020B0604020202020204" pitchFamily="34" charset="0"/>
                        </a:rPr>
                        <a:t> remplacé ne peut pas ramer de nouveau dans la régate, même s’il est guéri</a:t>
                      </a:r>
                      <a:endParaRPr lang="fr-FR" sz="1800" noProof="0" dirty="0">
                        <a:latin typeface="Arial" panose="020B0604020202020204" pitchFamily="34" charset="0"/>
                        <a:cs typeface="Arial" panose="020B0604020202020204" pitchFamily="34" charset="0"/>
                      </a:endParaRPr>
                    </a:p>
                    <a:p>
                      <a:pPr marL="285750" indent="-285750">
                        <a:spcBef>
                          <a:spcPts val="1200"/>
                        </a:spcBef>
                        <a:buFont typeface="Arial" panose="020B0604020202020204" pitchFamily="34" charset="0"/>
                        <a:buChar char="•"/>
                      </a:pPr>
                      <a:endParaRPr lang="fr-FR" sz="1800" noProof="0" dirty="0">
                        <a:latin typeface="Arial" panose="020B0604020202020204" pitchFamily="34" charset="0"/>
                        <a:cs typeface="Arial" panose="020B0604020202020204" pitchFamily="34" charset="0"/>
                      </a:endParaRPr>
                    </a:p>
                    <a:p>
                      <a:pPr>
                        <a:spcBef>
                          <a:spcPts val="1200"/>
                        </a:spcBef>
                      </a:pPr>
                      <a:endParaRPr lang="fr-FR" sz="1800" noProof="0" dirty="0">
                        <a:latin typeface="Arial" panose="020B0604020202020204" pitchFamily="34" charset="0"/>
                        <a:cs typeface="Arial" panose="020B0604020202020204" pitchFamily="34" charset="0"/>
                      </a:endParaRPr>
                    </a:p>
                  </a:txBody>
                  <a:tcPr marL="130048" marR="130048" marT="65024" marB="65024"/>
                </a:tc>
                <a:tc>
                  <a:txBody>
                    <a:bodyPr/>
                    <a:lstStyle/>
                    <a:p>
                      <a:pPr marL="285750" marR="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fr-FR" sz="1800" noProof="0" dirty="0">
                          <a:latin typeface="Arial" panose="020B0604020202020204" pitchFamily="34" charset="0"/>
                          <a:cs typeface="Arial" panose="020B0604020202020204" pitchFamily="34" charset="0"/>
                        </a:rPr>
                        <a:t>Equipages : substitution possible pour raison médicale, de jusqu’à 50 % de l’équipage</a:t>
                      </a:r>
                      <a:r>
                        <a:rPr lang="fr-FR" sz="1800" baseline="0" noProof="0" dirty="0">
                          <a:latin typeface="Arial" panose="020B0604020202020204" pitchFamily="34" charset="0"/>
                          <a:cs typeface="Arial" panose="020B0604020202020204" pitchFamily="34" charset="0"/>
                        </a:rPr>
                        <a:t> plus le barreur, </a:t>
                      </a:r>
                      <a:r>
                        <a:rPr lang="fr-FR" sz="1800" noProof="0" dirty="0">
                          <a:latin typeface="Arial" panose="020B0604020202020204" pitchFamily="34" charset="0"/>
                          <a:cs typeface="Arial" panose="020B0604020202020204" pitchFamily="34" charset="0"/>
                        </a:rPr>
                        <a:t>de rameurs ayant déjà</a:t>
                      </a:r>
                      <a:r>
                        <a:rPr lang="fr-FR" sz="1800" baseline="0" noProof="0" dirty="0">
                          <a:latin typeface="Arial" panose="020B0604020202020204" pitchFamily="34" charset="0"/>
                          <a:cs typeface="Arial" panose="020B0604020202020204" pitchFamily="34" charset="0"/>
                        </a:rPr>
                        <a:t> concouru dans le premier tour de l’épreuve</a:t>
                      </a:r>
                    </a:p>
                    <a:p>
                      <a:pPr marL="285750" marR="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fr-FR" sz="1800" kern="1200" noProof="0" dirty="0">
                          <a:solidFill>
                            <a:schemeClr val="dk1"/>
                          </a:solidFill>
                          <a:latin typeface="Arial" panose="020B0604020202020204" pitchFamily="34" charset="0"/>
                          <a:ea typeface="+mn-ea"/>
                          <a:cs typeface="Arial" panose="020B0604020202020204" pitchFamily="34" charset="0"/>
                        </a:rPr>
                        <a:t>Le certificat médical pour le changement d’équipage doit être remis par écrit</a:t>
                      </a:r>
                      <a:r>
                        <a:rPr lang="fr-FR" sz="1800" kern="1200" baseline="0" noProof="0" dirty="0">
                          <a:solidFill>
                            <a:schemeClr val="dk1"/>
                          </a:solidFill>
                          <a:latin typeface="Arial" panose="020B0604020202020204" pitchFamily="34" charset="0"/>
                          <a:ea typeface="+mn-ea"/>
                          <a:cs typeface="Arial" panose="020B0604020202020204" pitchFamily="34" charset="0"/>
                        </a:rPr>
                        <a:t> à World Rowing</a:t>
                      </a:r>
                      <a:endParaRPr lang="fr-FR" sz="1800" kern="1200" noProof="0" dirty="0">
                        <a:solidFill>
                          <a:schemeClr val="dk1"/>
                        </a:solidFill>
                        <a:latin typeface="Arial" panose="020B0604020202020204" pitchFamily="34" charset="0"/>
                        <a:ea typeface="+mn-ea"/>
                        <a:cs typeface="Arial" panose="020B0604020202020204" pitchFamily="34" charset="0"/>
                      </a:endParaRPr>
                    </a:p>
                    <a:p>
                      <a:pPr marL="285750" marR="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fr-FR" sz="1800" noProof="0" dirty="0">
                          <a:latin typeface="Arial" panose="020B0604020202020204" pitchFamily="34" charset="0"/>
                          <a:cs typeface="Arial" panose="020B0604020202020204" pitchFamily="34" charset="0"/>
                        </a:rPr>
                        <a:t>Le changement doit être approuvé</a:t>
                      </a:r>
                      <a:r>
                        <a:rPr lang="fr-FR" sz="1800" baseline="0" noProof="0" dirty="0">
                          <a:latin typeface="Arial" panose="020B0604020202020204" pitchFamily="34" charset="0"/>
                          <a:cs typeface="Arial" panose="020B0604020202020204" pitchFamily="34" charset="0"/>
                        </a:rPr>
                        <a:t> par </a:t>
                      </a:r>
                      <a:r>
                        <a:rPr lang="fr-FR" sz="1800" noProof="0" dirty="0">
                          <a:latin typeface="Arial" panose="020B0604020202020204" pitchFamily="34" charset="0"/>
                          <a:cs typeface="Arial" panose="020B0604020202020204" pitchFamily="34" charset="0"/>
                        </a:rPr>
                        <a:t>le médecin World Rowing,</a:t>
                      </a:r>
                      <a:r>
                        <a:rPr lang="fr-FR" sz="1800" baseline="0" noProof="0" dirty="0">
                          <a:latin typeface="Arial" panose="020B0604020202020204" pitchFamily="34" charset="0"/>
                          <a:cs typeface="Arial" panose="020B0604020202020204" pitchFamily="34" charset="0"/>
                        </a:rPr>
                        <a:t> qui examine le rameur</a:t>
                      </a:r>
                      <a:r>
                        <a:rPr lang="fr-FR" sz="1800" noProof="0" dirty="0">
                          <a:latin typeface="Arial" panose="020B0604020202020204" pitchFamily="34" charset="0"/>
                          <a:cs typeface="Arial" panose="020B0604020202020204" pitchFamily="34" charset="0"/>
                        </a:rPr>
                        <a:t>. Le</a:t>
                      </a:r>
                      <a:r>
                        <a:rPr lang="fr-FR" sz="1800" baseline="0" noProof="0" dirty="0">
                          <a:latin typeface="Arial" panose="020B0604020202020204" pitchFamily="34" charset="0"/>
                          <a:cs typeface="Arial" panose="020B0604020202020204" pitchFamily="34" charset="0"/>
                        </a:rPr>
                        <a:t> remplaçant doit être éligible.</a:t>
                      </a:r>
                      <a:endParaRPr lang="fr-FR" sz="1800" noProof="0" dirty="0">
                        <a:latin typeface="Arial" panose="020B0604020202020204" pitchFamily="34" charset="0"/>
                        <a:cs typeface="Arial" panose="020B0604020202020204" pitchFamily="34" charset="0"/>
                      </a:endParaRPr>
                    </a:p>
                    <a:p>
                      <a:pPr marL="285750" marR="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fr-FR" sz="1800" noProof="0" dirty="0">
                          <a:latin typeface="Arial" panose="020B0604020202020204" pitchFamily="34" charset="0"/>
                          <a:cs typeface="Arial" panose="020B0604020202020204" pitchFamily="34" charset="0"/>
                        </a:rPr>
                        <a:t>Le rameur</a:t>
                      </a:r>
                      <a:r>
                        <a:rPr lang="fr-FR" sz="1800" baseline="0" noProof="0" dirty="0">
                          <a:latin typeface="Arial" panose="020B0604020202020204" pitchFamily="34" charset="0"/>
                          <a:cs typeface="Arial" panose="020B0604020202020204" pitchFamily="34" charset="0"/>
                        </a:rPr>
                        <a:t> remplacé peut rejoindre l’équipage une fois remis, après soumission d’un nouveau certificat et examen par le même médecin World Rowing</a:t>
                      </a:r>
                    </a:p>
                    <a:p>
                      <a:pPr marL="285750" marR="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fr-FR" sz="1800" b="0" i="0" u="none" strike="noStrike" cap="none" spc="0" baseline="0" dirty="0">
                          <a:solidFill>
                            <a:srgbClr val="002060"/>
                          </a:solidFill>
                          <a:uFillTx/>
                          <a:latin typeface="Arial" panose="020B0604020202020204" pitchFamily="34" charset="0"/>
                          <a:ea typeface="+mn-ea"/>
                          <a:cs typeface="Arial" panose="020B0604020202020204" pitchFamily="34" charset="0"/>
                          <a:sym typeface="Palatino"/>
                        </a:rPr>
                        <a:t>La permutation (échange de rameurs d'un équipage engagé à un autre), n’est pas autorisée</a:t>
                      </a:r>
                    </a:p>
                    <a:p>
                      <a:pPr marL="285750" marR="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fr-FR" sz="1800" noProof="0" dirty="0">
                          <a:latin typeface="Arial" panose="020B0604020202020204" pitchFamily="34" charset="0"/>
                          <a:cs typeface="Arial" panose="020B0604020202020204" pitchFamily="34" charset="0"/>
                        </a:rPr>
                        <a:t>Pas de remplacement</a:t>
                      </a:r>
                      <a:r>
                        <a:rPr lang="fr-FR" sz="1800" baseline="0" noProof="0" dirty="0">
                          <a:latin typeface="Arial" panose="020B0604020202020204" pitchFamily="34" charset="0"/>
                          <a:cs typeface="Arial" panose="020B0604020202020204" pitchFamily="34" charset="0"/>
                        </a:rPr>
                        <a:t> autorisé pour les rameurs en 1x ayant déjà couru</a:t>
                      </a:r>
                      <a:endParaRPr lang="fr-FR" sz="1800" noProof="0" dirty="0">
                        <a:latin typeface="Arial" panose="020B0604020202020204" pitchFamily="34" charset="0"/>
                        <a:cs typeface="Arial" panose="020B0604020202020204" pitchFamily="34" charset="0"/>
                      </a:endParaRPr>
                    </a:p>
                  </a:txBody>
                  <a:tcPr marL="130048" marR="130048" marT="65024" marB="65024"/>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3588085740"/>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3" name="Text Placeholder 2"/>
          <p:cNvSpPr>
            <a:spLocks noGrp="1"/>
          </p:cNvSpPr>
          <p:nvPr>
            <p:ph type="body" sz="quarter" idx="11"/>
          </p:nvPr>
        </p:nvSpPr>
        <p:spPr/>
        <p:txBody>
          <a:bodyPr>
            <a:normAutofit/>
          </a:bodyPr>
          <a:lstStyle/>
          <a:p>
            <a:pPr lvl="1">
              <a:spcBef>
                <a:spcPts val="1707"/>
              </a:spcBef>
            </a:pPr>
            <a:endParaRPr lang="fr-FR" sz="2300" b="0" dirty="0">
              <a:solidFill>
                <a:srgbClr val="002060"/>
              </a:solidFill>
              <a:latin typeface="Futura"/>
            </a:endParaRPr>
          </a:p>
          <a:p>
            <a:pPr lvl="1">
              <a:spcBef>
                <a:spcPts val="1707"/>
              </a:spcBef>
            </a:pPr>
            <a:endParaRPr lang="fr-FR" sz="2300" b="0" dirty="0">
              <a:solidFill>
                <a:srgbClr val="002060"/>
              </a:solidFill>
              <a:latin typeface="Futura"/>
            </a:endParaRPr>
          </a:p>
          <a:p>
            <a:pPr lvl="1">
              <a:spcBef>
                <a:spcPts val="1707"/>
              </a:spcBef>
            </a:pPr>
            <a:r>
              <a:rPr lang="fr-FR" sz="2300" b="0" dirty="0">
                <a:solidFill>
                  <a:srgbClr val="002060"/>
                </a:solidFill>
                <a:latin typeface="Futura"/>
              </a:rPr>
              <a:t>Lorsqu’un rameur poids léger remplace un rameur lui-même poids légers en dehors des heures de pesée:</a:t>
            </a:r>
          </a:p>
          <a:p>
            <a:pPr marL="406374" lvl="1" indent="-406374">
              <a:spcBef>
                <a:spcPts val="1707"/>
              </a:spcBef>
              <a:buFont typeface="Arial" panose="020B0604020202020204" pitchFamily="34" charset="0"/>
              <a:buChar char="•"/>
            </a:pPr>
            <a:r>
              <a:rPr lang="fr-FR" sz="2300" b="0" dirty="0">
                <a:solidFill>
                  <a:srgbClr val="002060"/>
                </a:solidFill>
                <a:latin typeface="Futura"/>
              </a:rPr>
              <a:t>Il doit immédiatement se rendre au local de pesée des athlètes</a:t>
            </a:r>
          </a:p>
          <a:p>
            <a:pPr marL="406374" lvl="1" indent="-406374">
              <a:spcBef>
                <a:spcPts val="1707"/>
              </a:spcBef>
              <a:buFont typeface="Arial" panose="020B0604020202020204" pitchFamily="34" charset="0"/>
              <a:buChar char="•"/>
            </a:pPr>
            <a:r>
              <a:rPr lang="fr-FR" sz="2300" b="0" dirty="0">
                <a:solidFill>
                  <a:srgbClr val="002060"/>
                </a:solidFill>
                <a:latin typeface="Futura"/>
              </a:rPr>
              <a:t>Il doit se conformer aux règles de poids individuel et de poids moyen du bateau.</a:t>
            </a:r>
          </a:p>
          <a:p>
            <a:pPr marL="406374" lvl="1" indent="-406374">
              <a:spcBef>
                <a:spcPts val="1707"/>
              </a:spcBef>
              <a:buFont typeface="Arial" panose="020B0604020202020204" pitchFamily="34" charset="0"/>
              <a:buChar char="•"/>
            </a:pPr>
            <a:r>
              <a:rPr lang="fr-FR" sz="2300" b="0" dirty="0">
                <a:solidFill>
                  <a:srgbClr val="00B050"/>
                </a:solidFill>
                <a:latin typeface="Futura"/>
              </a:rPr>
              <a:t>Le reste de l’équipage ne sera pas pesé à nouveau.</a:t>
            </a:r>
          </a:p>
          <a:p>
            <a:pPr marL="406374" lvl="1" indent="-406374">
              <a:spcBef>
                <a:spcPts val="1707"/>
              </a:spcBef>
              <a:buFont typeface="Arial" panose="020B0604020202020204" pitchFamily="34" charset="0"/>
              <a:buChar char="•"/>
            </a:pPr>
            <a:endParaRPr lang="en-GB" sz="2300" b="0" dirty="0">
              <a:solidFill>
                <a:srgbClr val="002060"/>
              </a:solidFill>
              <a:latin typeface="Futura"/>
            </a:endParaRPr>
          </a:p>
        </p:txBody>
      </p:sp>
      <p:sp>
        <p:nvSpPr>
          <p:cNvPr id="4" name="Text Placeholder 3"/>
          <p:cNvSpPr>
            <a:spLocks noGrp="1"/>
          </p:cNvSpPr>
          <p:nvPr>
            <p:ph type="body" sz="quarter" idx="12"/>
          </p:nvPr>
        </p:nvSpPr>
        <p:spPr/>
        <p:txBody>
          <a:bodyPr/>
          <a:lstStyle/>
          <a:p>
            <a:r>
              <a:rPr lang="fr-FR" b="1" dirty="0">
                <a:solidFill>
                  <a:srgbClr val="002060"/>
                </a:solidFill>
                <a:latin typeface="Arial Black" panose="020B0A04020102020204" pitchFamily="34" charset="0"/>
              </a:rPr>
              <a:t>Remplacements : règle applicable aux PL</a:t>
            </a:r>
            <a:endParaRPr lang="en-GB" dirty="0"/>
          </a:p>
        </p:txBody>
      </p:sp>
    </p:spTree>
    <p:extLst>
      <p:ext uri="{BB962C8B-B14F-4D97-AF65-F5344CB8AC3E}">
        <p14:creationId xmlns:p14="http://schemas.microsoft.com/office/powerpoint/2010/main" val="458244283"/>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3" name="Text Placeholder 2"/>
          <p:cNvSpPr>
            <a:spLocks noGrp="1"/>
          </p:cNvSpPr>
          <p:nvPr>
            <p:ph type="body" sz="quarter" idx="11"/>
          </p:nvPr>
        </p:nvSpPr>
        <p:spPr/>
        <p:txBody>
          <a:bodyPr>
            <a:normAutofit/>
          </a:bodyPr>
          <a:lstStyle/>
          <a:p>
            <a:pPr lvl="1">
              <a:spcBef>
                <a:spcPts val="1707"/>
              </a:spcBef>
            </a:pPr>
            <a:r>
              <a:rPr lang="en-GB" sz="2300" b="0" dirty="0" err="1">
                <a:solidFill>
                  <a:srgbClr val="002060"/>
                </a:solidFill>
                <a:latin typeface="Futura"/>
              </a:rPr>
              <a:t>Uniquement</a:t>
            </a:r>
            <a:r>
              <a:rPr lang="en-GB" sz="2300" b="0" dirty="0">
                <a:solidFill>
                  <a:srgbClr val="002060"/>
                </a:solidFill>
                <a:latin typeface="Futura"/>
              </a:rPr>
              <a:t> </a:t>
            </a:r>
            <a:r>
              <a:rPr lang="en-GB" sz="2300" b="0" dirty="0" err="1">
                <a:solidFill>
                  <a:srgbClr val="002060"/>
                </a:solidFill>
                <a:latin typeface="Futura"/>
              </a:rPr>
              <a:t>en</a:t>
            </a:r>
            <a:r>
              <a:rPr lang="en-GB" sz="2300" b="0" dirty="0">
                <a:solidFill>
                  <a:srgbClr val="002060"/>
                </a:solidFill>
                <a:latin typeface="Futura"/>
              </a:rPr>
              <a:t> </a:t>
            </a:r>
            <a:r>
              <a:rPr lang="en-GB" sz="2300" b="0" dirty="0" err="1">
                <a:solidFill>
                  <a:srgbClr val="002060"/>
                </a:solidFill>
                <a:latin typeface="Futura"/>
              </a:rPr>
              <a:t>évènements</a:t>
            </a:r>
            <a:r>
              <a:rPr lang="en-GB" sz="2300" b="0" dirty="0">
                <a:solidFill>
                  <a:srgbClr val="002060"/>
                </a:solidFill>
                <a:latin typeface="Futura"/>
              </a:rPr>
              <a:t> World Rowing :</a:t>
            </a:r>
          </a:p>
          <a:p>
            <a:pPr marL="406374" lvl="1" indent="-406374">
              <a:spcBef>
                <a:spcPts val="1707"/>
              </a:spcBef>
              <a:buFont typeface="Arial" panose="020B0604020202020204" pitchFamily="34" charset="0"/>
              <a:buChar char="•"/>
            </a:pPr>
            <a:r>
              <a:rPr lang="fr-FR" sz="2300" b="0" dirty="0">
                <a:solidFill>
                  <a:srgbClr val="002060"/>
                </a:solidFill>
                <a:latin typeface="Futura"/>
              </a:rPr>
              <a:t>Un rameur malade ou blessé peut être remplacé par un rameur d'un deuxième bateau (sans doublement)</a:t>
            </a:r>
          </a:p>
          <a:p>
            <a:pPr marL="406374" lvl="1" indent="-406374">
              <a:spcBef>
                <a:spcPts val="1707"/>
              </a:spcBef>
              <a:buFont typeface="Arial" panose="020B0604020202020204" pitchFamily="34" charset="0"/>
              <a:buChar char="•"/>
            </a:pPr>
            <a:r>
              <a:rPr lang="fr-FR" sz="2300" b="0" dirty="0">
                <a:solidFill>
                  <a:srgbClr val="002060"/>
                </a:solidFill>
                <a:latin typeface="Futura"/>
              </a:rPr>
              <a:t>Ce dernier rameur peut à son tour être remplacé dans ce bateau par un autre rameur</a:t>
            </a:r>
          </a:p>
          <a:p>
            <a:pPr marL="406374" lvl="1" indent="-406374">
              <a:spcBef>
                <a:spcPts val="1707"/>
              </a:spcBef>
              <a:buFont typeface="Arial" panose="020B0604020202020204" pitchFamily="34" charset="0"/>
              <a:buChar char="•"/>
            </a:pPr>
            <a:r>
              <a:rPr lang="fr-FR" sz="2300" b="0" dirty="0">
                <a:solidFill>
                  <a:srgbClr val="00B050"/>
                </a:solidFill>
                <a:latin typeface="Futura"/>
              </a:rPr>
              <a:t>Ce changement consécutif ne peut avoir lieu que si la ligne de substitutions résulte clairement de la maladie ou de la blessure du rameur du premier bateau</a:t>
            </a:r>
          </a:p>
          <a:p>
            <a:pPr marL="406374" lvl="1" indent="-406374">
              <a:spcBef>
                <a:spcPts val="1707"/>
              </a:spcBef>
              <a:buFont typeface="Arial" panose="020B0604020202020204" pitchFamily="34" charset="0"/>
              <a:buChar char="•"/>
            </a:pPr>
            <a:r>
              <a:rPr lang="fr-FR" sz="2300" b="0" dirty="0">
                <a:solidFill>
                  <a:srgbClr val="002060"/>
                </a:solidFill>
                <a:latin typeface="Futura"/>
              </a:rPr>
              <a:t>Si le rameur malade ou blessé se rétablit et est replacé dans son bateau, le rameur qui a remplacé le rameur malade ou blessé et tout autre rameur remplacé à la suite de la substitution initiale doivent alors en même temps, et avec effet immédiat, être replacés dans leur bateau d'origine pour le tour suivant de leur épreuve.</a:t>
            </a:r>
          </a:p>
          <a:p>
            <a:pPr marL="406374" lvl="1" indent="-406374">
              <a:spcBef>
                <a:spcPts val="1707"/>
              </a:spcBef>
              <a:buFont typeface="Arial" panose="020B0604020202020204" pitchFamily="34" charset="0"/>
              <a:buChar char="•"/>
            </a:pPr>
            <a:r>
              <a:rPr lang="fr-FR" sz="2300" b="0" dirty="0">
                <a:solidFill>
                  <a:srgbClr val="002060"/>
                </a:solidFill>
                <a:latin typeface="Futura"/>
              </a:rPr>
              <a:t>Si aucun remplaçant n’est disponible pour le deuxième rameur, alors ce deuxième équipage peut être retiré pour raison médicale </a:t>
            </a:r>
            <a:endParaRPr lang="en-GB" sz="2300" b="0" dirty="0">
              <a:solidFill>
                <a:srgbClr val="002060"/>
              </a:solidFill>
              <a:latin typeface="Futura"/>
            </a:endParaRPr>
          </a:p>
        </p:txBody>
      </p:sp>
      <p:sp>
        <p:nvSpPr>
          <p:cNvPr id="4" name="Text Placeholder 3"/>
          <p:cNvSpPr>
            <a:spLocks noGrp="1"/>
          </p:cNvSpPr>
          <p:nvPr>
            <p:ph type="body" sz="quarter" idx="12"/>
          </p:nvPr>
        </p:nvSpPr>
        <p:spPr/>
        <p:txBody>
          <a:bodyPr>
            <a:noAutofit/>
          </a:bodyPr>
          <a:lstStyle/>
          <a:p>
            <a:r>
              <a:rPr lang="fr-FR" sz="2600" b="1" dirty="0">
                <a:solidFill>
                  <a:srgbClr val="002060"/>
                </a:solidFill>
                <a:latin typeface="Arial Black" panose="020B0A04020102020204" pitchFamily="34" charset="0"/>
              </a:rPr>
              <a:t>Remplacements </a:t>
            </a:r>
            <a:r>
              <a:rPr lang="en-GB" sz="2600" b="1" dirty="0" err="1">
                <a:solidFill>
                  <a:srgbClr val="002060"/>
                </a:solidFill>
                <a:latin typeface="Arial Black" panose="020B0A04020102020204" pitchFamily="34" charset="0"/>
                <a:ea typeface="+mj-ea"/>
                <a:cs typeface="+mj-cs"/>
              </a:rPr>
              <a:t>consécutifs</a:t>
            </a:r>
            <a:r>
              <a:rPr lang="en-GB" sz="2600" b="1" i="1" dirty="0">
                <a:solidFill>
                  <a:srgbClr val="002060"/>
                </a:solidFill>
                <a:latin typeface="Arial Black" panose="020B0A04020102020204" pitchFamily="34" charset="0"/>
                <a:ea typeface="+mj-ea"/>
                <a:cs typeface="+mj-cs"/>
              </a:rPr>
              <a:t/>
            </a:r>
            <a:br>
              <a:rPr lang="en-GB" sz="2600" b="1" i="1" dirty="0">
                <a:solidFill>
                  <a:srgbClr val="002060"/>
                </a:solidFill>
                <a:latin typeface="Arial Black" panose="020B0A04020102020204" pitchFamily="34" charset="0"/>
                <a:ea typeface="+mj-ea"/>
                <a:cs typeface="+mj-cs"/>
              </a:rPr>
            </a:br>
            <a:r>
              <a:rPr lang="en-GB" sz="2600" b="1" dirty="0">
                <a:solidFill>
                  <a:srgbClr val="002060"/>
                </a:solidFill>
                <a:latin typeface="Arial Black" panose="020B0A04020102020204" pitchFamily="34" charset="0"/>
                <a:ea typeface="+mj-ea"/>
                <a:cs typeface="+mj-cs"/>
              </a:rPr>
              <a:t>(</a:t>
            </a:r>
            <a:r>
              <a:rPr lang="en-GB" sz="2600" b="1" i="1" dirty="0">
                <a:solidFill>
                  <a:srgbClr val="002060"/>
                </a:solidFill>
                <a:latin typeface="Arial Black" panose="020B0A04020102020204" pitchFamily="34" charset="0"/>
                <a:ea typeface="+mj-ea"/>
                <a:cs typeface="+mj-cs"/>
              </a:rPr>
              <a:t>Consequential Substitutions</a:t>
            </a:r>
            <a:r>
              <a:rPr lang="en-GB" sz="2600" b="1" dirty="0">
                <a:solidFill>
                  <a:srgbClr val="002060"/>
                </a:solidFill>
                <a:latin typeface="Arial Black" panose="020B0A04020102020204" pitchFamily="34" charset="0"/>
                <a:ea typeface="+mj-ea"/>
                <a:cs typeface="+mj-cs"/>
              </a:rPr>
              <a:t>)</a:t>
            </a:r>
            <a:endParaRPr lang="en-GB" sz="2600" b="1" i="1" dirty="0">
              <a:solidFill>
                <a:srgbClr val="00206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3839396930"/>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4" name="Text Placeholder 3"/>
          <p:cNvSpPr>
            <a:spLocks noGrp="1"/>
          </p:cNvSpPr>
          <p:nvPr>
            <p:ph type="body" sz="quarter" idx="12"/>
          </p:nvPr>
        </p:nvSpPr>
        <p:spPr/>
        <p:txBody>
          <a:bodyPr>
            <a:noAutofit/>
          </a:bodyPr>
          <a:lstStyle/>
          <a:p>
            <a:r>
              <a:rPr lang="fr-FR" sz="3400" b="1" dirty="0">
                <a:solidFill>
                  <a:srgbClr val="002060"/>
                </a:solidFill>
                <a:latin typeface="Arial Black" panose="020B0A04020102020204" pitchFamily="34" charset="0"/>
              </a:rPr>
              <a:t>Remplacements </a:t>
            </a:r>
            <a:r>
              <a:rPr lang="en-GB" sz="3400" b="1" dirty="0" err="1">
                <a:solidFill>
                  <a:srgbClr val="002060"/>
                </a:solidFill>
                <a:latin typeface="Arial Black" panose="020B0A04020102020204" pitchFamily="34" charset="0"/>
              </a:rPr>
              <a:t>consécutifs</a:t>
            </a:r>
            <a:r>
              <a:rPr lang="en-GB" sz="3400" b="1" dirty="0">
                <a:solidFill>
                  <a:srgbClr val="002060"/>
                </a:solidFill>
                <a:latin typeface="Arial Black" panose="020B0A04020102020204" pitchFamily="34" charset="0"/>
              </a:rPr>
              <a:t> : </a:t>
            </a:r>
            <a:r>
              <a:rPr lang="en-GB" sz="3400" b="1" dirty="0" err="1">
                <a:solidFill>
                  <a:srgbClr val="002060"/>
                </a:solidFill>
                <a:latin typeface="Arial Black" panose="020B0A04020102020204" pitchFamily="34" charset="0"/>
              </a:rPr>
              <a:t>exemple</a:t>
            </a:r>
            <a:endParaRPr lang="en-GB" sz="3400" dirty="0"/>
          </a:p>
        </p:txBody>
      </p:sp>
      <p:pic>
        <p:nvPicPr>
          <p:cNvPr id="5" name="Obraz 4"/>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bwMode="auto">
          <a:xfrm>
            <a:off x="5597667" y="2919644"/>
            <a:ext cx="4122165" cy="3743949"/>
          </a:xfrm>
          <a:prstGeom prst="rect">
            <a:avLst/>
          </a:prstGeom>
          <a:noFill/>
          <a:ln w="9525">
            <a:noFill/>
            <a:miter lim="800000"/>
            <a:headEnd/>
            <a:tailEnd/>
          </a:ln>
        </p:spPr>
      </p:pic>
      <p:pic>
        <p:nvPicPr>
          <p:cNvPr id="6" name="Picture 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07958" y="2919644"/>
            <a:ext cx="4529658" cy="3707119"/>
          </a:xfrm>
          <a:prstGeom prst="rect">
            <a:avLst/>
          </a:prstGeom>
        </p:spPr>
      </p:pic>
      <p:sp>
        <p:nvSpPr>
          <p:cNvPr id="7" name="pole tekstowe 16"/>
          <p:cNvSpPr txBox="1"/>
          <p:nvPr/>
        </p:nvSpPr>
        <p:spPr>
          <a:xfrm>
            <a:off x="399360" y="5809292"/>
            <a:ext cx="2101999" cy="531426"/>
          </a:xfrm>
          <a:prstGeom prst="rect">
            <a:avLst/>
          </a:prstGeom>
          <a:noFill/>
        </p:spPr>
        <p:txBody>
          <a:bodyPr wrap="square" lIns="130039" tIns="65020" rIns="130039" bIns="65020" rtlCol="0">
            <a:spAutoFit/>
          </a:bodyPr>
          <a:lstStyle/>
          <a:p>
            <a:pPr defTabSz="1300393" hangingPunct="1"/>
            <a:r>
              <a:rPr lang="en-US" sz="2600" kern="1200" dirty="0">
                <a:solidFill>
                  <a:prstClr val="white"/>
                </a:solidFill>
              </a:rPr>
              <a:t>Equipage A</a:t>
            </a:r>
            <a:endParaRPr lang="pl-PL" sz="2600" kern="1200" dirty="0">
              <a:solidFill>
                <a:prstClr val="white"/>
              </a:solidFill>
            </a:endParaRPr>
          </a:p>
        </p:txBody>
      </p:sp>
      <p:sp>
        <p:nvSpPr>
          <p:cNvPr id="8" name="pole tekstowe 17"/>
          <p:cNvSpPr txBox="1"/>
          <p:nvPr/>
        </p:nvSpPr>
        <p:spPr>
          <a:xfrm>
            <a:off x="5597667" y="5716325"/>
            <a:ext cx="1826435" cy="531419"/>
          </a:xfrm>
          <a:prstGeom prst="rect">
            <a:avLst/>
          </a:prstGeom>
          <a:noFill/>
        </p:spPr>
        <p:txBody>
          <a:bodyPr wrap="square" lIns="130039" tIns="65020" rIns="130039" bIns="65020" rtlCol="0">
            <a:spAutoFit/>
          </a:bodyPr>
          <a:lstStyle/>
          <a:p>
            <a:pPr defTabSz="1300393" hangingPunct="1"/>
            <a:r>
              <a:rPr lang="en-US" sz="2600" kern="1200" dirty="0">
                <a:solidFill>
                  <a:prstClr val="white"/>
                </a:solidFill>
              </a:rPr>
              <a:t>Equipage </a:t>
            </a:r>
            <a:r>
              <a:rPr lang="pl-PL" sz="2600" kern="1200" dirty="0">
                <a:solidFill>
                  <a:prstClr val="white"/>
                </a:solidFill>
              </a:rPr>
              <a:t>B</a:t>
            </a:r>
          </a:p>
        </p:txBody>
      </p:sp>
      <p:sp>
        <p:nvSpPr>
          <p:cNvPr id="9" name="Curved Down Arrow 13"/>
          <p:cNvSpPr/>
          <p:nvPr/>
        </p:nvSpPr>
        <p:spPr>
          <a:xfrm flipH="1">
            <a:off x="7658747" y="2769904"/>
            <a:ext cx="3547319" cy="104038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lIns="130039" tIns="65020" rIns="130039" bIns="65020" rtlCol="0" anchor="ctr"/>
          <a:lstStyle/>
          <a:p>
            <a:pPr defTabSz="1300393" hangingPunct="1"/>
            <a:endParaRPr lang="en-US" sz="2600" kern="1200">
              <a:solidFill>
                <a:prstClr val="black"/>
              </a:solidFill>
            </a:endParaRPr>
          </a:p>
        </p:txBody>
      </p:sp>
      <p:grpSp>
        <p:nvGrpSpPr>
          <p:cNvPr id="10" name="Grupa 25"/>
          <p:cNvGrpSpPr/>
          <p:nvPr/>
        </p:nvGrpSpPr>
        <p:grpSpPr>
          <a:xfrm>
            <a:off x="2873026" y="1906872"/>
            <a:ext cx="5144162" cy="2884749"/>
            <a:chOff x="2020095" y="2179237"/>
            <a:chExt cx="3616989" cy="2028339"/>
          </a:xfrm>
        </p:grpSpPr>
        <p:sp>
          <p:nvSpPr>
            <p:cNvPr id="11" name="Oval 3"/>
            <p:cNvSpPr/>
            <p:nvPr/>
          </p:nvSpPr>
          <p:spPr>
            <a:xfrm>
              <a:off x="2020095" y="3680828"/>
              <a:ext cx="504056" cy="526748"/>
            </a:xfrm>
            <a:prstGeom prst="ellipse">
              <a:avLst/>
            </a:prstGeom>
            <a:solidFill>
              <a:schemeClr val="accent3">
                <a:lumMod val="60000"/>
                <a:lumOff val="40000"/>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393" hangingPunct="1"/>
              <a:endParaRPr lang="en-US" sz="2600" kern="1200">
                <a:solidFill>
                  <a:prstClr val="white"/>
                </a:solidFill>
              </a:endParaRPr>
            </a:p>
          </p:txBody>
        </p:sp>
        <p:sp>
          <p:nvSpPr>
            <p:cNvPr id="12" name="Oval 11"/>
            <p:cNvSpPr/>
            <p:nvPr/>
          </p:nvSpPr>
          <p:spPr>
            <a:xfrm>
              <a:off x="5133028" y="3667880"/>
              <a:ext cx="504056" cy="52674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393" hangingPunct="1"/>
              <a:endParaRPr lang="en-US" sz="2600" kern="1200">
                <a:solidFill>
                  <a:prstClr val="white"/>
                </a:solidFill>
              </a:endParaRPr>
            </a:p>
          </p:txBody>
        </p:sp>
        <p:sp>
          <p:nvSpPr>
            <p:cNvPr id="13" name="Curved Down Arrow 4"/>
            <p:cNvSpPr/>
            <p:nvPr/>
          </p:nvSpPr>
          <p:spPr>
            <a:xfrm flipH="1">
              <a:off x="2105252" y="2936360"/>
              <a:ext cx="3279803" cy="73152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393" hangingPunct="1"/>
              <a:endParaRPr lang="en-US" sz="2600" kern="1200">
                <a:solidFill>
                  <a:prstClr val="black"/>
                </a:solidFill>
              </a:endParaRPr>
            </a:p>
          </p:txBody>
        </p:sp>
        <p:sp>
          <p:nvSpPr>
            <p:cNvPr id="14" name="pole tekstowe 20"/>
            <p:cNvSpPr txBox="1"/>
            <p:nvPr/>
          </p:nvSpPr>
          <p:spPr>
            <a:xfrm>
              <a:off x="2858873" y="2179237"/>
              <a:ext cx="2153970" cy="432811"/>
            </a:xfrm>
            <a:prstGeom prst="rect">
              <a:avLst/>
            </a:prstGeom>
            <a:noFill/>
          </p:spPr>
          <p:txBody>
            <a:bodyPr wrap="square" rtlCol="0">
              <a:spAutoFit/>
            </a:bodyPr>
            <a:lstStyle/>
            <a:p>
              <a:pPr algn="l" defTabSz="1300393" hangingPunct="1"/>
              <a:r>
                <a:rPr lang="fr-FR" sz="3400" b="1" i="1" kern="1200" dirty="0">
                  <a:solidFill>
                    <a:srgbClr val="0000FF"/>
                  </a:solidFill>
                  <a:latin typeface="Futura"/>
                </a:rPr>
                <a:t>Changement</a:t>
              </a:r>
              <a:endParaRPr lang="pl-PL" sz="3400" b="1" i="1" kern="1200" dirty="0">
                <a:solidFill>
                  <a:srgbClr val="0000FF"/>
                </a:solidFill>
                <a:latin typeface="Futura"/>
              </a:endParaRPr>
            </a:p>
          </p:txBody>
        </p:sp>
      </p:grpSp>
      <p:grpSp>
        <p:nvGrpSpPr>
          <p:cNvPr id="15" name="Grupa 23"/>
          <p:cNvGrpSpPr/>
          <p:nvPr/>
        </p:nvGrpSpPr>
        <p:grpSpPr>
          <a:xfrm>
            <a:off x="3454381" y="5614724"/>
            <a:ext cx="8128055" cy="1990322"/>
            <a:chOff x="2428860" y="4786322"/>
            <a:chExt cx="5715039" cy="1399445"/>
          </a:xfrm>
        </p:grpSpPr>
        <p:sp>
          <p:nvSpPr>
            <p:cNvPr id="16" name="Curved Down Arrow 13"/>
            <p:cNvSpPr/>
            <p:nvPr/>
          </p:nvSpPr>
          <p:spPr>
            <a:xfrm rot="10800000" flipH="1">
              <a:off x="5500694" y="4786322"/>
              <a:ext cx="2643205" cy="642941"/>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393" hangingPunct="1"/>
              <a:endParaRPr lang="en-US" sz="2600" kern="1200">
                <a:solidFill>
                  <a:prstClr val="black"/>
                </a:solidFill>
              </a:endParaRPr>
            </a:p>
          </p:txBody>
        </p:sp>
        <p:sp>
          <p:nvSpPr>
            <p:cNvPr id="17" name="Curved Down Arrow 13"/>
            <p:cNvSpPr/>
            <p:nvPr/>
          </p:nvSpPr>
          <p:spPr>
            <a:xfrm rot="10800000" flipH="1">
              <a:off x="2428860" y="4786322"/>
              <a:ext cx="3143271" cy="642941"/>
            </a:xfrm>
            <a:prstGeom prst="curved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00393" hangingPunct="1"/>
              <a:endParaRPr lang="en-US" sz="2600" kern="1200">
                <a:solidFill>
                  <a:prstClr val="black"/>
                </a:solidFill>
              </a:endParaRPr>
            </a:p>
          </p:txBody>
        </p:sp>
        <p:sp>
          <p:nvSpPr>
            <p:cNvPr id="18" name="pole tekstowe 21"/>
            <p:cNvSpPr txBox="1"/>
            <p:nvPr/>
          </p:nvSpPr>
          <p:spPr>
            <a:xfrm>
              <a:off x="3183720" y="5752956"/>
              <a:ext cx="1633550" cy="432811"/>
            </a:xfrm>
            <a:prstGeom prst="rect">
              <a:avLst/>
            </a:prstGeom>
            <a:noFill/>
          </p:spPr>
          <p:txBody>
            <a:bodyPr wrap="square" rtlCol="0">
              <a:spAutoFit/>
            </a:bodyPr>
            <a:lstStyle/>
            <a:p>
              <a:pPr algn="l" defTabSz="1300393" hangingPunct="1"/>
              <a:r>
                <a:rPr lang="fr-FR" sz="3400" b="1" i="1" kern="1200" dirty="0">
                  <a:solidFill>
                    <a:srgbClr val="FF0000"/>
                  </a:solidFill>
                  <a:latin typeface="Futura"/>
                </a:rPr>
                <a:t>Retour</a:t>
              </a:r>
              <a:endParaRPr lang="pl-PL" sz="3400" b="1" i="1" kern="1200" dirty="0">
                <a:solidFill>
                  <a:srgbClr val="FF0000"/>
                </a:solidFill>
                <a:latin typeface="Futura"/>
              </a:endParaRPr>
            </a:p>
          </p:txBody>
        </p:sp>
      </p:grpSp>
      <p:pic>
        <p:nvPicPr>
          <p:cNvPr id="19" name="Picture 2"/>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0464830" y="3282084"/>
            <a:ext cx="1701039" cy="2639542"/>
          </a:xfrm>
          <a:prstGeom prst="rect">
            <a:avLst/>
          </a:prstGeom>
        </p:spPr>
      </p:pic>
      <p:sp>
        <p:nvSpPr>
          <p:cNvPr id="20" name="pole tekstowe 17"/>
          <p:cNvSpPr txBox="1"/>
          <p:nvPr/>
        </p:nvSpPr>
        <p:spPr>
          <a:xfrm>
            <a:off x="10464828" y="5273230"/>
            <a:ext cx="1727212" cy="481499"/>
          </a:xfrm>
          <a:prstGeom prst="rect">
            <a:avLst/>
          </a:prstGeom>
          <a:noFill/>
        </p:spPr>
        <p:txBody>
          <a:bodyPr wrap="square" lIns="130039" tIns="65020" rIns="130039" bIns="65020" rtlCol="0">
            <a:spAutoFit/>
          </a:bodyPr>
          <a:lstStyle/>
          <a:p>
            <a:pPr defTabSz="1300393" hangingPunct="1"/>
            <a:r>
              <a:rPr lang="fr-FR" sz="2300" kern="1200" dirty="0">
                <a:solidFill>
                  <a:prstClr val="white"/>
                </a:solidFill>
              </a:rPr>
              <a:t>Remplaçant</a:t>
            </a:r>
            <a:endParaRPr lang="pl-PL" sz="2300" kern="1200" dirty="0">
              <a:solidFill>
                <a:prstClr val="white"/>
              </a:solidFill>
            </a:endParaRPr>
          </a:p>
        </p:txBody>
      </p:sp>
    </p:spTree>
    <p:extLst>
      <p:ext uri="{BB962C8B-B14F-4D97-AF65-F5344CB8AC3E}">
        <p14:creationId xmlns:p14="http://schemas.microsoft.com/office/powerpoint/2010/main" val="37291862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2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32"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circle(out)">
                                      <p:cBhvr>
                                        <p:cTn id="20"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 xmlns:a16="http://schemas.microsoft.com/office/drawing/2014/main" id="{A63B5515-A22F-4583-B626-DCE5442A042A}"/>
              </a:ext>
            </a:extLst>
          </p:cNvPr>
          <p:cNvSpPr>
            <a:spLocks noGrp="1"/>
          </p:cNvSpPr>
          <p:nvPr>
            <p:ph type="body" sz="quarter" idx="11"/>
          </p:nvPr>
        </p:nvSpPr>
        <p:spPr/>
        <p:txBody>
          <a:bodyPr>
            <a:normAutofit/>
          </a:bodyPr>
          <a:lstStyle/>
          <a:p>
            <a:pPr lvl="1">
              <a:spcBef>
                <a:spcPts val="1707"/>
              </a:spcBef>
            </a:pPr>
            <a:r>
              <a:rPr lang="fr-FR" sz="2300" b="0" dirty="0">
                <a:solidFill>
                  <a:srgbClr val="002060"/>
                </a:solidFill>
                <a:latin typeface="Futura"/>
              </a:rPr>
              <a:t>Lors de compétitions internationales majeures, les bateaux sont soumis à des pesées post-course :</a:t>
            </a:r>
          </a:p>
          <a:p>
            <a:pPr marL="406374" lvl="1" indent="-406374">
              <a:spcBef>
                <a:spcPts val="1707"/>
              </a:spcBef>
              <a:buFont typeface="Arial" panose="020B0604020202020204" pitchFamily="34" charset="0"/>
              <a:buChar char="•"/>
            </a:pPr>
            <a:r>
              <a:rPr lang="fr-FR" sz="2300" b="0" dirty="0">
                <a:solidFill>
                  <a:srgbClr val="002060"/>
                </a:solidFill>
                <a:latin typeface="Futura"/>
              </a:rPr>
              <a:t>Tout poids inférieur au minimum indiqué ici est </a:t>
            </a:r>
            <a:r>
              <a:rPr lang="fr-FR" sz="2300" b="0" dirty="0" err="1">
                <a:solidFill>
                  <a:srgbClr val="002060"/>
                </a:solidFill>
                <a:latin typeface="Futura"/>
              </a:rPr>
              <a:t>sanctionnable</a:t>
            </a:r>
            <a:r>
              <a:rPr lang="fr-FR" sz="2300" b="0" dirty="0">
                <a:solidFill>
                  <a:srgbClr val="002060"/>
                </a:solidFill>
                <a:latin typeface="Futura"/>
              </a:rPr>
              <a:t> d’une relégation (</a:t>
            </a:r>
            <a:r>
              <a:rPr lang="fr-FR" sz="2300" b="0" i="1" dirty="0">
                <a:solidFill>
                  <a:srgbClr val="002060"/>
                </a:solidFill>
                <a:latin typeface="Futura"/>
              </a:rPr>
              <a:t>Boat </a:t>
            </a:r>
            <a:r>
              <a:rPr lang="fr-FR" sz="2300" b="0" i="1" dirty="0" err="1">
                <a:solidFill>
                  <a:srgbClr val="002060"/>
                </a:solidFill>
                <a:latin typeface="Futura"/>
              </a:rPr>
              <a:t>underweight</a:t>
            </a:r>
            <a:r>
              <a:rPr lang="fr-FR" sz="2300" b="0" i="1" dirty="0">
                <a:solidFill>
                  <a:srgbClr val="002060"/>
                </a:solidFill>
                <a:latin typeface="Futura"/>
              </a:rPr>
              <a:t> : </a:t>
            </a:r>
            <a:r>
              <a:rPr lang="fr-FR" sz="2300" b="0" i="1" dirty="0" err="1">
                <a:solidFill>
                  <a:srgbClr val="002060"/>
                </a:solidFill>
                <a:latin typeface="Futura"/>
              </a:rPr>
              <a:t>BUW</a:t>
            </a:r>
            <a:r>
              <a:rPr lang="fr-FR" sz="2300" b="0" dirty="0">
                <a:solidFill>
                  <a:srgbClr val="002060"/>
                </a:solidFill>
                <a:latin typeface="Futura"/>
              </a:rPr>
              <a:t>) à la première offense, et exclusion (</a:t>
            </a:r>
            <a:r>
              <a:rPr lang="fr-FR" sz="2300" b="0" i="1" dirty="0" err="1">
                <a:solidFill>
                  <a:srgbClr val="002060"/>
                </a:solidFill>
                <a:latin typeface="Futura"/>
              </a:rPr>
              <a:t>EXC</a:t>
            </a:r>
            <a:r>
              <a:rPr lang="fr-FR" sz="2300" b="0" dirty="0">
                <a:solidFill>
                  <a:srgbClr val="002060"/>
                </a:solidFill>
                <a:latin typeface="Futura"/>
              </a:rPr>
              <a:t>) ensuite.</a:t>
            </a:r>
          </a:p>
          <a:p>
            <a:pPr marL="406374" lvl="1" indent="-406374">
              <a:spcBef>
                <a:spcPts val="1707"/>
              </a:spcBef>
              <a:buFont typeface="Arial" panose="020B0604020202020204" pitchFamily="34" charset="0"/>
              <a:buChar char="•"/>
            </a:pPr>
            <a:endParaRPr lang="fr-FR" sz="2300" b="0" dirty="0">
              <a:solidFill>
                <a:srgbClr val="002060"/>
              </a:solidFill>
              <a:latin typeface="Futura"/>
            </a:endParaRPr>
          </a:p>
          <a:p>
            <a:pPr marL="406374" lvl="1" indent="-406374">
              <a:spcBef>
                <a:spcPts val="1707"/>
              </a:spcBef>
              <a:buFont typeface="Arial" panose="020B0604020202020204" pitchFamily="34" charset="0"/>
              <a:buChar char="•"/>
            </a:pPr>
            <a:endParaRPr lang="fr-FR" sz="2300" b="0" dirty="0">
              <a:solidFill>
                <a:srgbClr val="002060"/>
              </a:solidFill>
              <a:latin typeface="Futura"/>
            </a:endParaRPr>
          </a:p>
          <a:p>
            <a:pPr marL="406374" lvl="1" indent="-406374">
              <a:spcBef>
                <a:spcPts val="1707"/>
              </a:spcBef>
              <a:buFont typeface="Arial" panose="020B0604020202020204" pitchFamily="34" charset="0"/>
              <a:buChar char="•"/>
            </a:pPr>
            <a:endParaRPr lang="fr-FR" sz="2300" b="0" dirty="0">
              <a:solidFill>
                <a:srgbClr val="002060"/>
              </a:solidFill>
              <a:latin typeface="Futura"/>
            </a:endParaRPr>
          </a:p>
          <a:p>
            <a:pPr marL="406374" lvl="1" indent="-406374">
              <a:spcBef>
                <a:spcPts val="1707"/>
              </a:spcBef>
              <a:buFont typeface="Arial" panose="020B0604020202020204" pitchFamily="34" charset="0"/>
              <a:buChar char="•"/>
            </a:pPr>
            <a:endParaRPr lang="fr-FR" sz="2300" b="0" dirty="0">
              <a:solidFill>
                <a:srgbClr val="002060"/>
              </a:solidFill>
              <a:latin typeface="Futura"/>
            </a:endParaRPr>
          </a:p>
          <a:p>
            <a:pPr marL="406374" lvl="1" indent="-406374">
              <a:spcBef>
                <a:spcPts val="1707"/>
              </a:spcBef>
              <a:buFont typeface="Arial" panose="020B0604020202020204" pitchFamily="34" charset="0"/>
              <a:buChar char="•"/>
            </a:pPr>
            <a:r>
              <a:rPr lang="fr-FR" sz="2300" b="0" dirty="0">
                <a:solidFill>
                  <a:srgbClr val="002060"/>
                </a:solidFill>
                <a:latin typeface="Futura"/>
              </a:rPr>
              <a:t>Ces poids s’entendent sans eau stagnante, gourdes ou tout matériel n’étant pas fermement attaché au bateau : retrait demandé, et vérifications effectuées par les arbitres</a:t>
            </a:r>
          </a:p>
          <a:p>
            <a:pPr marL="406374" lvl="1" indent="-406374">
              <a:spcBef>
                <a:spcPts val="1707"/>
              </a:spcBef>
              <a:buFont typeface="Arial" panose="020B0604020202020204" pitchFamily="34" charset="0"/>
              <a:buChar char="•"/>
            </a:pPr>
            <a:r>
              <a:rPr lang="fr-FR" sz="2300" b="0" dirty="0">
                <a:solidFill>
                  <a:srgbClr val="002060"/>
                </a:solidFill>
                <a:latin typeface="Futura"/>
              </a:rPr>
              <a:t>Possibilité de vérifier le poids du bateau avant le début officiel de la régate sur les balances mises à disposition</a:t>
            </a:r>
          </a:p>
          <a:p>
            <a:pPr marL="406374" lvl="1" indent="-406374">
              <a:spcBef>
                <a:spcPts val="1707"/>
              </a:spcBef>
              <a:buFont typeface="Arial" panose="020B0604020202020204" pitchFamily="34" charset="0"/>
              <a:buChar char="•"/>
            </a:pPr>
            <a:endParaRPr lang="fr-FR" sz="2300" b="0" dirty="0">
              <a:solidFill>
                <a:srgbClr val="002060"/>
              </a:solidFill>
              <a:latin typeface="Futura"/>
            </a:endParaRPr>
          </a:p>
          <a:p>
            <a:pPr marL="406374" lvl="1" indent="-406374">
              <a:spcBef>
                <a:spcPts val="1707"/>
              </a:spcBef>
              <a:buFont typeface="Arial" panose="020B0604020202020204" pitchFamily="34" charset="0"/>
              <a:buChar char="•"/>
            </a:pPr>
            <a:endParaRPr lang="fr-FR" sz="2300" b="0" dirty="0">
              <a:solidFill>
                <a:srgbClr val="002060"/>
              </a:solidFill>
              <a:latin typeface="Futura"/>
            </a:endParaRPr>
          </a:p>
        </p:txBody>
      </p:sp>
      <p:sp>
        <p:nvSpPr>
          <p:cNvPr id="4" name="Espace réservé du texte 3">
            <a:extLst>
              <a:ext uri="{FF2B5EF4-FFF2-40B4-BE49-F238E27FC236}">
                <a16:creationId xmlns="" xmlns:a16="http://schemas.microsoft.com/office/drawing/2014/main" id="{FADA3CF0-0333-4C3C-A41D-9D370693FBBA}"/>
              </a:ext>
            </a:extLst>
          </p:cNvPr>
          <p:cNvSpPr>
            <a:spLocks noGrp="1"/>
          </p:cNvSpPr>
          <p:nvPr>
            <p:ph type="body" sz="quarter" idx="12"/>
          </p:nvPr>
        </p:nvSpPr>
        <p:spPr/>
        <p:txBody>
          <a:bodyPr>
            <a:noAutofit/>
          </a:bodyPr>
          <a:lstStyle/>
          <a:p>
            <a:r>
              <a:rPr lang="fr-FR" sz="3400" b="1" dirty="0">
                <a:solidFill>
                  <a:srgbClr val="002060"/>
                </a:solidFill>
                <a:latin typeface="Arial Black" panose="020B0A04020102020204" pitchFamily="34" charset="0"/>
                <a:ea typeface="+mj-ea"/>
                <a:cs typeface="+mj-cs"/>
              </a:rPr>
              <a:t>Les pesées : bateaux </a:t>
            </a:r>
          </a:p>
          <a:p>
            <a:r>
              <a:rPr lang="fr-FR" sz="2400" b="1" i="1" dirty="0">
                <a:solidFill>
                  <a:srgbClr val="002060"/>
                </a:solidFill>
                <a:latin typeface="Arial Black" panose="020B0A04020102020204" pitchFamily="34" charset="0"/>
                <a:ea typeface="+mj-ea"/>
                <a:cs typeface="+mj-cs"/>
              </a:rPr>
              <a:t>(</a:t>
            </a:r>
            <a:r>
              <a:rPr lang="fr-FR" sz="2400" b="1" i="1" dirty="0" err="1">
                <a:solidFill>
                  <a:srgbClr val="002060"/>
                </a:solidFill>
                <a:latin typeface="Arial Black" panose="020B0A04020102020204" pitchFamily="34" charset="0"/>
                <a:ea typeface="+mj-ea"/>
                <a:cs typeface="+mj-cs"/>
              </a:rPr>
              <a:t>Appendix</a:t>
            </a:r>
            <a:r>
              <a:rPr lang="fr-FR" sz="2400" b="1" i="1" dirty="0">
                <a:solidFill>
                  <a:srgbClr val="002060"/>
                </a:solidFill>
                <a:latin typeface="Arial Black" panose="020B0A04020102020204" pitchFamily="34" charset="0"/>
                <a:ea typeface="+mj-ea"/>
                <a:cs typeface="+mj-cs"/>
              </a:rPr>
              <a:t> R3)</a:t>
            </a:r>
            <a:endParaRPr lang="fr-FR" sz="3400" b="1" i="1" dirty="0">
              <a:solidFill>
                <a:srgbClr val="002060"/>
              </a:solidFill>
              <a:latin typeface="Arial Black" panose="020B0A04020102020204" pitchFamily="34" charset="0"/>
              <a:ea typeface="+mj-ea"/>
              <a:cs typeface="+mj-cs"/>
            </a:endParaRPr>
          </a:p>
        </p:txBody>
      </p:sp>
      <p:graphicFrame>
        <p:nvGraphicFramePr>
          <p:cNvPr id="8" name="Table 7"/>
          <p:cNvGraphicFramePr>
            <a:graphicFrameLocks noGrp="1"/>
          </p:cNvGraphicFramePr>
          <p:nvPr>
            <p:extLst>
              <p:ext uri="{D42A27DB-BD31-4B8C-83A1-F6EECF244321}">
                <p14:modId xmlns:p14="http://schemas.microsoft.com/office/powerpoint/2010/main" val="1546408202"/>
              </p:ext>
            </p:extLst>
          </p:nvPr>
        </p:nvGraphicFramePr>
        <p:xfrm>
          <a:off x="2860754" y="3918065"/>
          <a:ext cx="9309080" cy="975360"/>
        </p:xfrm>
        <a:graphic>
          <a:graphicData uri="http://schemas.openxmlformats.org/drawingml/2006/table">
            <a:tbl>
              <a:tblPr firstRow="1" bandRow="1">
                <a:tableStyleId>{5C22544A-7EE6-4342-B048-85BDC9FD1C3A}</a:tableStyleId>
              </a:tblPr>
              <a:tblGrid>
                <a:gridCol w="1163635">
                  <a:extLst>
                    <a:ext uri="{9D8B030D-6E8A-4147-A177-3AD203B41FA5}">
                      <a16:colId xmlns="" xmlns:a16="http://schemas.microsoft.com/office/drawing/2014/main" val="20000"/>
                    </a:ext>
                  </a:extLst>
                </a:gridCol>
                <a:gridCol w="1163635">
                  <a:extLst>
                    <a:ext uri="{9D8B030D-6E8A-4147-A177-3AD203B41FA5}">
                      <a16:colId xmlns="" xmlns:a16="http://schemas.microsoft.com/office/drawing/2014/main" val="20001"/>
                    </a:ext>
                  </a:extLst>
                </a:gridCol>
                <a:gridCol w="1163635">
                  <a:extLst>
                    <a:ext uri="{9D8B030D-6E8A-4147-A177-3AD203B41FA5}">
                      <a16:colId xmlns="" xmlns:a16="http://schemas.microsoft.com/office/drawing/2014/main" val="20002"/>
                    </a:ext>
                  </a:extLst>
                </a:gridCol>
                <a:gridCol w="1163635">
                  <a:extLst>
                    <a:ext uri="{9D8B030D-6E8A-4147-A177-3AD203B41FA5}">
                      <a16:colId xmlns="" xmlns:a16="http://schemas.microsoft.com/office/drawing/2014/main" val="20003"/>
                    </a:ext>
                  </a:extLst>
                </a:gridCol>
                <a:gridCol w="1163635">
                  <a:extLst>
                    <a:ext uri="{9D8B030D-6E8A-4147-A177-3AD203B41FA5}">
                      <a16:colId xmlns="" xmlns:a16="http://schemas.microsoft.com/office/drawing/2014/main" val="20004"/>
                    </a:ext>
                  </a:extLst>
                </a:gridCol>
                <a:gridCol w="1163635">
                  <a:extLst>
                    <a:ext uri="{9D8B030D-6E8A-4147-A177-3AD203B41FA5}">
                      <a16:colId xmlns="" xmlns:a16="http://schemas.microsoft.com/office/drawing/2014/main" val="20005"/>
                    </a:ext>
                  </a:extLst>
                </a:gridCol>
                <a:gridCol w="1163635">
                  <a:extLst>
                    <a:ext uri="{9D8B030D-6E8A-4147-A177-3AD203B41FA5}">
                      <a16:colId xmlns="" xmlns:a16="http://schemas.microsoft.com/office/drawing/2014/main" val="20006"/>
                    </a:ext>
                  </a:extLst>
                </a:gridCol>
                <a:gridCol w="1163635">
                  <a:extLst>
                    <a:ext uri="{9D8B030D-6E8A-4147-A177-3AD203B41FA5}">
                      <a16:colId xmlns="" xmlns:a16="http://schemas.microsoft.com/office/drawing/2014/main" val="20007"/>
                    </a:ext>
                  </a:extLst>
                </a:gridCol>
              </a:tblGrid>
              <a:tr h="370840">
                <a:tc>
                  <a:txBody>
                    <a:bodyPr/>
                    <a:lstStyle/>
                    <a:p>
                      <a:r>
                        <a:rPr lang="fr-FR" dirty="0"/>
                        <a:t>1x</a:t>
                      </a:r>
                      <a:endParaRPr lang="en-GB" dirty="0"/>
                    </a:p>
                  </a:txBody>
                  <a:tcPr/>
                </a:tc>
                <a:tc>
                  <a:txBody>
                    <a:bodyPr/>
                    <a:lstStyle/>
                    <a:p>
                      <a:r>
                        <a:rPr lang="fr-FR" dirty="0"/>
                        <a:t>2x</a:t>
                      </a:r>
                      <a:endParaRPr lang="en-GB" dirty="0"/>
                    </a:p>
                  </a:txBody>
                  <a:tcPr/>
                </a:tc>
                <a:tc>
                  <a:txBody>
                    <a:bodyPr/>
                    <a:lstStyle/>
                    <a:p>
                      <a:r>
                        <a:rPr lang="fr-FR" dirty="0"/>
                        <a:t>2-</a:t>
                      </a:r>
                      <a:endParaRPr lang="en-GB" dirty="0"/>
                    </a:p>
                  </a:txBody>
                  <a:tcPr/>
                </a:tc>
                <a:tc>
                  <a:txBody>
                    <a:bodyPr/>
                    <a:lstStyle/>
                    <a:p>
                      <a:r>
                        <a:rPr lang="fr-FR" dirty="0"/>
                        <a:t>2+</a:t>
                      </a:r>
                      <a:endParaRPr lang="en-GB" dirty="0"/>
                    </a:p>
                  </a:txBody>
                  <a:tcPr/>
                </a:tc>
                <a:tc>
                  <a:txBody>
                    <a:bodyPr/>
                    <a:lstStyle/>
                    <a:p>
                      <a:r>
                        <a:rPr lang="fr-FR" dirty="0"/>
                        <a:t>4x</a:t>
                      </a:r>
                      <a:endParaRPr lang="en-GB" dirty="0"/>
                    </a:p>
                  </a:txBody>
                  <a:tcPr/>
                </a:tc>
                <a:tc>
                  <a:txBody>
                    <a:bodyPr/>
                    <a:lstStyle/>
                    <a:p>
                      <a:r>
                        <a:rPr lang="fr-FR" dirty="0"/>
                        <a:t>4-</a:t>
                      </a:r>
                      <a:endParaRPr lang="en-GB" dirty="0"/>
                    </a:p>
                  </a:txBody>
                  <a:tcPr/>
                </a:tc>
                <a:tc>
                  <a:txBody>
                    <a:bodyPr/>
                    <a:lstStyle/>
                    <a:p>
                      <a:r>
                        <a:rPr lang="fr-FR" dirty="0"/>
                        <a:t>4+</a:t>
                      </a:r>
                      <a:endParaRPr lang="en-GB" dirty="0"/>
                    </a:p>
                  </a:txBody>
                  <a:tcPr/>
                </a:tc>
                <a:tc>
                  <a:txBody>
                    <a:bodyPr/>
                    <a:lstStyle/>
                    <a:p>
                      <a:r>
                        <a:rPr lang="fr-FR" dirty="0"/>
                        <a:t>8+</a:t>
                      </a:r>
                      <a:endParaRPr lang="en-GB" dirty="0"/>
                    </a:p>
                  </a:txBody>
                  <a:tcPr/>
                </a:tc>
                <a:extLst>
                  <a:ext uri="{0D108BD9-81ED-4DB2-BD59-A6C34878D82A}">
                    <a16:rowId xmlns="" xmlns:a16="http://schemas.microsoft.com/office/drawing/2014/main" val="10000"/>
                  </a:ext>
                </a:extLst>
              </a:tr>
              <a:tr h="370840">
                <a:tc>
                  <a:txBody>
                    <a:bodyPr/>
                    <a:lstStyle/>
                    <a:p>
                      <a:r>
                        <a:rPr lang="fr-FR" dirty="0"/>
                        <a:t>14 kg</a:t>
                      </a:r>
                      <a:endParaRPr lang="en-GB" dirty="0"/>
                    </a:p>
                  </a:txBody>
                  <a:tcPr/>
                </a:tc>
                <a:tc>
                  <a:txBody>
                    <a:bodyPr/>
                    <a:lstStyle/>
                    <a:p>
                      <a:r>
                        <a:rPr lang="fr-FR" dirty="0"/>
                        <a:t>27 kg</a:t>
                      </a:r>
                      <a:endParaRPr lang="en-GB" dirty="0"/>
                    </a:p>
                  </a:txBody>
                  <a:tcPr/>
                </a:tc>
                <a:tc>
                  <a:txBody>
                    <a:bodyPr/>
                    <a:lstStyle/>
                    <a:p>
                      <a:r>
                        <a:rPr lang="fr-FR" dirty="0"/>
                        <a:t>27 kg</a:t>
                      </a:r>
                      <a:endParaRPr lang="en-GB" dirty="0"/>
                    </a:p>
                  </a:txBody>
                  <a:tcPr/>
                </a:tc>
                <a:tc>
                  <a:txBody>
                    <a:bodyPr/>
                    <a:lstStyle/>
                    <a:p>
                      <a:r>
                        <a:rPr lang="fr-FR" dirty="0"/>
                        <a:t>32 kg</a:t>
                      </a:r>
                      <a:endParaRPr lang="en-GB" dirty="0"/>
                    </a:p>
                  </a:txBody>
                  <a:tcPr/>
                </a:tc>
                <a:tc>
                  <a:txBody>
                    <a:bodyPr/>
                    <a:lstStyle/>
                    <a:p>
                      <a:r>
                        <a:rPr lang="fr-FR" dirty="0"/>
                        <a:t>52 kg</a:t>
                      </a:r>
                      <a:endParaRPr lang="en-GB" dirty="0"/>
                    </a:p>
                  </a:txBody>
                  <a:tcPr/>
                </a:tc>
                <a:tc>
                  <a:txBody>
                    <a:bodyPr/>
                    <a:lstStyle/>
                    <a:p>
                      <a:r>
                        <a:rPr lang="fr-FR" dirty="0"/>
                        <a:t>50 kg</a:t>
                      </a:r>
                      <a:endParaRPr lang="en-GB" dirty="0"/>
                    </a:p>
                  </a:txBody>
                  <a:tcPr/>
                </a:tc>
                <a:tc>
                  <a:txBody>
                    <a:bodyPr/>
                    <a:lstStyle/>
                    <a:p>
                      <a:r>
                        <a:rPr lang="fr-FR" dirty="0"/>
                        <a:t>51 kg</a:t>
                      </a:r>
                      <a:endParaRPr lang="en-GB" dirty="0"/>
                    </a:p>
                  </a:txBody>
                  <a:tcPr/>
                </a:tc>
                <a:tc>
                  <a:txBody>
                    <a:bodyPr/>
                    <a:lstStyle/>
                    <a:p>
                      <a:r>
                        <a:rPr lang="fr-FR" dirty="0"/>
                        <a:t>96 kg</a:t>
                      </a:r>
                      <a:endParaRPr lang="en-GB" dirty="0"/>
                    </a:p>
                  </a:txBody>
                  <a:tcPr/>
                </a:tc>
                <a:extLst>
                  <a:ext uri="{0D108BD9-81ED-4DB2-BD59-A6C34878D82A}">
                    <a16:rowId xmlns="" xmlns:a16="http://schemas.microsoft.com/office/drawing/2014/main" val="10001"/>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663988358"/>
              </p:ext>
            </p:extLst>
          </p:nvPr>
        </p:nvGraphicFramePr>
        <p:xfrm>
          <a:off x="4592573" y="5173294"/>
          <a:ext cx="4654540" cy="975360"/>
        </p:xfrm>
        <a:graphic>
          <a:graphicData uri="http://schemas.openxmlformats.org/drawingml/2006/table">
            <a:tbl>
              <a:tblPr firstRow="1" bandRow="1">
                <a:tableStyleId>{5C22544A-7EE6-4342-B048-85BDC9FD1C3A}</a:tableStyleId>
              </a:tblPr>
              <a:tblGrid>
                <a:gridCol w="1163635">
                  <a:extLst>
                    <a:ext uri="{9D8B030D-6E8A-4147-A177-3AD203B41FA5}">
                      <a16:colId xmlns="" xmlns:a16="http://schemas.microsoft.com/office/drawing/2014/main" val="20000"/>
                    </a:ext>
                  </a:extLst>
                </a:gridCol>
                <a:gridCol w="1163635">
                  <a:extLst>
                    <a:ext uri="{9D8B030D-6E8A-4147-A177-3AD203B41FA5}">
                      <a16:colId xmlns="" xmlns:a16="http://schemas.microsoft.com/office/drawing/2014/main" val="20001"/>
                    </a:ext>
                  </a:extLst>
                </a:gridCol>
                <a:gridCol w="1163635">
                  <a:extLst>
                    <a:ext uri="{9D8B030D-6E8A-4147-A177-3AD203B41FA5}">
                      <a16:colId xmlns="" xmlns:a16="http://schemas.microsoft.com/office/drawing/2014/main" val="20002"/>
                    </a:ext>
                  </a:extLst>
                </a:gridCol>
                <a:gridCol w="1163635">
                  <a:extLst>
                    <a:ext uri="{9D8B030D-6E8A-4147-A177-3AD203B41FA5}">
                      <a16:colId xmlns="" xmlns:a16="http://schemas.microsoft.com/office/drawing/2014/main" val="20003"/>
                    </a:ext>
                  </a:extLst>
                </a:gridCol>
              </a:tblGrid>
              <a:tr h="370840">
                <a:tc>
                  <a:txBody>
                    <a:bodyPr/>
                    <a:lstStyle/>
                    <a:p>
                      <a:r>
                        <a:rPr lang="fr-FR" dirty="0"/>
                        <a:t>PR1 1x</a:t>
                      </a:r>
                      <a:endParaRPr lang="en-GB" dirty="0"/>
                    </a:p>
                  </a:txBody>
                  <a:tcPr/>
                </a:tc>
                <a:tc>
                  <a:txBody>
                    <a:bodyPr/>
                    <a:lstStyle/>
                    <a:p>
                      <a:r>
                        <a:rPr lang="fr-FR" dirty="0"/>
                        <a:t>PR2 1x</a:t>
                      </a:r>
                      <a:endParaRPr lang="en-GB" dirty="0"/>
                    </a:p>
                  </a:txBody>
                  <a:tcPr/>
                </a:tc>
                <a:tc>
                  <a:txBody>
                    <a:bodyPr/>
                    <a:lstStyle/>
                    <a:p>
                      <a:r>
                        <a:rPr lang="fr-FR" dirty="0"/>
                        <a:t>PR2 2x</a:t>
                      </a:r>
                      <a:endParaRPr lang="en-GB" dirty="0"/>
                    </a:p>
                  </a:txBody>
                  <a:tcPr/>
                </a:tc>
                <a:tc>
                  <a:txBody>
                    <a:bodyPr/>
                    <a:lstStyle/>
                    <a:p>
                      <a:r>
                        <a:rPr lang="fr-FR" dirty="0"/>
                        <a:t>PR3</a:t>
                      </a:r>
                      <a:r>
                        <a:rPr lang="fr-FR" baseline="0" dirty="0"/>
                        <a:t> </a:t>
                      </a:r>
                      <a:r>
                        <a:rPr lang="fr-FR" dirty="0"/>
                        <a:t>4+</a:t>
                      </a:r>
                      <a:endParaRPr lang="en-GB" dirty="0"/>
                    </a:p>
                  </a:txBody>
                  <a:tcPr/>
                </a:tc>
                <a:extLst>
                  <a:ext uri="{0D108BD9-81ED-4DB2-BD59-A6C34878D82A}">
                    <a16:rowId xmlns="" xmlns:a16="http://schemas.microsoft.com/office/drawing/2014/main" val="10000"/>
                  </a:ext>
                </a:extLst>
              </a:tr>
              <a:tr h="370840">
                <a:tc>
                  <a:txBody>
                    <a:bodyPr/>
                    <a:lstStyle/>
                    <a:p>
                      <a:r>
                        <a:rPr lang="fr-FR" dirty="0"/>
                        <a:t>24 kg</a:t>
                      </a:r>
                      <a:endParaRPr lang="en-GB" dirty="0"/>
                    </a:p>
                  </a:txBody>
                  <a:tcPr/>
                </a:tc>
                <a:tc>
                  <a:txBody>
                    <a:bodyPr/>
                    <a:lstStyle/>
                    <a:p>
                      <a:r>
                        <a:rPr lang="fr-FR" dirty="0"/>
                        <a:t>22 kg</a:t>
                      </a:r>
                      <a:endParaRPr lang="en-GB" dirty="0"/>
                    </a:p>
                  </a:txBody>
                  <a:tcPr/>
                </a:tc>
                <a:tc>
                  <a:txBody>
                    <a:bodyPr/>
                    <a:lstStyle/>
                    <a:p>
                      <a:r>
                        <a:rPr lang="fr-FR" dirty="0"/>
                        <a:t>37 kg</a:t>
                      </a:r>
                      <a:endParaRPr lang="en-GB" dirty="0"/>
                    </a:p>
                  </a:txBody>
                  <a:tcPr/>
                </a:tc>
                <a:tc>
                  <a:txBody>
                    <a:bodyPr/>
                    <a:lstStyle/>
                    <a:p>
                      <a:r>
                        <a:rPr lang="fr-FR" dirty="0"/>
                        <a:t>32 kg</a:t>
                      </a:r>
                      <a:endParaRPr lang="en-GB" dirty="0"/>
                    </a:p>
                  </a:txBody>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1456216525"/>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3" name="Text Placeholder 2"/>
          <p:cNvSpPr>
            <a:spLocks noGrp="1"/>
          </p:cNvSpPr>
          <p:nvPr>
            <p:ph type="body" sz="quarter" idx="11"/>
          </p:nvPr>
        </p:nvSpPr>
        <p:spPr/>
        <p:txBody>
          <a:bodyPr/>
          <a:lstStyle/>
          <a:p>
            <a:pPr lvl="1">
              <a:spcBef>
                <a:spcPts val="1707"/>
              </a:spcBef>
            </a:pPr>
            <a:r>
              <a:rPr lang="fr-FR" sz="2300" b="0" dirty="0">
                <a:solidFill>
                  <a:srgbClr val="002060"/>
                </a:solidFill>
                <a:latin typeface="Futura"/>
              </a:rPr>
              <a:t>Après un tirage au sort, l’arbitre vous informe officiellement que votre bateau doit être pesé (« </a:t>
            </a:r>
            <a:r>
              <a:rPr lang="fr-FR" sz="2300" b="0" i="1" dirty="0">
                <a:solidFill>
                  <a:srgbClr val="002060"/>
                </a:solidFill>
                <a:latin typeface="Futura"/>
              </a:rPr>
              <a:t>Boat must </a:t>
            </a:r>
            <a:r>
              <a:rPr lang="fr-FR" sz="2300" b="0" i="1" dirty="0" err="1">
                <a:solidFill>
                  <a:srgbClr val="002060"/>
                </a:solidFill>
                <a:latin typeface="Futura"/>
              </a:rPr>
              <a:t>be</a:t>
            </a:r>
            <a:r>
              <a:rPr lang="fr-FR" sz="2300" b="0" i="1" dirty="0">
                <a:solidFill>
                  <a:srgbClr val="002060"/>
                </a:solidFill>
                <a:latin typeface="Futura"/>
              </a:rPr>
              <a:t> </a:t>
            </a:r>
            <a:r>
              <a:rPr lang="fr-FR" sz="2300" b="0" i="1" dirty="0" err="1">
                <a:solidFill>
                  <a:srgbClr val="002060"/>
                </a:solidFill>
                <a:latin typeface="Futura"/>
              </a:rPr>
              <a:t>weighed</a:t>
            </a:r>
            <a:r>
              <a:rPr lang="fr-FR" sz="2300" b="0" i="1" dirty="0">
                <a:solidFill>
                  <a:srgbClr val="002060"/>
                </a:solidFill>
                <a:latin typeface="Futura"/>
              </a:rPr>
              <a:t> / Boat for </a:t>
            </a:r>
            <a:r>
              <a:rPr lang="fr-FR" sz="2300" b="0" i="1" dirty="0" err="1">
                <a:solidFill>
                  <a:srgbClr val="002060"/>
                </a:solidFill>
                <a:latin typeface="Futura"/>
              </a:rPr>
              <a:t>weighing</a:t>
            </a:r>
            <a:r>
              <a:rPr lang="fr-FR" sz="2300" b="0" i="1" dirty="0">
                <a:solidFill>
                  <a:srgbClr val="002060"/>
                </a:solidFill>
                <a:latin typeface="Futura"/>
              </a:rPr>
              <a:t> </a:t>
            </a:r>
            <a:r>
              <a:rPr lang="fr-FR" sz="2300" b="0" dirty="0">
                <a:solidFill>
                  <a:srgbClr val="002060"/>
                </a:solidFill>
                <a:latin typeface="Futura"/>
              </a:rPr>
              <a:t>») :</a:t>
            </a:r>
          </a:p>
          <a:p>
            <a:pPr marL="406374" lvl="1" indent="-406374">
              <a:spcBef>
                <a:spcPts val="1707"/>
              </a:spcBef>
              <a:buFont typeface="Arial" panose="020B0604020202020204" pitchFamily="34" charset="0"/>
              <a:buChar char="•"/>
            </a:pPr>
            <a:r>
              <a:rPr lang="fr-FR" sz="2300" b="0" dirty="0">
                <a:solidFill>
                  <a:srgbClr val="002060"/>
                </a:solidFill>
                <a:latin typeface="Futura"/>
              </a:rPr>
              <a:t>Vous êtes tenus d’aller au local de pesée des bateaux, situé à proximité des pontons </a:t>
            </a:r>
          </a:p>
          <a:p>
            <a:pPr marL="406374" lvl="1" indent="-406374">
              <a:spcBef>
                <a:spcPts val="1707"/>
              </a:spcBef>
              <a:buFont typeface="Arial" panose="020B0604020202020204" pitchFamily="34" charset="0"/>
              <a:buChar char="•"/>
            </a:pPr>
            <a:r>
              <a:rPr lang="fr-FR" sz="2300" b="0" dirty="0">
                <a:solidFill>
                  <a:srgbClr val="002060"/>
                </a:solidFill>
                <a:latin typeface="Futura"/>
              </a:rPr>
              <a:t>Si vous n’obtempérez pas, l’équipage est déclassé à la dernière place de la course. En cas de deuxième offense, l’équipage est </a:t>
            </a:r>
            <a:r>
              <a:rPr lang="fr-FR" sz="2300" b="0" dirty="0" smtClean="0">
                <a:solidFill>
                  <a:srgbClr val="002060"/>
                </a:solidFill>
                <a:latin typeface="Futura"/>
              </a:rPr>
              <a:t>exclu : </a:t>
            </a:r>
            <a:r>
              <a:rPr lang="fr-FR" sz="2300" b="0" dirty="0" err="1">
                <a:solidFill>
                  <a:srgbClr val="002060"/>
                </a:solidFill>
                <a:latin typeface="Futura"/>
              </a:rPr>
              <a:t>BUW</a:t>
            </a:r>
            <a:r>
              <a:rPr lang="fr-FR" sz="2300" b="0" dirty="0">
                <a:solidFill>
                  <a:srgbClr val="002060"/>
                </a:solidFill>
                <a:latin typeface="Futura"/>
              </a:rPr>
              <a:t> la première fois puis </a:t>
            </a:r>
            <a:r>
              <a:rPr lang="fr-FR" sz="2300" b="0" dirty="0" err="1" smtClean="0">
                <a:solidFill>
                  <a:srgbClr val="002060"/>
                </a:solidFill>
                <a:latin typeface="Futura"/>
              </a:rPr>
              <a:t>EXC</a:t>
            </a:r>
            <a:endParaRPr lang="fr-FR" sz="2300" b="0" dirty="0">
              <a:solidFill>
                <a:srgbClr val="002060"/>
              </a:solidFill>
              <a:latin typeface="Futura"/>
            </a:endParaRPr>
          </a:p>
          <a:p>
            <a:pPr marL="406374" lvl="1" indent="-406374">
              <a:spcBef>
                <a:spcPts val="1707"/>
              </a:spcBef>
              <a:buFont typeface="Arial" panose="020B0604020202020204" pitchFamily="34" charset="0"/>
              <a:buChar char="•"/>
            </a:pPr>
            <a:r>
              <a:rPr lang="fr-FR" sz="2300" b="0" dirty="0">
                <a:solidFill>
                  <a:srgbClr val="00B050"/>
                </a:solidFill>
                <a:latin typeface="Futura"/>
              </a:rPr>
              <a:t>Vous ne devez rien ajouter comme poids au bateau </a:t>
            </a:r>
            <a:r>
              <a:rPr lang="fr-FR" sz="2300" b="0" dirty="0">
                <a:solidFill>
                  <a:srgbClr val="002060"/>
                </a:solidFill>
                <a:latin typeface="Futura"/>
              </a:rPr>
              <a:t>(y compris de l’eau sur les chaussures !), au risque d’exclusion.</a:t>
            </a:r>
          </a:p>
          <a:p>
            <a:endParaRPr lang="en-GB" dirty="0"/>
          </a:p>
        </p:txBody>
      </p:sp>
      <p:sp>
        <p:nvSpPr>
          <p:cNvPr id="4" name="Text Placeholder 3"/>
          <p:cNvSpPr>
            <a:spLocks noGrp="1"/>
          </p:cNvSpPr>
          <p:nvPr>
            <p:ph type="body" sz="quarter" idx="12"/>
          </p:nvPr>
        </p:nvSpPr>
        <p:spPr/>
        <p:txBody>
          <a:bodyPr>
            <a:noAutofit/>
          </a:bodyPr>
          <a:lstStyle/>
          <a:p>
            <a:r>
              <a:rPr lang="fr-FR" sz="3400" b="1" dirty="0">
                <a:solidFill>
                  <a:srgbClr val="002060"/>
                </a:solidFill>
                <a:latin typeface="Arial Black" panose="020B0A04020102020204" pitchFamily="34" charset="0"/>
              </a:rPr>
              <a:t>Les pesées : bateaux</a:t>
            </a:r>
          </a:p>
          <a:p>
            <a:endParaRPr lang="en-GB" sz="3400" dirty="0"/>
          </a:p>
        </p:txBody>
      </p:sp>
      <p:pic>
        <p:nvPicPr>
          <p:cNvPr id="5" name="Picture 2" descr="Afficher l'image d'orig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3818" y="6095618"/>
            <a:ext cx="4385113" cy="2927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753561"/>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3" name="Text Placeholder 2"/>
          <p:cNvSpPr>
            <a:spLocks noGrp="1"/>
          </p:cNvSpPr>
          <p:nvPr>
            <p:ph type="body" sz="quarter" idx="11"/>
          </p:nvPr>
        </p:nvSpPr>
        <p:spPr/>
        <p:txBody>
          <a:bodyPr>
            <a:normAutofit/>
          </a:bodyPr>
          <a:lstStyle/>
          <a:p>
            <a:pPr marL="406374" lvl="1" indent="-406374">
              <a:spcBef>
                <a:spcPts val="1707"/>
              </a:spcBef>
              <a:buFont typeface="Arial" panose="020B0604020202020204" pitchFamily="34" charset="0"/>
              <a:buChar char="•"/>
            </a:pPr>
            <a:r>
              <a:rPr lang="fr-FR" sz="2300" b="0" dirty="0">
                <a:solidFill>
                  <a:srgbClr val="002060"/>
                </a:solidFill>
                <a:latin typeface="Futura"/>
              </a:rPr>
              <a:t>Les bateaux sont pesés avec les éléments essentiels à leur usage (portants, chaussures, sièges, extensions, haut-parleurs &amp; câbles…)</a:t>
            </a:r>
          </a:p>
          <a:p>
            <a:pPr marL="406374" lvl="1" indent="-406374">
              <a:spcBef>
                <a:spcPts val="1707"/>
              </a:spcBef>
              <a:buFont typeface="Arial" panose="020B0604020202020204" pitchFamily="34" charset="0"/>
              <a:buChar char="•"/>
            </a:pPr>
            <a:r>
              <a:rPr lang="fr-FR" sz="2300" b="0" dirty="0">
                <a:solidFill>
                  <a:srgbClr val="002060"/>
                </a:solidFill>
                <a:latin typeface="Futura"/>
              </a:rPr>
              <a:t>Sans les avirons, ni le numéro d’étrave</a:t>
            </a:r>
          </a:p>
          <a:p>
            <a:pPr marL="406374" lvl="1" indent="-406374">
              <a:spcBef>
                <a:spcPts val="1707"/>
              </a:spcBef>
              <a:buFont typeface="Arial" panose="020B0604020202020204" pitchFamily="34" charset="0"/>
              <a:buChar char="•"/>
            </a:pPr>
            <a:r>
              <a:rPr lang="fr-FR" sz="2300" b="0" dirty="0">
                <a:solidFill>
                  <a:srgbClr val="002060"/>
                </a:solidFill>
                <a:latin typeface="Futura"/>
              </a:rPr>
              <a:t>Sans dispositif électronique (stroke, </a:t>
            </a:r>
            <a:r>
              <a:rPr lang="fr-FR" sz="2300" b="0" dirty="0" err="1">
                <a:solidFill>
                  <a:srgbClr val="002060"/>
                </a:solidFill>
                <a:latin typeface="Futura"/>
              </a:rPr>
              <a:t>coxbox</a:t>
            </a:r>
            <a:r>
              <a:rPr lang="fr-FR" sz="2300" b="0" dirty="0">
                <a:solidFill>
                  <a:srgbClr val="002060"/>
                </a:solidFill>
                <a:latin typeface="Futura"/>
              </a:rPr>
              <a:t> ou autre)</a:t>
            </a:r>
          </a:p>
          <a:p>
            <a:pPr marL="406374" lvl="1" indent="-406374">
              <a:spcBef>
                <a:spcPts val="1707"/>
              </a:spcBef>
              <a:buFont typeface="Arial" panose="020B0604020202020204" pitchFamily="34" charset="0"/>
              <a:buChar char="•"/>
            </a:pPr>
            <a:r>
              <a:rPr lang="fr-FR" sz="2300" b="0" dirty="0">
                <a:solidFill>
                  <a:srgbClr val="002060"/>
                </a:solidFill>
                <a:latin typeface="Futura"/>
              </a:rPr>
              <a:t>Sans les éventuels vêtements rangés dans les caissons, les bouteilles. L’eau résiduelle doit être retirée.</a:t>
            </a:r>
          </a:p>
          <a:p>
            <a:pPr marL="406374" lvl="1" indent="-406374">
              <a:spcBef>
                <a:spcPts val="1707"/>
              </a:spcBef>
              <a:buFont typeface="Arial" panose="020B0604020202020204" pitchFamily="34" charset="0"/>
              <a:buChar char="•"/>
            </a:pPr>
            <a:r>
              <a:rPr lang="fr-FR" sz="2300" b="0" dirty="0">
                <a:solidFill>
                  <a:srgbClr val="002060"/>
                </a:solidFill>
                <a:latin typeface="Futura"/>
              </a:rPr>
              <a:t>Si le bateau n’est pas au poids, relégation (« </a:t>
            </a:r>
            <a:r>
              <a:rPr lang="fr-FR" sz="2300" b="0" dirty="0" err="1">
                <a:solidFill>
                  <a:srgbClr val="002060"/>
                </a:solidFill>
                <a:latin typeface="Futura"/>
              </a:rPr>
              <a:t>BUW</a:t>
            </a:r>
            <a:r>
              <a:rPr lang="fr-FR" sz="2300" b="0" dirty="0">
                <a:solidFill>
                  <a:srgbClr val="002060"/>
                </a:solidFill>
                <a:latin typeface="Futura"/>
              </a:rPr>
              <a:t> »). La deuxième offense mène à l’exclusion (« </a:t>
            </a:r>
            <a:r>
              <a:rPr lang="fr-FR" sz="2300" b="0" dirty="0" err="1">
                <a:solidFill>
                  <a:srgbClr val="002060"/>
                </a:solidFill>
                <a:latin typeface="Futura"/>
              </a:rPr>
              <a:t>EXC</a:t>
            </a:r>
            <a:r>
              <a:rPr lang="fr-FR" sz="2300" b="0" dirty="0">
                <a:solidFill>
                  <a:srgbClr val="002060"/>
                </a:solidFill>
                <a:latin typeface="Futura"/>
              </a:rPr>
              <a:t> »).</a:t>
            </a:r>
            <a:endParaRPr lang="en-GB" sz="2300" b="0" dirty="0">
              <a:solidFill>
                <a:srgbClr val="002060"/>
              </a:solidFill>
              <a:latin typeface="Futura"/>
            </a:endParaRPr>
          </a:p>
        </p:txBody>
      </p:sp>
      <p:sp>
        <p:nvSpPr>
          <p:cNvPr id="4" name="Text Placeholder 3"/>
          <p:cNvSpPr>
            <a:spLocks noGrp="1"/>
          </p:cNvSpPr>
          <p:nvPr>
            <p:ph type="body" sz="quarter" idx="12"/>
          </p:nvPr>
        </p:nvSpPr>
        <p:spPr/>
        <p:txBody>
          <a:bodyPr>
            <a:noAutofit/>
          </a:bodyPr>
          <a:lstStyle/>
          <a:p>
            <a:r>
              <a:rPr lang="fr-FR" sz="3400" b="1" dirty="0">
                <a:solidFill>
                  <a:srgbClr val="002060"/>
                </a:solidFill>
                <a:latin typeface="Arial Black" panose="020B0A04020102020204" pitchFamily="34" charset="0"/>
              </a:rPr>
              <a:t>Les pesées : bateaux</a:t>
            </a:r>
          </a:p>
          <a:p>
            <a:endParaRPr lang="en-GB" sz="3400" dirty="0"/>
          </a:p>
        </p:txBody>
      </p:sp>
      <p:pic>
        <p:nvPicPr>
          <p:cNvPr id="5" name="Obraz 8" descr="cc_45.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98713" y="5696091"/>
            <a:ext cx="4807551" cy="3299334"/>
          </a:xfrm>
          <a:prstGeom prst="rect">
            <a:avLst/>
          </a:prstGeom>
          <a:noFill/>
          <a:ln w="9525">
            <a:noFill/>
            <a:miter lim="800000"/>
            <a:headEnd/>
            <a:tailEnd/>
          </a:ln>
        </p:spPr>
      </p:pic>
      <p:pic>
        <p:nvPicPr>
          <p:cNvPr id="6" name="Obraz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7526514" y="5696093"/>
            <a:ext cx="4249138" cy="2703606"/>
          </a:xfrm>
          <a:prstGeom prst="rect">
            <a:avLst/>
          </a:prstGeom>
          <a:noFill/>
          <a:ln w="9525">
            <a:noFill/>
            <a:miter lim="800000"/>
            <a:headEnd/>
            <a:tailEnd/>
          </a:ln>
        </p:spPr>
      </p:pic>
    </p:spTree>
    <p:extLst>
      <p:ext uri="{BB962C8B-B14F-4D97-AF65-F5344CB8AC3E}">
        <p14:creationId xmlns:p14="http://schemas.microsoft.com/office/powerpoint/2010/main" val="527006581"/>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 xmlns:a16="http://schemas.microsoft.com/office/drawing/2014/main" id="{43B95524-E76A-4BA0-ABB4-368AD83FA91D}"/>
              </a:ext>
            </a:extLst>
          </p:cNvPr>
          <p:cNvSpPr>
            <a:spLocks noGrp="1"/>
          </p:cNvSpPr>
          <p:nvPr>
            <p:ph type="body" sz="quarter" idx="10"/>
          </p:nvPr>
        </p:nvSpPr>
        <p:spPr/>
        <p:txBody>
          <a:bodyPr/>
          <a:lstStyle/>
          <a:p>
            <a:endParaRPr lang="fr-FR"/>
          </a:p>
        </p:txBody>
      </p:sp>
      <p:sp>
        <p:nvSpPr>
          <p:cNvPr id="3" name="Espace réservé du texte 2">
            <a:extLst>
              <a:ext uri="{FF2B5EF4-FFF2-40B4-BE49-F238E27FC236}">
                <a16:creationId xmlns="" xmlns:a16="http://schemas.microsoft.com/office/drawing/2014/main" id="{A63B5515-A22F-4583-B626-DCE5442A042A}"/>
              </a:ext>
            </a:extLst>
          </p:cNvPr>
          <p:cNvSpPr>
            <a:spLocks noGrp="1"/>
          </p:cNvSpPr>
          <p:nvPr>
            <p:ph type="body" sz="quarter" idx="11"/>
          </p:nvPr>
        </p:nvSpPr>
        <p:spPr/>
        <p:txBody>
          <a:bodyPr>
            <a:normAutofit/>
          </a:bodyPr>
          <a:lstStyle/>
          <a:p>
            <a:pPr>
              <a:spcBef>
                <a:spcPts val="1801"/>
              </a:spcBef>
              <a:buClr>
                <a:srgbClr val="002060"/>
              </a:buClr>
            </a:pPr>
            <a:r>
              <a:rPr lang="fr-FR" dirty="0">
                <a:solidFill>
                  <a:srgbClr val="002060"/>
                </a:solidFill>
                <a:latin typeface="Futura"/>
              </a:rPr>
              <a:t>Quelques différences entre le Code français et le Code World Rowing :</a:t>
            </a:r>
          </a:p>
          <a:p>
            <a:pPr marL="342864" indent="-342864">
              <a:spcBef>
                <a:spcPts val="1801"/>
              </a:spcBef>
              <a:buClr>
                <a:srgbClr val="002060"/>
              </a:buClr>
              <a:buFont typeface="Arial" panose="020B0604020202020204" pitchFamily="34" charset="0"/>
              <a:buChar char="•"/>
            </a:pPr>
            <a:r>
              <a:rPr lang="fr-FR" dirty="0">
                <a:solidFill>
                  <a:srgbClr val="002060"/>
                </a:solidFill>
                <a:latin typeface="Futura"/>
              </a:rPr>
              <a:t>Le barreur fait partie intégrante de l’équipage : les restrictions de catégorie d’âge s’appliquent donc (sauf pour les Masters) ! Un équipage junior ne peut pas être barré par un sénior.</a:t>
            </a:r>
          </a:p>
          <a:p>
            <a:pPr marL="342864" indent="-342864">
              <a:spcBef>
                <a:spcPts val="1801"/>
              </a:spcBef>
              <a:buClr>
                <a:srgbClr val="002060"/>
              </a:buClr>
              <a:buFont typeface="Arial" panose="020B0604020202020204" pitchFamily="34" charset="0"/>
              <a:buChar char="•"/>
            </a:pPr>
            <a:r>
              <a:rPr lang="fr-FR" dirty="0">
                <a:solidFill>
                  <a:srgbClr val="002060"/>
                </a:solidFill>
                <a:latin typeface="Futura"/>
              </a:rPr>
              <a:t>Sexe indifférent</a:t>
            </a:r>
          </a:p>
          <a:p>
            <a:pPr marL="342864" indent="-342864">
              <a:spcBef>
                <a:spcPts val="1801"/>
              </a:spcBef>
              <a:buClr>
                <a:srgbClr val="002060"/>
              </a:buClr>
              <a:buFont typeface="Arial" panose="020B0604020202020204" pitchFamily="34" charset="0"/>
              <a:buChar char="•"/>
            </a:pPr>
            <a:r>
              <a:rPr lang="fr-FR" dirty="0">
                <a:solidFill>
                  <a:srgbClr val="002060"/>
                </a:solidFill>
                <a:latin typeface="Futura"/>
              </a:rPr>
              <a:t>Poids minimum, en tenue de compétition, de 55 kg pour toutes les catégories</a:t>
            </a:r>
          </a:p>
          <a:p>
            <a:pPr marL="342864" indent="-342864">
              <a:spcBef>
                <a:spcPts val="1801"/>
              </a:spcBef>
              <a:buClr>
                <a:srgbClr val="002060"/>
              </a:buClr>
              <a:buFont typeface="Arial" panose="020B0604020202020204" pitchFamily="34" charset="0"/>
              <a:buChar char="•"/>
            </a:pPr>
            <a:r>
              <a:rPr lang="fr-FR" dirty="0">
                <a:solidFill>
                  <a:srgbClr val="002060"/>
                </a:solidFill>
                <a:latin typeface="Futura"/>
              </a:rPr>
              <a:t>Surcharge 15 kg maxi</a:t>
            </a:r>
          </a:p>
          <a:p>
            <a:pPr marL="342864" indent="-342864">
              <a:spcBef>
                <a:spcPts val="1801"/>
              </a:spcBef>
              <a:buClr>
                <a:srgbClr val="002060"/>
              </a:buClr>
              <a:buFont typeface="Arial" panose="020B0604020202020204" pitchFamily="34" charset="0"/>
              <a:buChar char="•"/>
            </a:pPr>
            <a:r>
              <a:rPr lang="fr-FR" dirty="0">
                <a:solidFill>
                  <a:srgbClr val="002060"/>
                </a:solidFill>
                <a:latin typeface="Futura"/>
              </a:rPr>
              <a:t>Pesée entre 2h et 1h avant la première course de chaque épreuve, chaque jour de compétition </a:t>
            </a:r>
          </a:p>
          <a:p>
            <a:pPr marL="342864" indent="-342864">
              <a:spcBef>
                <a:spcPts val="1801"/>
              </a:spcBef>
              <a:buClr>
                <a:srgbClr val="002060"/>
              </a:buClr>
              <a:buFont typeface="Arial" panose="020B0604020202020204" pitchFamily="34" charset="0"/>
              <a:buChar char="•"/>
            </a:pPr>
            <a:r>
              <a:rPr lang="fr-FR" dirty="0">
                <a:solidFill>
                  <a:srgbClr val="002060"/>
                </a:solidFill>
                <a:latin typeface="Futura"/>
              </a:rPr>
              <a:t>La surcharge peut être contrôlée à l’embarquement, avant la cérémonie de remise des médailles, et au débarquement après chaque course</a:t>
            </a:r>
          </a:p>
          <a:p>
            <a:pPr marL="342864" indent="-342864">
              <a:spcBef>
                <a:spcPts val="1801"/>
              </a:spcBef>
              <a:buClr>
                <a:srgbClr val="002060"/>
              </a:buClr>
              <a:buFont typeface="Arial" panose="020B0604020202020204" pitchFamily="34" charset="0"/>
              <a:buChar char="•"/>
            </a:pPr>
            <a:r>
              <a:rPr lang="fr-FR" dirty="0">
                <a:solidFill>
                  <a:srgbClr val="002060"/>
                </a:solidFill>
                <a:latin typeface="Futura"/>
              </a:rPr>
              <a:t>Starter et </a:t>
            </a:r>
            <a:r>
              <a:rPr lang="fr-FR" dirty="0" err="1">
                <a:solidFill>
                  <a:srgbClr val="002060"/>
                </a:solidFill>
                <a:latin typeface="Futura"/>
              </a:rPr>
              <a:t>JP</a:t>
            </a:r>
            <a:r>
              <a:rPr lang="fr-FR" dirty="0">
                <a:solidFill>
                  <a:srgbClr val="002060"/>
                </a:solidFill>
                <a:latin typeface="Futura"/>
              </a:rPr>
              <a:t> peuvent demander au barreur de montrer la surcharge au départ</a:t>
            </a:r>
          </a:p>
        </p:txBody>
      </p:sp>
      <p:sp>
        <p:nvSpPr>
          <p:cNvPr id="4" name="Espace réservé du texte 3">
            <a:extLst>
              <a:ext uri="{FF2B5EF4-FFF2-40B4-BE49-F238E27FC236}">
                <a16:creationId xmlns="" xmlns:a16="http://schemas.microsoft.com/office/drawing/2014/main" id="{FADA3CF0-0333-4C3C-A41D-9D370693FBBA}"/>
              </a:ext>
            </a:extLst>
          </p:cNvPr>
          <p:cNvSpPr>
            <a:spLocks noGrp="1"/>
          </p:cNvSpPr>
          <p:nvPr>
            <p:ph type="body" sz="quarter" idx="12"/>
          </p:nvPr>
        </p:nvSpPr>
        <p:spPr/>
        <p:txBody>
          <a:bodyPr>
            <a:noAutofit/>
          </a:bodyPr>
          <a:lstStyle/>
          <a:p>
            <a:r>
              <a:rPr lang="fr-FR" sz="3400" b="1" dirty="0">
                <a:solidFill>
                  <a:srgbClr val="002060"/>
                </a:solidFill>
                <a:latin typeface="Arial Black" panose="020B0A04020102020204" pitchFamily="34" charset="0"/>
                <a:ea typeface="+mj-ea"/>
                <a:cs typeface="+mj-cs"/>
              </a:rPr>
              <a:t>Les pesées : barreurs </a:t>
            </a:r>
            <a:r>
              <a:rPr lang="fr-FR" sz="2600" b="1" dirty="0">
                <a:solidFill>
                  <a:srgbClr val="002060"/>
                </a:solidFill>
                <a:latin typeface="Arial Black" panose="020B0A04020102020204" pitchFamily="34" charset="0"/>
                <a:ea typeface="+mj-ea"/>
                <a:cs typeface="+mj-cs"/>
              </a:rPr>
              <a:t>(</a:t>
            </a:r>
            <a:r>
              <a:rPr lang="fr-FR" sz="2600" b="1" i="1" dirty="0" err="1">
                <a:solidFill>
                  <a:srgbClr val="002060"/>
                </a:solidFill>
                <a:latin typeface="Arial Black" panose="020B0A04020102020204" pitchFamily="34" charset="0"/>
                <a:ea typeface="+mj-ea"/>
                <a:cs typeface="+mj-cs"/>
              </a:rPr>
              <a:t>cox</a:t>
            </a:r>
            <a:r>
              <a:rPr lang="fr-FR" sz="2600" b="1" i="1" dirty="0">
                <a:solidFill>
                  <a:srgbClr val="002060"/>
                </a:solidFill>
                <a:latin typeface="Arial Black" panose="020B0A04020102020204" pitchFamily="34" charset="0"/>
                <a:ea typeface="+mj-ea"/>
                <a:cs typeface="+mj-cs"/>
              </a:rPr>
              <a:t>/</a:t>
            </a:r>
            <a:r>
              <a:rPr lang="fr-FR" sz="2600" b="1" i="1" dirty="0" err="1">
                <a:solidFill>
                  <a:srgbClr val="002060"/>
                </a:solidFill>
                <a:latin typeface="Arial Black" panose="020B0A04020102020204" pitchFamily="34" charset="0"/>
                <a:ea typeface="+mj-ea"/>
                <a:cs typeface="+mj-cs"/>
              </a:rPr>
              <a:t>coxswain</a:t>
            </a:r>
            <a:r>
              <a:rPr lang="fr-FR" sz="2600" b="1" dirty="0">
                <a:solidFill>
                  <a:srgbClr val="002060"/>
                </a:solidFill>
                <a:latin typeface="Arial Black" panose="020B0A04020102020204" pitchFamily="34" charset="0"/>
                <a:ea typeface="+mj-ea"/>
                <a:cs typeface="+mj-cs"/>
              </a:rPr>
              <a:t>)</a:t>
            </a:r>
            <a:endParaRPr lang="fr-FR" sz="3400" b="1" dirty="0">
              <a:solidFill>
                <a:srgbClr val="00206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544055923"/>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 xmlns:a16="http://schemas.microsoft.com/office/drawing/2014/main" id="{43B95524-E76A-4BA0-ABB4-368AD83FA91D}"/>
              </a:ext>
            </a:extLst>
          </p:cNvPr>
          <p:cNvSpPr>
            <a:spLocks noGrp="1"/>
          </p:cNvSpPr>
          <p:nvPr>
            <p:ph type="body" sz="quarter" idx="10"/>
          </p:nvPr>
        </p:nvSpPr>
        <p:spPr/>
        <p:txBody>
          <a:bodyPr/>
          <a:lstStyle/>
          <a:p>
            <a:endParaRPr lang="fr-FR"/>
          </a:p>
        </p:txBody>
      </p:sp>
      <p:sp>
        <p:nvSpPr>
          <p:cNvPr id="4" name="Espace réservé du texte 3">
            <a:extLst>
              <a:ext uri="{FF2B5EF4-FFF2-40B4-BE49-F238E27FC236}">
                <a16:creationId xmlns="" xmlns:a16="http://schemas.microsoft.com/office/drawing/2014/main" id="{FADA3CF0-0333-4C3C-A41D-9D370693FBBA}"/>
              </a:ext>
            </a:extLst>
          </p:cNvPr>
          <p:cNvSpPr>
            <a:spLocks noGrp="1"/>
          </p:cNvSpPr>
          <p:nvPr>
            <p:ph type="body" sz="quarter" idx="12"/>
          </p:nvPr>
        </p:nvSpPr>
        <p:spPr/>
        <p:txBody>
          <a:bodyPr>
            <a:noAutofit/>
          </a:bodyPr>
          <a:lstStyle/>
          <a:p>
            <a:r>
              <a:rPr lang="fr-FR" sz="3400" b="1" dirty="0">
                <a:solidFill>
                  <a:srgbClr val="002060"/>
                </a:solidFill>
                <a:latin typeface="Arial Black" panose="020B0A04020102020204" pitchFamily="34" charset="0"/>
                <a:ea typeface="+mj-ea"/>
                <a:cs typeface="+mj-cs"/>
              </a:rPr>
              <a:t>Les pesées : Poids Légers </a:t>
            </a:r>
            <a:r>
              <a:rPr lang="fr-FR" sz="2100" b="1" dirty="0">
                <a:solidFill>
                  <a:srgbClr val="002060"/>
                </a:solidFill>
                <a:latin typeface="Arial Black" panose="020B0A04020102020204" pitchFamily="34" charset="0"/>
                <a:ea typeface="+mj-ea"/>
                <a:cs typeface="+mj-cs"/>
              </a:rPr>
              <a:t>(</a:t>
            </a:r>
            <a:r>
              <a:rPr lang="fr-FR" sz="2100" b="1" i="1" dirty="0" err="1">
                <a:solidFill>
                  <a:srgbClr val="002060"/>
                </a:solidFill>
                <a:latin typeface="Arial Black" panose="020B0A04020102020204" pitchFamily="34" charset="0"/>
                <a:ea typeface="+mj-ea"/>
                <a:cs typeface="+mj-cs"/>
              </a:rPr>
              <a:t>lightweights</a:t>
            </a:r>
            <a:r>
              <a:rPr lang="fr-FR" sz="2100" b="1" dirty="0">
                <a:solidFill>
                  <a:srgbClr val="002060"/>
                </a:solidFill>
                <a:latin typeface="Arial Black" panose="020B0A04020102020204" pitchFamily="34" charset="0"/>
                <a:ea typeface="+mj-ea"/>
                <a:cs typeface="+mj-cs"/>
              </a:rPr>
              <a:t>)</a:t>
            </a:r>
          </a:p>
        </p:txBody>
      </p:sp>
      <p:sp>
        <p:nvSpPr>
          <p:cNvPr id="7" name="Text Box 16"/>
          <p:cNvSpPr txBox="1">
            <a:spLocks noChangeArrowheads="1"/>
          </p:cNvSpPr>
          <p:nvPr/>
        </p:nvSpPr>
        <p:spPr bwMode="auto">
          <a:xfrm>
            <a:off x="2162629" y="1378123"/>
            <a:ext cx="10376210" cy="51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1430" tIns="45715" rIns="91430" bIns="45715">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342864" indent="-342864" algn="l" defTabSz="1300393">
              <a:spcBef>
                <a:spcPts val="1801"/>
              </a:spcBef>
              <a:buSzPct val="100000"/>
              <a:buFont typeface="Arial" panose="020B0604020202020204" pitchFamily="34" charset="0"/>
              <a:buChar char="•"/>
            </a:pPr>
            <a:r>
              <a:rPr lang="fr-FR" sz="2000" kern="1200" dirty="0">
                <a:solidFill>
                  <a:srgbClr val="002060"/>
                </a:solidFill>
                <a:latin typeface="Futura"/>
                <a:ea typeface="Tahoma" panose="020B0604030504040204" pitchFamily="34" charset="0"/>
                <a:cs typeface="Tahoma" panose="020B0604030504040204" pitchFamily="34" charset="0"/>
                <a:sym typeface="Palatino"/>
              </a:rPr>
              <a:t>Mêmes poids qu’en France ; des modifications sont attendues en 2023.</a:t>
            </a:r>
          </a:p>
          <a:p>
            <a:pPr marL="342864" indent="-342864" algn="l" defTabSz="1300393">
              <a:spcBef>
                <a:spcPts val="1801"/>
              </a:spcBef>
              <a:buSzPct val="100000"/>
              <a:buFont typeface="Arial" panose="020B0604020202020204" pitchFamily="34" charset="0"/>
              <a:buChar char="•"/>
            </a:pPr>
            <a:r>
              <a:rPr lang="fr-FR" sz="2000" kern="1200" dirty="0">
                <a:solidFill>
                  <a:srgbClr val="002060"/>
                </a:solidFill>
                <a:latin typeface="Futura"/>
                <a:ea typeface="Tahoma" panose="020B0604030504040204" pitchFamily="34" charset="0"/>
                <a:cs typeface="Tahoma" panose="020B0604030504040204" pitchFamily="34" charset="0"/>
                <a:sym typeface="Palatino"/>
              </a:rPr>
              <a:t>Pesée en tenue de compétition</a:t>
            </a:r>
          </a:p>
          <a:p>
            <a:pPr marL="342864" indent="-342864" algn="l" defTabSz="1300393">
              <a:spcBef>
                <a:spcPts val="1801"/>
              </a:spcBef>
              <a:buSzPct val="100000"/>
              <a:buFont typeface="Arial" panose="020B0604020202020204" pitchFamily="34" charset="0"/>
              <a:buChar char="•"/>
            </a:pPr>
            <a:r>
              <a:rPr lang="fr-FR" sz="2000" kern="1200" dirty="0">
                <a:solidFill>
                  <a:srgbClr val="002060"/>
                </a:solidFill>
                <a:latin typeface="Futura"/>
                <a:ea typeface="Tahoma" panose="020B0604030504040204" pitchFamily="34" charset="0"/>
                <a:cs typeface="Tahoma" panose="020B0604030504040204" pitchFamily="34" charset="0"/>
                <a:sym typeface="Palatino"/>
              </a:rPr>
              <a:t>Comme en FRA, une pesée par jour et par épreuve, entre 1 heure et 2 heures avant la première course de chaque épreuve à laquelle ils participent, chaque jour de compétition</a:t>
            </a:r>
          </a:p>
          <a:p>
            <a:pPr marL="342864" indent="-342864" algn="l" defTabSz="1300393">
              <a:spcBef>
                <a:spcPts val="1801"/>
              </a:spcBef>
              <a:buSzPct val="100000"/>
              <a:buFont typeface="Arial" panose="020B0604020202020204" pitchFamily="34" charset="0"/>
              <a:buChar char="•"/>
            </a:pPr>
            <a:r>
              <a:rPr lang="fr-FR" sz="2000" kern="1200" dirty="0">
                <a:solidFill>
                  <a:srgbClr val="002060"/>
                </a:solidFill>
                <a:latin typeface="Futura"/>
                <a:ea typeface="Tahoma" panose="020B0604030504040204" pitchFamily="34" charset="0"/>
                <a:cs typeface="Tahoma" panose="020B0604030504040204" pitchFamily="34" charset="0"/>
                <a:sym typeface="Palatino"/>
              </a:rPr>
              <a:t>Equipages pesés dans l’ordre des couloirs, de 1 à 6, pour chaque épreuve</a:t>
            </a:r>
          </a:p>
          <a:p>
            <a:pPr marL="342864" indent="-342864" algn="l" defTabSz="1300393">
              <a:spcBef>
                <a:spcPts val="1801"/>
              </a:spcBef>
              <a:buSzPct val="100000"/>
              <a:buFont typeface="Arial" panose="020B0604020202020204" pitchFamily="34" charset="0"/>
              <a:buChar char="•"/>
            </a:pPr>
            <a:r>
              <a:rPr lang="fr-FR" sz="2000" kern="1200" dirty="0">
                <a:solidFill>
                  <a:srgbClr val="002060"/>
                </a:solidFill>
                <a:latin typeface="Futura"/>
                <a:ea typeface="Tahoma" panose="020B0604030504040204" pitchFamily="34" charset="0"/>
                <a:cs typeface="Tahoma" panose="020B0604030504040204" pitchFamily="34" charset="0"/>
                <a:sym typeface="Palatino"/>
              </a:rPr>
              <a:t>Equipage pesé comme tel, ensemble, le nombre de fois nécessaire pour atteindre le bon poids dans le temps imparti</a:t>
            </a:r>
          </a:p>
          <a:p>
            <a:pPr marL="342864" indent="-342864" algn="l" defTabSz="1300393">
              <a:spcBef>
                <a:spcPts val="1801"/>
              </a:spcBef>
              <a:buSzPct val="100000"/>
              <a:buFont typeface="Arial" panose="020B0604020202020204" pitchFamily="34" charset="0"/>
              <a:buChar char="•"/>
            </a:pPr>
            <a:r>
              <a:rPr lang="fr-FR" sz="2000" kern="1200" dirty="0">
                <a:solidFill>
                  <a:srgbClr val="002060"/>
                </a:solidFill>
                <a:latin typeface="Futura"/>
                <a:ea typeface="Tahoma" panose="020B0604030504040204" pitchFamily="34" charset="0"/>
                <a:cs typeface="Tahoma" panose="020B0604030504040204" pitchFamily="34" charset="0"/>
                <a:sym typeface="Palatino"/>
              </a:rPr>
              <a:t>Un remplaçant peut être pesé en même temps que le reste de l’équipage. </a:t>
            </a:r>
          </a:p>
          <a:p>
            <a:pPr marL="342864" indent="-342864" algn="l" defTabSz="1300393">
              <a:spcBef>
                <a:spcPts val="1801"/>
              </a:spcBef>
              <a:buSzPct val="100000"/>
              <a:buFont typeface="Arial" panose="020B0604020202020204" pitchFamily="34" charset="0"/>
              <a:buChar char="•"/>
            </a:pPr>
            <a:endParaRPr lang="fr-FR" sz="2300" kern="1200" dirty="0">
              <a:solidFill>
                <a:srgbClr val="002060"/>
              </a:solidFill>
              <a:latin typeface="Futura"/>
              <a:ea typeface="Tahoma" panose="020B0604030504040204" pitchFamily="34" charset="0"/>
              <a:cs typeface="Tahoma" panose="020B0604030504040204" pitchFamily="34" charset="0"/>
              <a:sym typeface="Palatino"/>
            </a:endParaRPr>
          </a:p>
          <a:p>
            <a:pPr marL="342864" indent="-342864" algn="l" defTabSz="1300393">
              <a:spcBef>
                <a:spcPts val="1801"/>
              </a:spcBef>
              <a:buSzPct val="100000"/>
              <a:buFont typeface="Arial" panose="020B0604020202020204" pitchFamily="34" charset="0"/>
              <a:buChar char="•"/>
            </a:pPr>
            <a:endParaRPr lang="fr-FR" sz="2300" kern="1200" dirty="0">
              <a:solidFill>
                <a:srgbClr val="002060"/>
              </a:solidFill>
              <a:latin typeface="Futura"/>
              <a:ea typeface="Tahoma" panose="020B0604030504040204" pitchFamily="34" charset="0"/>
              <a:cs typeface="Tahoma" panose="020B0604030504040204" pitchFamily="34" charset="0"/>
              <a:sym typeface="Palatino"/>
            </a:endParaRPr>
          </a:p>
        </p:txBody>
      </p:sp>
      <p:grpSp>
        <p:nvGrpSpPr>
          <p:cNvPr id="8" name="Group 7"/>
          <p:cNvGrpSpPr/>
          <p:nvPr/>
        </p:nvGrpSpPr>
        <p:grpSpPr>
          <a:xfrm>
            <a:off x="3227246" y="5991718"/>
            <a:ext cx="7301821" cy="3000400"/>
            <a:chOff x="1286412" y="2389516"/>
            <a:chExt cx="10512213" cy="6144002"/>
          </a:xfrm>
        </p:grpSpPr>
        <p:sp>
          <p:nvSpPr>
            <p:cNvPr id="9" name="Rectangle 5"/>
            <p:cNvSpPr>
              <a:spLocks noChangeArrowheads="1"/>
            </p:cNvSpPr>
            <p:nvPr/>
          </p:nvSpPr>
          <p:spPr bwMode="auto">
            <a:xfrm>
              <a:off x="5838092" y="2389516"/>
              <a:ext cx="2600960" cy="650240"/>
            </a:xfrm>
            <a:prstGeom prst="rect">
              <a:avLst/>
            </a:prstGeom>
            <a:solidFill>
              <a:srgbClr val="114FFB"/>
            </a:solidFill>
            <a:ln w="12700">
              <a:solidFill>
                <a:schemeClr val="tx1"/>
              </a:solidFill>
              <a:miter lim="800000"/>
              <a:headEnd/>
              <a:tailEnd/>
            </a:ln>
          </p:spPr>
          <p:txBody>
            <a:bodyPr wrap="none" anchor="ctr"/>
            <a:lstStyle/>
            <a:p>
              <a:pPr defTabSz="1300393" eaLnBrk="0"/>
              <a:r>
                <a:rPr lang="fr-FR" sz="2000" b="1" kern="1200" dirty="0">
                  <a:solidFill>
                    <a:prstClr val="white"/>
                  </a:solidFill>
                  <a:latin typeface="Tahoma" panose="020B0604030504040204" pitchFamily="34" charset="0"/>
                  <a:ea typeface="Tahoma" panose="020B0604030504040204" pitchFamily="34" charset="0"/>
                  <a:cs typeface="Tahoma" panose="020B0604030504040204" pitchFamily="34" charset="0"/>
                </a:rPr>
                <a:t>HOMMES</a:t>
              </a:r>
            </a:p>
          </p:txBody>
        </p:sp>
        <p:sp>
          <p:nvSpPr>
            <p:cNvPr id="10" name="Rectangle 6"/>
            <p:cNvSpPr>
              <a:spLocks noChangeArrowheads="1"/>
            </p:cNvSpPr>
            <p:nvPr/>
          </p:nvSpPr>
          <p:spPr bwMode="auto">
            <a:xfrm>
              <a:off x="9197665" y="2389516"/>
              <a:ext cx="2600960" cy="650240"/>
            </a:xfrm>
            <a:prstGeom prst="rect">
              <a:avLst/>
            </a:prstGeom>
            <a:solidFill>
              <a:srgbClr val="FF66CC"/>
            </a:solidFill>
            <a:ln w="12700">
              <a:solidFill>
                <a:schemeClr val="tx1"/>
              </a:solidFill>
              <a:miter lim="800000"/>
              <a:headEnd/>
              <a:tailEnd/>
            </a:ln>
          </p:spPr>
          <p:txBody>
            <a:bodyPr wrap="none" anchor="ctr"/>
            <a:lstStyle/>
            <a:p>
              <a:pPr defTabSz="1300393" eaLnBrk="0"/>
              <a:r>
                <a:rPr lang="fr-FR" sz="2000" b="1" kern="1200" dirty="0">
                  <a:solidFill>
                    <a:srgbClr val="002060"/>
                  </a:solidFill>
                  <a:latin typeface="Tahoma" panose="020B0604030504040204" pitchFamily="34" charset="0"/>
                  <a:ea typeface="Tahoma" panose="020B0604030504040204" pitchFamily="34" charset="0"/>
                  <a:cs typeface="Tahoma" panose="020B0604030504040204" pitchFamily="34" charset="0"/>
                </a:rPr>
                <a:t>FEMMES</a:t>
              </a:r>
            </a:p>
          </p:txBody>
        </p:sp>
        <p:sp>
          <p:nvSpPr>
            <p:cNvPr id="11" name="Rectangle 7"/>
            <p:cNvSpPr>
              <a:spLocks noChangeArrowheads="1"/>
            </p:cNvSpPr>
            <p:nvPr/>
          </p:nvSpPr>
          <p:spPr bwMode="auto">
            <a:xfrm>
              <a:off x="1286412" y="3245410"/>
              <a:ext cx="3901440" cy="1625600"/>
            </a:xfrm>
            <a:prstGeom prst="rect">
              <a:avLst/>
            </a:prstGeom>
            <a:solidFill>
              <a:srgbClr val="E6FBA3"/>
            </a:solidFill>
            <a:ln w="12700">
              <a:solidFill>
                <a:schemeClr val="tx1"/>
              </a:solidFill>
              <a:miter lim="800000"/>
              <a:headEnd/>
              <a:tailEnd/>
            </a:ln>
          </p:spPr>
          <p:txBody>
            <a:bodyPr wrap="none" anchor="ctr"/>
            <a:lstStyle/>
            <a:p>
              <a:pPr defTabSz="1300393" eaLnBrk="0"/>
              <a:r>
                <a:rPr lang="fr-FR" sz="2000" b="1" kern="1200" dirty="0">
                  <a:solidFill>
                    <a:srgbClr val="002060"/>
                  </a:solidFill>
                  <a:latin typeface="Tahoma" panose="020B0604030504040204" pitchFamily="34" charset="0"/>
                  <a:ea typeface="Tahoma" panose="020B0604030504040204" pitchFamily="34" charset="0"/>
                  <a:cs typeface="Tahoma" panose="020B0604030504040204" pitchFamily="34" charset="0"/>
                </a:rPr>
                <a:t>Poids maximum</a:t>
              </a:r>
            </a:p>
            <a:p>
              <a:pPr defTabSz="1300393" eaLnBrk="0"/>
              <a:r>
                <a:rPr lang="fr-FR" sz="2000" b="1" kern="1200" dirty="0">
                  <a:solidFill>
                    <a:srgbClr val="002060"/>
                  </a:solidFill>
                  <a:latin typeface="Tahoma" panose="020B0604030504040204" pitchFamily="34" charset="0"/>
                  <a:ea typeface="Tahoma" panose="020B0604030504040204" pitchFamily="34" charset="0"/>
                  <a:cs typeface="Tahoma" panose="020B0604030504040204" pitchFamily="34" charset="0"/>
                </a:rPr>
                <a:t>du rameur</a:t>
              </a:r>
            </a:p>
          </p:txBody>
        </p:sp>
        <p:sp>
          <p:nvSpPr>
            <p:cNvPr id="12" name="Rectangle 8"/>
            <p:cNvSpPr>
              <a:spLocks noChangeArrowheads="1"/>
            </p:cNvSpPr>
            <p:nvPr/>
          </p:nvSpPr>
          <p:spPr bwMode="auto">
            <a:xfrm>
              <a:off x="1286412" y="5076664"/>
              <a:ext cx="3901440" cy="1625600"/>
            </a:xfrm>
            <a:prstGeom prst="rect">
              <a:avLst/>
            </a:prstGeom>
            <a:solidFill>
              <a:srgbClr val="FDDEA1"/>
            </a:solidFill>
            <a:ln w="12700">
              <a:solidFill>
                <a:schemeClr val="tx1"/>
              </a:solidFill>
              <a:miter lim="800000"/>
              <a:headEnd/>
              <a:tailEnd/>
            </a:ln>
          </p:spPr>
          <p:txBody>
            <a:bodyPr wrap="none" anchor="ctr"/>
            <a:lstStyle/>
            <a:p>
              <a:pPr defTabSz="1300393" eaLnBrk="0"/>
              <a:r>
                <a:rPr lang="fr-FR" sz="2000" b="1" kern="1200" dirty="0">
                  <a:solidFill>
                    <a:srgbClr val="002060"/>
                  </a:solidFill>
                  <a:latin typeface="Tahoma" panose="020B0604030504040204" pitchFamily="34" charset="0"/>
                  <a:ea typeface="Tahoma" panose="020B0604030504040204" pitchFamily="34" charset="0"/>
                  <a:cs typeface="Tahoma" panose="020B0604030504040204" pitchFamily="34" charset="0"/>
                </a:rPr>
                <a:t>Poids maximum</a:t>
              </a:r>
            </a:p>
            <a:p>
              <a:pPr defTabSz="1300393" eaLnBrk="0"/>
              <a:r>
                <a:rPr lang="fr-FR" sz="2000" b="1" kern="1200" dirty="0">
                  <a:solidFill>
                    <a:srgbClr val="002060"/>
                  </a:solidFill>
                  <a:latin typeface="Tahoma" panose="020B0604030504040204" pitchFamily="34" charset="0"/>
                  <a:ea typeface="Tahoma" panose="020B0604030504040204" pitchFamily="34" charset="0"/>
                  <a:cs typeface="Tahoma" panose="020B0604030504040204" pitchFamily="34" charset="0"/>
                </a:rPr>
                <a:t>Moyen de l’équipage</a:t>
              </a:r>
            </a:p>
          </p:txBody>
        </p:sp>
        <p:sp>
          <p:nvSpPr>
            <p:cNvPr id="13" name="Rectangle 9"/>
            <p:cNvSpPr>
              <a:spLocks noChangeArrowheads="1"/>
            </p:cNvSpPr>
            <p:nvPr/>
          </p:nvSpPr>
          <p:spPr bwMode="auto">
            <a:xfrm>
              <a:off x="1286412" y="6907918"/>
              <a:ext cx="3901440" cy="1625600"/>
            </a:xfrm>
            <a:prstGeom prst="rect">
              <a:avLst/>
            </a:prstGeom>
            <a:solidFill>
              <a:srgbClr val="CCCCFF"/>
            </a:solidFill>
            <a:ln w="12700">
              <a:solidFill>
                <a:schemeClr val="tx1"/>
              </a:solidFill>
              <a:miter lim="800000"/>
              <a:headEnd/>
              <a:tailEnd/>
            </a:ln>
          </p:spPr>
          <p:txBody>
            <a:bodyPr wrap="none" anchor="ctr"/>
            <a:lstStyle/>
            <a:p>
              <a:pPr defTabSz="1300393" eaLnBrk="0"/>
              <a:r>
                <a:rPr lang="fr-FR" sz="2000" b="1" kern="1200" dirty="0">
                  <a:solidFill>
                    <a:srgbClr val="002060"/>
                  </a:solidFill>
                  <a:latin typeface="Tahoma" panose="020B0604030504040204" pitchFamily="34" charset="0"/>
                  <a:ea typeface="Tahoma" panose="020B0604030504040204" pitchFamily="34" charset="0"/>
                  <a:cs typeface="Tahoma" panose="020B0604030504040204" pitchFamily="34" charset="0"/>
                </a:rPr>
                <a:t>Poids maximum</a:t>
              </a:r>
            </a:p>
            <a:p>
              <a:pPr defTabSz="1300393" eaLnBrk="0"/>
              <a:r>
                <a:rPr lang="fr-FR" sz="2000" b="1" kern="1200" dirty="0">
                  <a:solidFill>
                    <a:srgbClr val="002060"/>
                  </a:solidFill>
                  <a:latin typeface="Tahoma" panose="020B0604030504040204" pitchFamily="34" charset="0"/>
                  <a:ea typeface="Tahoma" panose="020B0604030504040204" pitchFamily="34" charset="0"/>
                  <a:cs typeface="Tahoma" panose="020B0604030504040204" pitchFamily="34" charset="0"/>
                </a:rPr>
                <a:t>du rameur en skiff</a:t>
              </a:r>
            </a:p>
          </p:txBody>
        </p:sp>
        <p:sp>
          <p:nvSpPr>
            <p:cNvPr id="14" name="Rectangle 10"/>
            <p:cNvSpPr>
              <a:spLocks noChangeArrowheads="1"/>
            </p:cNvSpPr>
            <p:nvPr/>
          </p:nvSpPr>
          <p:spPr bwMode="auto">
            <a:xfrm>
              <a:off x="5838092" y="3245410"/>
              <a:ext cx="2600960" cy="1625600"/>
            </a:xfrm>
            <a:prstGeom prst="rect">
              <a:avLst/>
            </a:prstGeom>
            <a:solidFill>
              <a:srgbClr val="114FFB"/>
            </a:solidFill>
            <a:ln w="12700">
              <a:solidFill>
                <a:schemeClr val="tx1"/>
              </a:solidFill>
              <a:miter lim="800000"/>
              <a:headEnd/>
              <a:tailEnd/>
            </a:ln>
          </p:spPr>
          <p:txBody>
            <a:bodyPr wrap="none" anchor="ctr"/>
            <a:lstStyle/>
            <a:p>
              <a:pPr defTabSz="1300393" eaLnBrk="0"/>
              <a:r>
                <a:rPr lang="fr-FR" sz="2000" b="1" kern="1200" dirty="0">
                  <a:solidFill>
                    <a:prstClr val="white"/>
                  </a:solidFill>
                  <a:latin typeface="Tahoma" panose="020B0604030504040204" pitchFamily="34" charset="0"/>
                  <a:ea typeface="Tahoma" panose="020B0604030504040204" pitchFamily="34" charset="0"/>
                  <a:cs typeface="Tahoma" panose="020B0604030504040204" pitchFamily="34" charset="0"/>
                </a:rPr>
                <a:t>72,5 kg</a:t>
              </a:r>
            </a:p>
          </p:txBody>
        </p:sp>
        <p:sp>
          <p:nvSpPr>
            <p:cNvPr id="15" name="Rectangle 11"/>
            <p:cNvSpPr>
              <a:spLocks noChangeArrowheads="1"/>
            </p:cNvSpPr>
            <p:nvPr/>
          </p:nvSpPr>
          <p:spPr bwMode="auto">
            <a:xfrm>
              <a:off x="9197665" y="3245410"/>
              <a:ext cx="2600960" cy="1625600"/>
            </a:xfrm>
            <a:prstGeom prst="rect">
              <a:avLst/>
            </a:prstGeom>
            <a:solidFill>
              <a:srgbClr val="FF66CC"/>
            </a:solidFill>
            <a:ln w="12700">
              <a:solidFill>
                <a:schemeClr val="tx1"/>
              </a:solidFill>
              <a:miter lim="800000"/>
              <a:headEnd/>
              <a:tailEnd/>
            </a:ln>
          </p:spPr>
          <p:txBody>
            <a:bodyPr wrap="none" anchor="ctr"/>
            <a:lstStyle/>
            <a:p>
              <a:pPr defTabSz="1300393" eaLnBrk="0"/>
              <a:r>
                <a:rPr lang="fr-FR" sz="2000" b="1" kern="1200" dirty="0">
                  <a:solidFill>
                    <a:srgbClr val="002060"/>
                  </a:solidFill>
                  <a:latin typeface="Tahoma" panose="020B0604030504040204" pitchFamily="34" charset="0"/>
                  <a:ea typeface="Tahoma" panose="020B0604030504040204" pitchFamily="34" charset="0"/>
                  <a:cs typeface="Tahoma" panose="020B0604030504040204" pitchFamily="34" charset="0"/>
                </a:rPr>
                <a:t>59 kg</a:t>
              </a:r>
            </a:p>
          </p:txBody>
        </p:sp>
        <p:sp>
          <p:nvSpPr>
            <p:cNvPr id="16" name="Rectangle 12"/>
            <p:cNvSpPr>
              <a:spLocks noChangeArrowheads="1"/>
            </p:cNvSpPr>
            <p:nvPr/>
          </p:nvSpPr>
          <p:spPr bwMode="auto">
            <a:xfrm>
              <a:off x="5838092" y="5076664"/>
              <a:ext cx="2600960" cy="1625600"/>
            </a:xfrm>
            <a:prstGeom prst="rect">
              <a:avLst/>
            </a:prstGeom>
            <a:solidFill>
              <a:srgbClr val="114FFB"/>
            </a:solidFill>
            <a:ln w="12700">
              <a:solidFill>
                <a:schemeClr val="tx1"/>
              </a:solidFill>
              <a:miter lim="800000"/>
              <a:headEnd/>
              <a:tailEnd/>
            </a:ln>
          </p:spPr>
          <p:txBody>
            <a:bodyPr wrap="none" anchor="ctr"/>
            <a:lstStyle/>
            <a:p>
              <a:pPr defTabSz="1300393" eaLnBrk="0"/>
              <a:r>
                <a:rPr lang="fr-FR" sz="2000" b="1" kern="1200" dirty="0">
                  <a:solidFill>
                    <a:prstClr val="white"/>
                  </a:solidFill>
                  <a:latin typeface="Tahoma" panose="020B0604030504040204" pitchFamily="34" charset="0"/>
                  <a:ea typeface="Tahoma" panose="020B0604030504040204" pitchFamily="34" charset="0"/>
                  <a:cs typeface="Tahoma" panose="020B0604030504040204" pitchFamily="34" charset="0"/>
                </a:rPr>
                <a:t>70,0 kg</a:t>
              </a:r>
            </a:p>
          </p:txBody>
        </p:sp>
        <p:sp>
          <p:nvSpPr>
            <p:cNvPr id="17" name="Rectangle 13"/>
            <p:cNvSpPr>
              <a:spLocks noChangeArrowheads="1"/>
            </p:cNvSpPr>
            <p:nvPr/>
          </p:nvSpPr>
          <p:spPr bwMode="auto">
            <a:xfrm>
              <a:off x="9197665" y="5076664"/>
              <a:ext cx="2600960" cy="1625600"/>
            </a:xfrm>
            <a:prstGeom prst="rect">
              <a:avLst/>
            </a:prstGeom>
            <a:solidFill>
              <a:srgbClr val="FF66CC"/>
            </a:solidFill>
            <a:ln w="12700">
              <a:solidFill>
                <a:schemeClr val="tx1"/>
              </a:solidFill>
              <a:miter lim="800000"/>
              <a:headEnd/>
              <a:tailEnd/>
            </a:ln>
          </p:spPr>
          <p:txBody>
            <a:bodyPr wrap="none" anchor="ctr"/>
            <a:lstStyle/>
            <a:p>
              <a:pPr defTabSz="1300393" eaLnBrk="0"/>
              <a:r>
                <a:rPr lang="fr-FR" sz="2000" b="1" kern="1200" dirty="0">
                  <a:solidFill>
                    <a:srgbClr val="002060"/>
                  </a:solidFill>
                  <a:latin typeface="Tahoma" panose="020B0604030504040204" pitchFamily="34" charset="0"/>
                  <a:ea typeface="Tahoma" panose="020B0604030504040204" pitchFamily="34" charset="0"/>
                  <a:cs typeface="Tahoma" panose="020B0604030504040204" pitchFamily="34" charset="0"/>
                </a:rPr>
                <a:t>57 kg</a:t>
              </a:r>
            </a:p>
          </p:txBody>
        </p:sp>
        <p:sp>
          <p:nvSpPr>
            <p:cNvPr id="18" name="Rectangle 14"/>
            <p:cNvSpPr>
              <a:spLocks noChangeArrowheads="1"/>
            </p:cNvSpPr>
            <p:nvPr/>
          </p:nvSpPr>
          <p:spPr bwMode="auto">
            <a:xfrm>
              <a:off x="5838092" y="6907918"/>
              <a:ext cx="2600960" cy="1625600"/>
            </a:xfrm>
            <a:prstGeom prst="rect">
              <a:avLst/>
            </a:prstGeom>
            <a:solidFill>
              <a:srgbClr val="114FFB"/>
            </a:solidFill>
            <a:ln w="12700">
              <a:solidFill>
                <a:schemeClr val="tx1"/>
              </a:solidFill>
              <a:miter lim="800000"/>
              <a:headEnd/>
              <a:tailEnd/>
            </a:ln>
          </p:spPr>
          <p:txBody>
            <a:bodyPr wrap="none" anchor="ctr"/>
            <a:lstStyle/>
            <a:p>
              <a:pPr defTabSz="1300393" eaLnBrk="0"/>
              <a:r>
                <a:rPr lang="fr-FR" sz="2000" b="1" kern="1200" dirty="0">
                  <a:solidFill>
                    <a:prstClr val="white"/>
                  </a:solidFill>
                  <a:latin typeface="Tahoma" panose="020B0604030504040204" pitchFamily="34" charset="0"/>
                  <a:ea typeface="Tahoma" panose="020B0604030504040204" pitchFamily="34" charset="0"/>
                  <a:cs typeface="Tahoma" panose="020B0604030504040204" pitchFamily="34" charset="0"/>
                </a:rPr>
                <a:t>72,5 kg</a:t>
              </a:r>
            </a:p>
          </p:txBody>
        </p:sp>
        <p:sp>
          <p:nvSpPr>
            <p:cNvPr id="19" name="Rectangle 15"/>
            <p:cNvSpPr>
              <a:spLocks noChangeArrowheads="1"/>
            </p:cNvSpPr>
            <p:nvPr/>
          </p:nvSpPr>
          <p:spPr bwMode="auto">
            <a:xfrm>
              <a:off x="9197665" y="6907918"/>
              <a:ext cx="2600960" cy="1625600"/>
            </a:xfrm>
            <a:prstGeom prst="rect">
              <a:avLst/>
            </a:prstGeom>
            <a:solidFill>
              <a:srgbClr val="FF66CC"/>
            </a:solidFill>
            <a:ln w="12700">
              <a:solidFill>
                <a:schemeClr val="tx1"/>
              </a:solidFill>
              <a:miter lim="800000"/>
              <a:headEnd/>
              <a:tailEnd/>
            </a:ln>
          </p:spPr>
          <p:txBody>
            <a:bodyPr wrap="none" anchor="ctr"/>
            <a:lstStyle/>
            <a:p>
              <a:pPr defTabSz="1300393" eaLnBrk="0"/>
              <a:r>
                <a:rPr lang="fr-FR" sz="2000" b="1" kern="1200" dirty="0">
                  <a:solidFill>
                    <a:srgbClr val="002060"/>
                  </a:solidFill>
                  <a:latin typeface="Tahoma" panose="020B0604030504040204" pitchFamily="34" charset="0"/>
                  <a:ea typeface="Tahoma" panose="020B0604030504040204" pitchFamily="34" charset="0"/>
                  <a:cs typeface="Tahoma" panose="020B0604030504040204" pitchFamily="34" charset="0"/>
                </a:rPr>
                <a:t>59 kg</a:t>
              </a:r>
            </a:p>
          </p:txBody>
        </p:sp>
      </p:grpSp>
    </p:spTree>
    <p:extLst>
      <p:ext uri="{BB962C8B-B14F-4D97-AF65-F5344CB8AC3E}">
        <p14:creationId xmlns:p14="http://schemas.microsoft.com/office/powerpoint/2010/main" val="63934124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GB"/>
          </a:p>
        </p:txBody>
      </p:sp>
      <p:sp>
        <p:nvSpPr>
          <p:cNvPr id="6" name="Text Placeholder 5"/>
          <p:cNvSpPr>
            <a:spLocks noGrp="1"/>
          </p:cNvSpPr>
          <p:nvPr>
            <p:ph type="body" sz="quarter" idx="12"/>
          </p:nvPr>
        </p:nvSpPr>
        <p:spPr/>
        <p:txBody>
          <a:bodyPr/>
          <a:lstStyle/>
          <a:p>
            <a:r>
              <a:rPr lang="fr-FR" sz="3600" b="1" kern="1200" dirty="0">
                <a:solidFill>
                  <a:srgbClr val="002060"/>
                </a:solidFill>
                <a:latin typeface="Arial Black" panose="020B0A04020102020204" pitchFamily="34" charset="0"/>
                <a:ea typeface="+mj-ea"/>
                <a:cs typeface="+mj-cs"/>
              </a:rPr>
              <a:t>Catégories et </a:t>
            </a:r>
            <a:r>
              <a:rPr lang="fr-FR" sz="3600" b="1" kern="1200" dirty="0" err="1">
                <a:solidFill>
                  <a:srgbClr val="002060"/>
                </a:solidFill>
                <a:latin typeface="Arial Black" panose="020B0A04020102020204" pitchFamily="34" charset="0"/>
                <a:ea typeface="+mj-ea"/>
                <a:cs typeface="+mj-cs"/>
              </a:rPr>
              <a:t>surclassement</a:t>
            </a:r>
            <a:r>
              <a:rPr lang="fr-FR" sz="3600" b="1" kern="1200" dirty="0">
                <a:solidFill>
                  <a:srgbClr val="002060"/>
                </a:solidFill>
                <a:latin typeface="Arial Black" panose="020B0A04020102020204" pitchFamily="34" charset="0"/>
                <a:ea typeface="+mj-ea"/>
                <a:cs typeface="+mj-cs"/>
              </a:rPr>
              <a:t> </a:t>
            </a:r>
            <a:r>
              <a:rPr lang="fr-FR" sz="2000" b="1" kern="1200" dirty="0">
                <a:solidFill>
                  <a:srgbClr val="002060"/>
                </a:solidFill>
                <a:latin typeface="Arial Black" panose="020B0A04020102020204" pitchFamily="34" charset="0"/>
                <a:ea typeface="+mj-ea"/>
                <a:cs typeface="+mj-cs"/>
              </a:rPr>
              <a:t>(Art. 10)</a:t>
            </a:r>
            <a:endParaRPr lang="en-GB" sz="2000" b="1" kern="1200" dirty="0">
              <a:solidFill>
                <a:srgbClr val="002060"/>
              </a:solidFill>
              <a:latin typeface="Arial Black" panose="020B0A04020102020204" pitchFamily="34" charset="0"/>
              <a:ea typeface="+mj-ea"/>
              <a:cs typeface="+mj-cs"/>
            </a:endParaRPr>
          </a:p>
        </p:txBody>
      </p:sp>
      <p:graphicFrame>
        <p:nvGraphicFramePr>
          <p:cNvPr id="2" name="Table 1"/>
          <p:cNvGraphicFramePr>
            <a:graphicFrameLocks noGrp="1"/>
          </p:cNvGraphicFramePr>
          <p:nvPr>
            <p:extLst>
              <p:ext uri="{D42A27DB-BD31-4B8C-83A1-F6EECF244321}">
                <p14:modId xmlns:p14="http://schemas.microsoft.com/office/powerpoint/2010/main" val="4149044401"/>
              </p:ext>
            </p:extLst>
          </p:nvPr>
        </p:nvGraphicFramePr>
        <p:xfrm>
          <a:off x="2167466" y="1986844"/>
          <a:ext cx="8669868" cy="4820920"/>
        </p:xfrm>
        <a:graphic>
          <a:graphicData uri="http://schemas.openxmlformats.org/drawingml/2006/table">
            <a:tbl>
              <a:tblPr firstRow="1" bandRow="1">
                <a:tableStyleId>{3B4B98B0-60AC-42C2-AFA5-B58CD77FA1E5}</a:tableStyleId>
              </a:tblPr>
              <a:tblGrid>
                <a:gridCol w="2889956"/>
                <a:gridCol w="2889956"/>
                <a:gridCol w="2889956"/>
              </a:tblGrid>
              <a:tr h="370840">
                <a:tc>
                  <a:txBody>
                    <a:bodyPr/>
                    <a:lstStyle/>
                    <a:p>
                      <a:r>
                        <a:rPr lang="fr-FR" dirty="0" smtClean="0"/>
                        <a:t>Catégorie</a:t>
                      </a:r>
                      <a:endParaRPr lang="en-GB" dirty="0"/>
                    </a:p>
                  </a:txBody>
                  <a:tcPr/>
                </a:tc>
                <a:tc>
                  <a:txBody>
                    <a:bodyPr/>
                    <a:lstStyle/>
                    <a:p>
                      <a:r>
                        <a:rPr lang="fr-FR" dirty="0" smtClean="0"/>
                        <a:t>Sous-catégorie</a:t>
                      </a:r>
                      <a:endParaRPr lang="en-GB" dirty="0"/>
                    </a:p>
                  </a:txBody>
                  <a:tcPr/>
                </a:tc>
                <a:tc>
                  <a:txBody>
                    <a:bodyPr/>
                    <a:lstStyle/>
                    <a:p>
                      <a:r>
                        <a:rPr lang="fr-FR" dirty="0" err="1" smtClean="0"/>
                        <a:t>Surclassement</a:t>
                      </a:r>
                      <a:r>
                        <a:rPr lang="fr-FR" baseline="0" dirty="0" smtClean="0"/>
                        <a:t> possible</a:t>
                      </a:r>
                      <a:endParaRPr lang="en-GB" dirty="0"/>
                    </a:p>
                  </a:txBody>
                  <a:tcPr/>
                </a:tc>
              </a:tr>
              <a:tr h="370840">
                <a:tc>
                  <a:txBody>
                    <a:bodyPr/>
                    <a:lstStyle/>
                    <a:p>
                      <a:r>
                        <a:rPr lang="fr-FR" dirty="0" smtClean="0"/>
                        <a:t>Jeune</a:t>
                      </a:r>
                      <a:endParaRPr lang="en-GB" b="1" dirty="0"/>
                    </a:p>
                  </a:txBody>
                  <a:tcPr/>
                </a:tc>
                <a:tc>
                  <a:txBody>
                    <a:bodyPr/>
                    <a:lstStyle/>
                    <a:p>
                      <a:r>
                        <a:rPr lang="fr-FR" dirty="0" smtClean="0"/>
                        <a:t>J10</a:t>
                      </a:r>
                      <a:endParaRPr lang="en-GB" dirty="0"/>
                    </a:p>
                  </a:txBody>
                  <a:tcPr/>
                </a:tc>
                <a:tc>
                  <a:txBody>
                    <a:bodyPr/>
                    <a:lstStyle/>
                    <a:p>
                      <a:endParaRPr lang="en-GB"/>
                    </a:p>
                  </a:txBody>
                  <a:tcPr/>
                </a:tc>
              </a:tr>
              <a:tr h="370840">
                <a:tc>
                  <a:txBody>
                    <a:bodyPr/>
                    <a:lstStyle/>
                    <a:p>
                      <a:endParaRPr lang="en-GB" b="1" dirty="0"/>
                    </a:p>
                  </a:txBody>
                  <a:tcPr/>
                </a:tc>
                <a:tc>
                  <a:txBody>
                    <a:bodyPr/>
                    <a:lstStyle/>
                    <a:p>
                      <a:r>
                        <a:rPr lang="fr-FR" dirty="0" smtClean="0"/>
                        <a:t>J11</a:t>
                      </a:r>
                      <a:endParaRPr lang="en-GB" dirty="0"/>
                    </a:p>
                  </a:txBody>
                  <a:tcPr/>
                </a:tc>
                <a:tc>
                  <a:txBody>
                    <a:bodyPr/>
                    <a:lstStyle/>
                    <a:p>
                      <a:r>
                        <a:rPr lang="fr-FR" dirty="0" smtClean="0"/>
                        <a:t>J12</a:t>
                      </a:r>
                      <a:endParaRPr lang="en-GB" dirty="0"/>
                    </a:p>
                  </a:txBody>
                  <a:tcPr/>
                </a:tc>
              </a:tr>
              <a:tr h="370840">
                <a:tc>
                  <a:txBody>
                    <a:bodyPr/>
                    <a:lstStyle/>
                    <a:p>
                      <a:endParaRPr lang="en-GB" b="1" dirty="0"/>
                    </a:p>
                  </a:txBody>
                  <a:tcPr/>
                </a:tc>
                <a:tc>
                  <a:txBody>
                    <a:bodyPr/>
                    <a:lstStyle/>
                    <a:p>
                      <a:r>
                        <a:rPr lang="fr-FR" dirty="0" smtClean="0"/>
                        <a:t>J12</a:t>
                      </a:r>
                      <a:endParaRPr lang="en-GB" dirty="0"/>
                    </a:p>
                  </a:txBody>
                  <a:tcPr/>
                </a:tc>
                <a:tc>
                  <a:txBody>
                    <a:bodyPr/>
                    <a:lstStyle/>
                    <a:p>
                      <a:r>
                        <a:rPr lang="fr-FR" dirty="0" smtClean="0"/>
                        <a:t>J13, J14</a:t>
                      </a:r>
                      <a:endParaRPr lang="en-GB" dirty="0"/>
                    </a:p>
                  </a:txBody>
                  <a:tcPr/>
                </a:tc>
              </a:tr>
              <a:tr h="370840">
                <a:tc>
                  <a:txBody>
                    <a:bodyPr/>
                    <a:lstStyle/>
                    <a:p>
                      <a:endParaRPr lang="en-GB" b="1"/>
                    </a:p>
                  </a:txBody>
                  <a:tcPr/>
                </a:tc>
                <a:tc>
                  <a:txBody>
                    <a:bodyPr/>
                    <a:lstStyle/>
                    <a:p>
                      <a:r>
                        <a:rPr lang="fr-FR" dirty="0" smtClean="0"/>
                        <a:t>J13</a:t>
                      </a:r>
                      <a:endParaRPr lang="en-GB" dirty="0"/>
                    </a:p>
                  </a:txBody>
                  <a:tcPr/>
                </a:tc>
                <a:tc>
                  <a:txBody>
                    <a:bodyPr/>
                    <a:lstStyle/>
                    <a:p>
                      <a:r>
                        <a:rPr lang="fr-FR" dirty="0" smtClean="0"/>
                        <a:t>J14</a:t>
                      </a:r>
                      <a:endParaRPr lang="en-GB" dirty="0"/>
                    </a:p>
                  </a:txBody>
                  <a:tcPr/>
                </a:tc>
              </a:tr>
              <a:tr h="370840">
                <a:tc>
                  <a:txBody>
                    <a:bodyPr/>
                    <a:lstStyle/>
                    <a:p>
                      <a:endParaRPr lang="en-GB" b="1" dirty="0"/>
                    </a:p>
                  </a:txBody>
                  <a:tcPr/>
                </a:tc>
                <a:tc>
                  <a:txBody>
                    <a:bodyPr/>
                    <a:lstStyle/>
                    <a:p>
                      <a:r>
                        <a:rPr lang="fr-FR" dirty="0" smtClean="0"/>
                        <a:t>J14</a:t>
                      </a:r>
                      <a:endParaRPr lang="en-GB" dirty="0"/>
                    </a:p>
                  </a:txBody>
                  <a:tcPr/>
                </a:tc>
                <a:tc>
                  <a:txBody>
                    <a:bodyPr/>
                    <a:lstStyle/>
                    <a:p>
                      <a:endParaRPr lang="en-GB" dirty="0"/>
                    </a:p>
                  </a:txBody>
                  <a:tcPr/>
                </a:tc>
              </a:tr>
              <a:tr h="370840">
                <a:tc>
                  <a:txBody>
                    <a:bodyPr/>
                    <a:lstStyle/>
                    <a:p>
                      <a:r>
                        <a:rPr lang="fr-FR" dirty="0" smtClean="0"/>
                        <a:t>Junior</a:t>
                      </a:r>
                      <a:endParaRPr lang="en-GB" b="1" dirty="0"/>
                    </a:p>
                  </a:txBody>
                  <a:tcPr/>
                </a:tc>
                <a:tc>
                  <a:txBody>
                    <a:bodyPr/>
                    <a:lstStyle/>
                    <a:p>
                      <a:r>
                        <a:rPr lang="fr-FR" dirty="0" smtClean="0"/>
                        <a:t>J15</a:t>
                      </a:r>
                      <a:endParaRPr lang="en-GB" dirty="0"/>
                    </a:p>
                  </a:txBody>
                  <a:tcPr/>
                </a:tc>
                <a:tc>
                  <a:txBody>
                    <a:bodyPr/>
                    <a:lstStyle/>
                    <a:p>
                      <a:r>
                        <a:rPr lang="fr-FR" dirty="0" smtClean="0"/>
                        <a:t>J16, J17, J18, U23, Senior</a:t>
                      </a:r>
                      <a:endParaRPr lang="en-GB" dirty="0"/>
                    </a:p>
                  </a:txBody>
                  <a:tcPr/>
                </a:tc>
              </a:tr>
              <a:tr h="370840">
                <a:tc>
                  <a:txBody>
                    <a:bodyPr/>
                    <a:lstStyle/>
                    <a:p>
                      <a:endParaRPr lang="en-GB" b="1" dirty="0"/>
                    </a:p>
                  </a:txBody>
                  <a:tcPr/>
                </a:tc>
                <a:tc>
                  <a:txBody>
                    <a:bodyPr/>
                    <a:lstStyle/>
                    <a:p>
                      <a:r>
                        <a:rPr lang="fr-FR" dirty="0" smtClean="0"/>
                        <a:t>J16</a:t>
                      </a:r>
                      <a:endParaRPr lang="en-GB" dirty="0"/>
                    </a:p>
                  </a:txBody>
                  <a:tcPr/>
                </a:tc>
                <a:tc>
                  <a:txBody>
                    <a:bodyPr/>
                    <a:lstStyle/>
                    <a:p>
                      <a:pPr marL="0" marR="0" indent="0" algn="ctr" defTabSz="584200" eaLnBrk="1" fontAlgn="auto" latinLnBrk="0" hangingPunct="1">
                        <a:lnSpc>
                          <a:spcPct val="100000"/>
                        </a:lnSpc>
                        <a:spcBef>
                          <a:spcPts val="0"/>
                        </a:spcBef>
                        <a:spcAft>
                          <a:spcPts val="0"/>
                        </a:spcAft>
                        <a:buClrTx/>
                        <a:buSzTx/>
                        <a:buFontTx/>
                        <a:buNone/>
                        <a:tabLst/>
                        <a:defRPr/>
                      </a:pPr>
                      <a:r>
                        <a:rPr lang="fr-FR" dirty="0" smtClean="0"/>
                        <a:t>J17, J18, U23, Senior</a:t>
                      </a:r>
                      <a:endParaRPr lang="en-GB" dirty="0" smtClean="0"/>
                    </a:p>
                  </a:txBody>
                  <a:tcPr/>
                </a:tc>
              </a:tr>
              <a:tr h="370840">
                <a:tc>
                  <a:txBody>
                    <a:bodyPr/>
                    <a:lstStyle/>
                    <a:p>
                      <a:endParaRPr lang="en-GB" b="1" dirty="0"/>
                    </a:p>
                  </a:txBody>
                  <a:tcPr/>
                </a:tc>
                <a:tc>
                  <a:txBody>
                    <a:bodyPr/>
                    <a:lstStyle/>
                    <a:p>
                      <a:r>
                        <a:rPr lang="fr-FR" dirty="0" smtClean="0"/>
                        <a:t>J17</a:t>
                      </a:r>
                      <a:endParaRPr lang="en-GB" dirty="0"/>
                    </a:p>
                  </a:txBody>
                  <a:tcPr/>
                </a:tc>
                <a:tc>
                  <a:txBody>
                    <a:bodyPr/>
                    <a:lstStyle/>
                    <a:p>
                      <a:pPr marL="0" marR="0" indent="0" algn="ctr" defTabSz="584200" eaLnBrk="1" fontAlgn="auto" latinLnBrk="0" hangingPunct="1">
                        <a:lnSpc>
                          <a:spcPct val="100000"/>
                        </a:lnSpc>
                        <a:spcBef>
                          <a:spcPts val="0"/>
                        </a:spcBef>
                        <a:spcAft>
                          <a:spcPts val="0"/>
                        </a:spcAft>
                        <a:buClrTx/>
                        <a:buSzTx/>
                        <a:buFontTx/>
                        <a:buNone/>
                        <a:tabLst/>
                        <a:defRPr/>
                      </a:pPr>
                      <a:r>
                        <a:rPr lang="fr-FR" dirty="0" smtClean="0"/>
                        <a:t>J18, U23, Senior</a:t>
                      </a:r>
                      <a:endParaRPr lang="en-GB" dirty="0" smtClean="0"/>
                    </a:p>
                  </a:txBody>
                  <a:tcPr/>
                </a:tc>
              </a:tr>
              <a:tr h="370840">
                <a:tc>
                  <a:txBody>
                    <a:bodyPr/>
                    <a:lstStyle/>
                    <a:p>
                      <a:endParaRPr lang="en-GB" b="1" dirty="0"/>
                    </a:p>
                  </a:txBody>
                  <a:tcPr/>
                </a:tc>
                <a:tc>
                  <a:txBody>
                    <a:bodyPr/>
                    <a:lstStyle/>
                    <a:p>
                      <a:r>
                        <a:rPr lang="fr-FR" dirty="0" smtClean="0"/>
                        <a:t>J18</a:t>
                      </a:r>
                      <a:endParaRPr lang="en-GB" dirty="0"/>
                    </a:p>
                  </a:txBody>
                  <a:tcPr/>
                </a:tc>
                <a:tc>
                  <a:txBody>
                    <a:bodyPr/>
                    <a:lstStyle/>
                    <a:p>
                      <a:r>
                        <a:rPr lang="fr-FR" dirty="0" smtClean="0"/>
                        <a:t>U23, Senior</a:t>
                      </a:r>
                      <a:endParaRPr lang="en-GB" dirty="0"/>
                    </a:p>
                  </a:txBody>
                  <a:tcPr/>
                </a:tc>
              </a:tr>
              <a:tr h="370840">
                <a:tc>
                  <a:txBody>
                    <a:bodyPr/>
                    <a:lstStyle/>
                    <a:p>
                      <a:r>
                        <a:rPr lang="fr-FR" dirty="0" smtClean="0"/>
                        <a:t>Senior</a:t>
                      </a:r>
                      <a:endParaRPr lang="en-GB" b="1" dirty="0"/>
                    </a:p>
                  </a:txBody>
                  <a:tcPr/>
                </a:tc>
                <a:tc>
                  <a:txBody>
                    <a:bodyPr/>
                    <a:lstStyle/>
                    <a:p>
                      <a:r>
                        <a:rPr lang="fr-FR" dirty="0" smtClean="0"/>
                        <a:t>U23</a:t>
                      </a:r>
                      <a:endParaRPr lang="en-GB" dirty="0"/>
                    </a:p>
                  </a:txBody>
                  <a:tcPr/>
                </a:tc>
                <a:tc>
                  <a:txBody>
                    <a:bodyPr/>
                    <a:lstStyle/>
                    <a:p>
                      <a:r>
                        <a:rPr lang="fr-FR" dirty="0" smtClean="0"/>
                        <a:t>Senior</a:t>
                      </a:r>
                      <a:endParaRPr lang="en-GB" dirty="0"/>
                    </a:p>
                  </a:txBody>
                  <a:tcPr/>
                </a:tc>
              </a:tr>
              <a:tr h="370840">
                <a:tc>
                  <a:txBody>
                    <a:bodyPr/>
                    <a:lstStyle/>
                    <a:p>
                      <a:endParaRPr lang="en-GB" b="1" dirty="0"/>
                    </a:p>
                  </a:txBody>
                  <a:tcPr/>
                </a:tc>
                <a:tc>
                  <a:txBody>
                    <a:bodyPr/>
                    <a:lstStyle/>
                    <a:p>
                      <a:r>
                        <a:rPr lang="fr-FR" dirty="0" smtClean="0"/>
                        <a:t>Senior</a:t>
                      </a:r>
                      <a:endParaRPr lang="en-GB" dirty="0"/>
                    </a:p>
                  </a:txBody>
                  <a:tcPr/>
                </a:tc>
                <a:tc>
                  <a:txBody>
                    <a:bodyPr/>
                    <a:lstStyle/>
                    <a:p>
                      <a:r>
                        <a:rPr lang="fr-FR" dirty="0" smtClean="0"/>
                        <a:t>Master (à partir</a:t>
                      </a:r>
                      <a:r>
                        <a:rPr lang="fr-FR" baseline="0" dirty="0" smtClean="0"/>
                        <a:t> de 27 ans)</a:t>
                      </a:r>
                      <a:endParaRPr lang="en-GB" dirty="0"/>
                    </a:p>
                  </a:txBody>
                  <a:tcPr/>
                </a:tc>
              </a:tr>
              <a:tr h="370840">
                <a:tc>
                  <a:txBody>
                    <a:bodyPr/>
                    <a:lstStyle/>
                    <a:p>
                      <a:endParaRPr lang="en-GB" b="1" dirty="0"/>
                    </a:p>
                  </a:txBody>
                  <a:tcPr/>
                </a:tc>
                <a:tc>
                  <a:txBody>
                    <a:bodyPr/>
                    <a:lstStyle/>
                    <a:p>
                      <a:r>
                        <a:rPr lang="fr-FR" dirty="0" smtClean="0"/>
                        <a:t>Master</a:t>
                      </a:r>
                      <a:endParaRPr lang="en-GB" dirty="0"/>
                    </a:p>
                  </a:txBody>
                  <a:tcPr/>
                </a:tc>
                <a:tc>
                  <a:txBody>
                    <a:bodyPr/>
                    <a:lstStyle/>
                    <a:p>
                      <a:r>
                        <a:rPr lang="fr-FR" dirty="0" smtClean="0"/>
                        <a:t>Senior</a:t>
                      </a:r>
                      <a:endParaRPr lang="en-GB" dirty="0"/>
                    </a:p>
                  </a:txBody>
                  <a:tcPr/>
                </a:tc>
              </a:tr>
            </a:tbl>
          </a:graphicData>
        </a:graphic>
      </p:graphicFrame>
    </p:spTree>
    <p:extLst>
      <p:ext uri="{BB962C8B-B14F-4D97-AF65-F5344CB8AC3E}">
        <p14:creationId xmlns:p14="http://schemas.microsoft.com/office/powerpoint/2010/main" val="658492181"/>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noAutofit/>
          </a:bodyPr>
          <a:lstStyle/>
          <a:p>
            <a:r>
              <a:rPr lang="fr-FR" sz="3400" b="1" dirty="0">
                <a:solidFill>
                  <a:srgbClr val="002060"/>
                </a:solidFill>
                <a:latin typeface="Arial Black" panose="020B0A04020102020204" pitchFamily="34" charset="0"/>
              </a:rPr>
              <a:t>Poids Légers : cas particuliers</a:t>
            </a:r>
            <a:endParaRPr lang="en-GB" sz="3400" dirty="0"/>
          </a:p>
        </p:txBody>
      </p:sp>
      <p:sp>
        <p:nvSpPr>
          <p:cNvPr id="7" name="Line 1031"/>
          <p:cNvSpPr>
            <a:spLocks noChangeShapeType="1"/>
          </p:cNvSpPr>
          <p:nvPr/>
        </p:nvSpPr>
        <p:spPr bwMode="auto">
          <a:xfrm flipV="1">
            <a:off x="4869299" y="2475622"/>
            <a:ext cx="0" cy="379307"/>
          </a:xfrm>
          <a:prstGeom prst="line">
            <a:avLst/>
          </a:prstGeom>
          <a:noFill/>
          <a:ln w="12700">
            <a:solidFill>
              <a:schemeClr val="tx1"/>
            </a:solidFill>
            <a:round/>
            <a:headEnd/>
            <a:tailEnd/>
          </a:ln>
        </p:spPr>
        <p:txBody>
          <a:bodyPr wrap="none" lIns="130032" tIns="65017" rIns="130032" bIns="65017" anchor="ctr"/>
          <a:lstStyle/>
          <a:p>
            <a:pPr algn="l" defTabSz="1300393" hangingPunct="1"/>
            <a:endParaRPr lang="pl-PL" sz="2600" kern="1200">
              <a:solidFill>
                <a:prstClr val="black"/>
              </a:solidFill>
            </a:endParaRPr>
          </a:p>
        </p:txBody>
      </p:sp>
      <p:sp>
        <p:nvSpPr>
          <p:cNvPr id="8" name="Line 1032"/>
          <p:cNvSpPr>
            <a:spLocks noChangeShapeType="1"/>
          </p:cNvSpPr>
          <p:nvPr/>
        </p:nvSpPr>
        <p:spPr bwMode="auto">
          <a:xfrm flipV="1">
            <a:off x="3403507" y="2475622"/>
            <a:ext cx="0" cy="379307"/>
          </a:xfrm>
          <a:prstGeom prst="line">
            <a:avLst/>
          </a:prstGeom>
          <a:noFill/>
          <a:ln w="12700">
            <a:solidFill>
              <a:schemeClr val="tx1"/>
            </a:solidFill>
            <a:round/>
            <a:headEnd/>
            <a:tailEnd/>
          </a:ln>
        </p:spPr>
        <p:txBody>
          <a:bodyPr wrap="none" lIns="130032" tIns="65017" rIns="130032" bIns="65017" anchor="ctr"/>
          <a:lstStyle/>
          <a:p>
            <a:pPr algn="l" defTabSz="1300393" hangingPunct="1"/>
            <a:endParaRPr lang="pl-PL" sz="2600" kern="1200">
              <a:solidFill>
                <a:prstClr val="black"/>
              </a:solidFill>
            </a:endParaRPr>
          </a:p>
        </p:txBody>
      </p:sp>
      <p:grpSp>
        <p:nvGrpSpPr>
          <p:cNvPr id="24" name="Group 23"/>
          <p:cNvGrpSpPr/>
          <p:nvPr/>
        </p:nvGrpSpPr>
        <p:grpSpPr>
          <a:xfrm>
            <a:off x="2880536" y="1894911"/>
            <a:ext cx="9250102" cy="2238455"/>
            <a:chOff x="304801" y="2287588"/>
            <a:chExt cx="8534400" cy="2398768"/>
          </a:xfrm>
        </p:grpSpPr>
        <p:sp>
          <p:nvSpPr>
            <p:cNvPr id="5" name="Line 1029"/>
            <p:cNvSpPr>
              <a:spLocks noChangeShapeType="1"/>
            </p:cNvSpPr>
            <p:nvPr/>
          </p:nvSpPr>
          <p:spPr bwMode="auto">
            <a:xfrm flipV="1">
              <a:off x="3505200" y="3201988"/>
              <a:ext cx="0" cy="609600"/>
            </a:xfrm>
            <a:prstGeom prst="line">
              <a:avLst/>
            </a:prstGeom>
            <a:noFill/>
            <a:ln w="76200">
              <a:solidFill>
                <a:srgbClr val="FF0000"/>
              </a:solidFill>
              <a:round/>
              <a:headEnd/>
              <a:tailEnd type="triangle" w="med" len="med"/>
            </a:ln>
          </p:spPr>
          <p:txBody>
            <a:bodyPr wrap="none" lIns="91435" tIns="45718" rIns="91435" bIns="45718" anchor="ctr"/>
            <a:lstStyle/>
            <a:p>
              <a:pPr algn="l" defTabSz="1300393" hangingPunct="1"/>
              <a:endParaRPr lang="pl-PL" sz="2600" kern="1200">
                <a:solidFill>
                  <a:prstClr val="black"/>
                </a:solidFill>
              </a:endParaRPr>
            </a:p>
          </p:txBody>
        </p:sp>
        <p:sp>
          <p:nvSpPr>
            <p:cNvPr id="6" name="Line 1030"/>
            <p:cNvSpPr>
              <a:spLocks noChangeShapeType="1"/>
            </p:cNvSpPr>
            <p:nvPr/>
          </p:nvSpPr>
          <p:spPr bwMode="auto">
            <a:xfrm flipV="1">
              <a:off x="3505200" y="2909885"/>
              <a:ext cx="0" cy="292100"/>
            </a:xfrm>
            <a:prstGeom prst="line">
              <a:avLst/>
            </a:prstGeom>
            <a:noFill/>
            <a:ln w="12700">
              <a:solidFill>
                <a:schemeClr val="tx1"/>
              </a:solidFill>
              <a:round/>
              <a:headEnd/>
              <a:tailEnd/>
            </a:ln>
          </p:spPr>
          <p:txBody>
            <a:bodyPr wrap="none" lIns="91435" tIns="45718" rIns="91435" bIns="45718" anchor="ctr"/>
            <a:lstStyle/>
            <a:p>
              <a:pPr algn="l" defTabSz="1300393" hangingPunct="1"/>
              <a:endParaRPr lang="pl-PL" sz="2600" kern="1200">
                <a:solidFill>
                  <a:prstClr val="black"/>
                </a:solidFill>
              </a:endParaRPr>
            </a:p>
          </p:txBody>
        </p:sp>
        <p:sp>
          <p:nvSpPr>
            <p:cNvPr id="9" name="Line 1033"/>
            <p:cNvSpPr>
              <a:spLocks noChangeShapeType="1"/>
            </p:cNvSpPr>
            <p:nvPr/>
          </p:nvSpPr>
          <p:spPr bwMode="auto">
            <a:xfrm>
              <a:off x="762000" y="3068624"/>
              <a:ext cx="1371600" cy="0"/>
            </a:xfrm>
            <a:prstGeom prst="line">
              <a:avLst/>
            </a:prstGeom>
            <a:noFill/>
            <a:ln w="190500">
              <a:solidFill>
                <a:schemeClr val="accent1"/>
              </a:solidFill>
              <a:round/>
              <a:headEnd/>
              <a:tailEnd/>
            </a:ln>
          </p:spPr>
          <p:txBody>
            <a:bodyPr wrap="none" lIns="91435" tIns="45718" rIns="91435" bIns="45718" anchor="ctr"/>
            <a:lstStyle/>
            <a:p>
              <a:pPr algn="l" defTabSz="1300393" hangingPunct="1"/>
              <a:endParaRPr lang="pl-PL" sz="2600" kern="1200">
                <a:solidFill>
                  <a:prstClr val="black"/>
                </a:solidFill>
              </a:endParaRPr>
            </a:p>
          </p:txBody>
        </p:sp>
        <p:sp>
          <p:nvSpPr>
            <p:cNvPr id="10" name="Line 1034"/>
            <p:cNvSpPr>
              <a:spLocks noChangeShapeType="1"/>
            </p:cNvSpPr>
            <p:nvPr/>
          </p:nvSpPr>
          <p:spPr bwMode="auto">
            <a:xfrm flipV="1">
              <a:off x="2133600" y="3201988"/>
              <a:ext cx="0" cy="609600"/>
            </a:xfrm>
            <a:prstGeom prst="line">
              <a:avLst/>
            </a:prstGeom>
            <a:noFill/>
            <a:ln w="76200">
              <a:solidFill>
                <a:schemeClr val="accent1"/>
              </a:solidFill>
              <a:round/>
              <a:headEnd/>
              <a:tailEnd type="triangle" w="med" len="med"/>
            </a:ln>
          </p:spPr>
          <p:txBody>
            <a:bodyPr wrap="none" lIns="91435" tIns="45718" rIns="91435" bIns="45718" anchor="ctr"/>
            <a:lstStyle/>
            <a:p>
              <a:pPr algn="l" defTabSz="1300393" hangingPunct="1"/>
              <a:endParaRPr lang="pl-PL" sz="2600" kern="1200">
                <a:solidFill>
                  <a:prstClr val="black"/>
                </a:solidFill>
              </a:endParaRPr>
            </a:p>
          </p:txBody>
        </p:sp>
        <p:sp>
          <p:nvSpPr>
            <p:cNvPr id="11" name="Line 1035"/>
            <p:cNvSpPr>
              <a:spLocks noChangeShapeType="1"/>
            </p:cNvSpPr>
            <p:nvPr/>
          </p:nvSpPr>
          <p:spPr bwMode="auto">
            <a:xfrm flipV="1">
              <a:off x="762000" y="3201988"/>
              <a:ext cx="0" cy="609600"/>
            </a:xfrm>
            <a:prstGeom prst="line">
              <a:avLst/>
            </a:prstGeom>
            <a:noFill/>
            <a:ln w="76200">
              <a:solidFill>
                <a:schemeClr val="accent1"/>
              </a:solidFill>
              <a:round/>
              <a:headEnd/>
              <a:tailEnd type="triangle" w="med" len="med"/>
            </a:ln>
          </p:spPr>
          <p:txBody>
            <a:bodyPr wrap="none" lIns="91435" tIns="45718" rIns="91435" bIns="45718" anchor="ctr"/>
            <a:lstStyle/>
            <a:p>
              <a:pPr algn="l" defTabSz="1300393" hangingPunct="1"/>
              <a:endParaRPr lang="pl-PL" sz="2600" kern="1200">
                <a:solidFill>
                  <a:prstClr val="black"/>
                </a:solidFill>
              </a:endParaRPr>
            </a:p>
          </p:txBody>
        </p:sp>
        <p:sp>
          <p:nvSpPr>
            <p:cNvPr id="12" name="Line 1036"/>
            <p:cNvSpPr>
              <a:spLocks noChangeShapeType="1"/>
            </p:cNvSpPr>
            <p:nvPr/>
          </p:nvSpPr>
          <p:spPr bwMode="auto">
            <a:xfrm flipV="1">
              <a:off x="7612063" y="3201988"/>
              <a:ext cx="0" cy="609600"/>
            </a:xfrm>
            <a:prstGeom prst="line">
              <a:avLst/>
            </a:prstGeom>
            <a:noFill/>
            <a:ln w="76200">
              <a:solidFill>
                <a:srgbClr val="FF0000"/>
              </a:solidFill>
              <a:round/>
              <a:headEnd/>
              <a:tailEnd type="triangle" w="med" len="med"/>
            </a:ln>
          </p:spPr>
          <p:txBody>
            <a:bodyPr wrap="none" lIns="91435" tIns="45718" rIns="91435" bIns="45718" anchor="ctr"/>
            <a:lstStyle/>
            <a:p>
              <a:pPr algn="l" defTabSz="1300393" hangingPunct="1"/>
              <a:endParaRPr lang="pl-PL" sz="2600" kern="1200">
                <a:solidFill>
                  <a:prstClr val="black"/>
                </a:solidFill>
              </a:endParaRPr>
            </a:p>
          </p:txBody>
        </p:sp>
        <p:sp>
          <p:nvSpPr>
            <p:cNvPr id="13" name="Text Box 1037"/>
            <p:cNvSpPr txBox="1">
              <a:spLocks noChangeArrowheads="1"/>
            </p:cNvSpPr>
            <p:nvPr/>
          </p:nvSpPr>
          <p:spPr bwMode="auto">
            <a:xfrm>
              <a:off x="533401" y="2287588"/>
              <a:ext cx="451373" cy="478233"/>
            </a:xfrm>
            <a:prstGeom prst="rect">
              <a:avLst/>
            </a:prstGeom>
            <a:noFill/>
            <a:ln w="12700">
              <a:noFill/>
              <a:miter lim="800000"/>
              <a:headEnd/>
              <a:tailEnd/>
            </a:ln>
          </p:spPr>
          <p:txBody>
            <a:bodyPr wrap="none" lIns="91435" tIns="45718" rIns="91435" bIns="45718">
              <a:spAutoFit/>
            </a:bodyPr>
            <a:lstStyle/>
            <a:p>
              <a:pPr algn="l" defTabSz="1300393" hangingPunct="1"/>
              <a:r>
                <a:rPr lang="fr-FR" sz="2300" kern="1200" dirty="0">
                  <a:solidFill>
                    <a:prstClr val="black"/>
                  </a:solidFill>
                </a:rPr>
                <a:t>9h</a:t>
              </a:r>
            </a:p>
          </p:txBody>
        </p:sp>
        <p:sp>
          <p:nvSpPr>
            <p:cNvPr id="14" name="Text Box 1038"/>
            <p:cNvSpPr txBox="1">
              <a:spLocks noChangeArrowheads="1"/>
            </p:cNvSpPr>
            <p:nvPr/>
          </p:nvSpPr>
          <p:spPr bwMode="auto">
            <a:xfrm>
              <a:off x="1905000" y="2287588"/>
              <a:ext cx="588919" cy="478233"/>
            </a:xfrm>
            <a:prstGeom prst="rect">
              <a:avLst/>
            </a:prstGeom>
            <a:noFill/>
            <a:ln w="12700">
              <a:noFill/>
              <a:miter lim="800000"/>
              <a:headEnd/>
              <a:tailEnd/>
            </a:ln>
          </p:spPr>
          <p:txBody>
            <a:bodyPr wrap="none" lIns="91435" tIns="45718" rIns="91435" bIns="45718">
              <a:spAutoFit/>
            </a:bodyPr>
            <a:lstStyle/>
            <a:p>
              <a:pPr algn="l" defTabSz="1300393" hangingPunct="1"/>
              <a:r>
                <a:rPr lang="fr-FR" sz="2300" kern="1200" dirty="0">
                  <a:solidFill>
                    <a:prstClr val="black"/>
                  </a:solidFill>
                </a:rPr>
                <a:t>10h</a:t>
              </a:r>
              <a:endParaRPr lang="fr-FR" sz="3400" kern="1200" dirty="0">
                <a:solidFill>
                  <a:prstClr val="black"/>
                </a:solidFill>
              </a:endParaRPr>
            </a:p>
          </p:txBody>
        </p:sp>
        <p:sp>
          <p:nvSpPr>
            <p:cNvPr id="15" name="Text Box 1039"/>
            <p:cNvSpPr txBox="1">
              <a:spLocks noChangeArrowheads="1"/>
            </p:cNvSpPr>
            <p:nvPr/>
          </p:nvSpPr>
          <p:spPr bwMode="auto">
            <a:xfrm>
              <a:off x="3266487" y="2361446"/>
              <a:ext cx="588919" cy="478233"/>
            </a:xfrm>
            <a:prstGeom prst="rect">
              <a:avLst/>
            </a:prstGeom>
            <a:noFill/>
            <a:ln w="12700">
              <a:noFill/>
              <a:miter lim="800000"/>
              <a:headEnd/>
              <a:tailEnd/>
            </a:ln>
          </p:spPr>
          <p:txBody>
            <a:bodyPr wrap="none" lIns="91435" tIns="45718" rIns="91435" bIns="45718">
              <a:spAutoFit/>
            </a:bodyPr>
            <a:lstStyle/>
            <a:p>
              <a:pPr algn="l" defTabSz="1300393" hangingPunct="1"/>
              <a:r>
                <a:rPr lang="fr-FR" sz="2300" kern="1200" dirty="0">
                  <a:solidFill>
                    <a:prstClr val="black"/>
                  </a:solidFill>
                </a:rPr>
                <a:t>11h</a:t>
              </a:r>
            </a:p>
          </p:txBody>
        </p:sp>
        <p:sp>
          <p:nvSpPr>
            <p:cNvPr id="16" name="Text Box 1040"/>
            <p:cNvSpPr txBox="1">
              <a:spLocks noChangeArrowheads="1"/>
            </p:cNvSpPr>
            <p:nvPr/>
          </p:nvSpPr>
          <p:spPr bwMode="auto">
            <a:xfrm>
              <a:off x="7235363" y="2377676"/>
              <a:ext cx="588919" cy="478233"/>
            </a:xfrm>
            <a:prstGeom prst="rect">
              <a:avLst/>
            </a:prstGeom>
            <a:noFill/>
            <a:ln w="12700">
              <a:noFill/>
              <a:miter lim="800000"/>
              <a:headEnd/>
              <a:tailEnd/>
            </a:ln>
          </p:spPr>
          <p:txBody>
            <a:bodyPr wrap="none" lIns="91435" tIns="45718" rIns="91435" bIns="45718">
              <a:spAutoFit/>
            </a:bodyPr>
            <a:lstStyle/>
            <a:p>
              <a:pPr algn="l" defTabSz="1300393" hangingPunct="1"/>
              <a:r>
                <a:rPr lang="fr-FR" sz="2300" kern="1200" dirty="0">
                  <a:solidFill>
                    <a:prstClr val="black"/>
                  </a:solidFill>
                </a:rPr>
                <a:t>16h</a:t>
              </a:r>
              <a:endParaRPr lang="fr-FR" sz="3400" kern="1200" dirty="0">
                <a:solidFill>
                  <a:prstClr val="black"/>
                </a:solidFill>
              </a:endParaRPr>
            </a:p>
          </p:txBody>
        </p:sp>
        <p:sp>
          <p:nvSpPr>
            <p:cNvPr id="17" name="Text Box 1041"/>
            <p:cNvSpPr txBox="1">
              <a:spLocks noChangeArrowheads="1"/>
            </p:cNvSpPr>
            <p:nvPr/>
          </p:nvSpPr>
          <p:spPr bwMode="auto">
            <a:xfrm>
              <a:off x="3169818" y="3810000"/>
              <a:ext cx="685052" cy="659633"/>
            </a:xfrm>
            <a:prstGeom prst="rect">
              <a:avLst/>
            </a:prstGeom>
            <a:noFill/>
            <a:ln w="12700">
              <a:solidFill>
                <a:srgbClr val="FF0000"/>
              </a:solidFill>
              <a:miter lim="800000"/>
              <a:headEnd/>
              <a:tailEnd/>
            </a:ln>
          </p:spPr>
          <p:txBody>
            <a:bodyPr wrap="none" lIns="91435" tIns="45718" rIns="91435" bIns="45718">
              <a:spAutoFit/>
            </a:bodyPr>
            <a:lstStyle/>
            <a:p>
              <a:pPr defTabSz="1300393" hangingPunct="1"/>
              <a:r>
                <a:rPr lang="fr-FR" sz="1700" kern="1200" dirty="0" err="1">
                  <a:solidFill>
                    <a:srgbClr val="FF0000"/>
                  </a:solidFill>
                  <a:latin typeface="Arial" panose="020B0604020202020204" pitchFamily="34" charset="0"/>
                  <a:cs typeface="Arial" panose="020B0604020202020204" pitchFamily="34" charset="0"/>
                </a:rPr>
                <a:t>Heat</a:t>
              </a:r>
              <a:endParaRPr lang="fr-FR" sz="1700" kern="1200" dirty="0">
                <a:solidFill>
                  <a:srgbClr val="FF0000"/>
                </a:solidFill>
                <a:latin typeface="Arial" panose="020B0604020202020204" pitchFamily="34" charset="0"/>
                <a:cs typeface="Arial" panose="020B0604020202020204" pitchFamily="34" charset="0"/>
              </a:endParaRPr>
            </a:p>
            <a:p>
              <a:pPr defTabSz="1300393" hangingPunct="1"/>
              <a:r>
                <a:rPr lang="fr-FR" sz="1700" kern="1200" dirty="0">
                  <a:solidFill>
                    <a:srgbClr val="FF0000"/>
                  </a:solidFill>
                  <a:latin typeface="Arial" panose="020B0604020202020204" pitchFamily="34" charset="0"/>
                  <a:cs typeface="Arial" panose="020B0604020202020204" pitchFamily="34" charset="0"/>
                </a:rPr>
                <a:t>LM 2-</a:t>
              </a:r>
            </a:p>
          </p:txBody>
        </p:sp>
        <p:sp>
          <p:nvSpPr>
            <p:cNvPr id="18" name="Text Box 1042"/>
            <p:cNvSpPr txBox="1">
              <a:spLocks noChangeArrowheads="1"/>
            </p:cNvSpPr>
            <p:nvPr/>
          </p:nvSpPr>
          <p:spPr bwMode="auto">
            <a:xfrm>
              <a:off x="739231" y="3571337"/>
              <a:ext cx="1436371" cy="329815"/>
            </a:xfrm>
            <a:prstGeom prst="rect">
              <a:avLst/>
            </a:prstGeom>
            <a:noFill/>
            <a:ln w="12700">
              <a:noFill/>
              <a:miter lim="800000"/>
              <a:headEnd/>
              <a:tailEnd/>
            </a:ln>
          </p:spPr>
          <p:txBody>
            <a:bodyPr wrap="none" lIns="91435" tIns="45718" rIns="91435" bIns="45718">
              <a:spAutoFit/>
            </a:bodyPr>
            <a:lstStyle/>
            <a:p>
              <a:pPr algn="l" defTabSz="1300393" hangingPunct="1"/>
              <a:r>
                <a:rPr lang="fr-FR" sz="1400" kern="1200" dirty="0">
                  <a:solidFill>
                    <a:prstClr val="black"/>
                  </a:solidFill>
                  <a:latin typeface="Arial" panose="020B0604020202020204" pitchFamily="34" charset="0"/>
                  <a:cs typeface="Arial" panose="020B0604020202020204" pitchFamily="34" charset="0"/>
                </a:rPr>
                <a:t>Horaire de pesée</a:t>
              </a:r>
            </a:p>
          </p:txBody>
        </p:sp>
        <p:sp>
          <p:nvSpPr>
            <p:cNvPr id="19" name="Rectangle 1043"/>
            <p:cNvSpPr>
              <a:spLocks noChangeArrowheads="1"/>
            </p:cNvSpPr>
            <p:nvPr/>
          </p:nvSpPr>
          <p:spPr bwMode="auto">
            <a:xfrm>
              <a:off x="4213358" y="3507608"/>
              <a:ext cx="2643115" cy="1178748"/>
            </a:xfrm>
            <a:prstGeom prst="rect">
              <a:avLst/>
            </a:prstGeom>
            <a:solidFill>
              <a:srgbClr val="FFFF00"/>
            </a:solidFill>
            <a:ln w="9525">
              <a:solidFill>
                <a:schemeClr val="tx1"/>
              </a:solidFill>
              <a:miter lim="800000"/>
              <a:headEnd/>
              <a:tailEnd/>
            </a:ln>
          </p:spPr>
          <p:txBody>
            <a:bodyPr wrap="none" lIns="91435" tIns="45718" rIns="91435" bIns="45718" anchor="ctr"/>
            <a:lstStyle/>
            <a:p>
              <a:pPr defTabSz="1300393" hangingPunct="1"/>
              <a:r>
                <a:rPr lang="fr-FR" sz="2000" kern="1200" dirty="0">
                  <a:solidFill>
                    <a:srgbClr val="FF0000"/>
                  </a:solidFill>
                  <a:latin typeface="Arial" panose="020B0604020202020204" pitchFamily="34" charset="0"/>
                  <a:cs typeface="Arial" panose="020B0604020202020204" pitchFamily="34" charset="0"/>
                </a:rPr>
                <a:t>Course reportée</a:t>
              </a:r>
            </a:p>
            <a:p>
              <a:pPr defTabSz="1300393" hangingPunct="1"/>
              <a:r>
                <a:rPr lang="fr-FR" sz="2000" kern="1200" dirty="0">
                  <a:solidFill>
                    <a:srgbClr val="FF0000"/>
                  </a:solidFill>
                  <a:latin typeface="Arial" panose="020B0604020202020204" pitchFamily="34" charset="0"/>
                  <a:cs typeface="Arial" panose="020B0604020202020204" pitchFamily="34" charset="0"/>
                </a:rPr>
                <a:t>à 16 h : </a:t>
              </a:r>
              <a:br>
                <a:rPr lang="fr-FR" sz="2000" kern="1200" dirty="0">
                  <a:solidFill>
                    <a:srgbClr val="FF0000"/>
                  </a:solidFill>
                  <a:latin typeface="Arial" panose="020B0604020202020204" pitchFamily="34" charset="0"/>
                  <a:cs typeface="Arial" panose="020B0604020202020204" pitchFamily="34" charset="0"/>
                </a:rPr>
              </a:br>
              <a:r>
                <a:rPr lang="fr-FR" sz="2000" kern="1200" dirty="0">
                  <a:solidFill>
                    <a:srgbClr val="FF0000"/>
                  </a:solidFill>
                  <a:latin typeface="Arial" panose="020B0604020202020204" pitchFamily="34" charset="0"/>
                  <a:cs typeface="Arial" panose="020B0604020202020204" pitchFamily="34" charset="0"/>
                </a:rPr>
                <a:t>pas de nouvelle pesée !</a:t>
              </a:r>
            </a:p>
          </p:txBody>
        </p:sp>
        <p:sp>
          <p:nvSpPr>
            <p:cNvPr id="20" name="Text Box 1044"/>
            <p:cNvSpPr txBox="1">
              <a:spLocks noChangeArrowheads="1"/>
            </p:cNvSpPr>
            <p:nvPr/>
          </p:nvSpPr>
          <p:spPr bwMode="auto">
            <a:xfrm>
              <a:off x="7252867" y="3810000"/>
              <a:ext cx="685052" cy="659633"/>
            </a:xfrm>
            <a:prstGeom prst="rect">
              <a:avLst/>
            </a:prstGeom>
            <a:noFill/>
            <a:ln w="12700">
              <a:solidFill>
                <a:srgbClr val="FF0000"/>
              </a:solidFill>
              <a:miter lim="800000"/>
              <a:headEnd/>
              <a:tailEnd/>
            </a:ln>
          </p:spPr>
          <p:txBody>
            <a:bodyPr wrap="none" lIns="91435" tIns="45718" rIns="91435" bIns="45718">
              <a:spAutoFit/>
            </a:bodyPr>
            <a:lstStyle/>
            <a:p>
              <a:pPr defTabSz="1300393" hangingPunct="1"/>
              <a:r>
                <a:rPr lang="fr-FR" sz="1700" kern="1200" dirty="0" err="1">
                  <a:solidFill>
                    <a:srgbClr val="FF0000"/>
                  </a:solidFill>
                  <a:latin typeface="Arial" panose="020B0604020202020204" pitchFamily="34" charset="0"/>
                  <a:cs typeface="Arial" panose="020B0604020202020204" pitchFamily="34" charset="0"/>
                </a:rPr>
                <a:t>Heat</a:t>
              </a:r>
              <a:endParaRPr lang="fr-FR" sz="1700" kern="1200" dirty="0">
                <a:solidFill>
                  <a:srgbClr val="FF0000"/>
                </a:solidFill>
                <a:latin typeface="Arial" panose="020B0604020202020204" pitchFamily="34" charset="0"/>
                <a:cs typeface="Arial" panose="020B0604020202020204" pitchFamily="34" charset="0"/>
              </a:endParaRPr>
            </a:p>
            <a:p>
              <a:pPr defTabSz="1300393" hangingPunct="1"/>
              <a:r>
                <a:rPr lang="fr-FR" sz="1700" kern="1200" dirty="0">
                  <a:solidFill>
                    <a:srgbClr val="FF0000"/>
                  </a:solidFill>
                  <a:latin typeface="Arial" panose="020B0604020202020204" pitchFamily="34" charset="0"/>
                  <a:cs typeface="Arial" panose="020B0604020202020204" pitchFamily="34" charset="0"/>
                </a:rPr>
                <a:t>LM 2-</a:t>
              </a:r>
            </a:p>
          </p:txBody>
        </p:sp>
        <p:sp>
          <p:nvSpPr>
            <p:cNvPr id="21" name="Line 1030"/>
            <p:cNvSpPr>
              <a:spLocks noChangeShapeType="1"/>
            </p:cNvSpPr>
            <p:nvPr/>
          </p:nvSpPr>
          <p:spPr bwMode="auto">
            <a:xfrm flipV="1">
              <a:off x="7572375" y="2909884"/>
              <a:ext cx="0" cy="266703"/>
            </a:xfrm>
            <a:prstGeom prst="line">
              <a:avLst/>
            </a:prstGeom>
            <a:noFill/>
            <a:ln w="12700">
              <a:solidFill>
                <a:schemeClr val="tx1"/>
              </a:solidFill>
              <a:round/>
              <a:headEnd/>
              <a:tailEnd/>
            </a:ln>
          </p:spPr>
          <p:txBody>
            <a:bodyPr wrap="none" lIns="91435" tIns="45718" rIns="91435" bIns="45718" anchor="ctr"/>
            <a:lstStyle/>
            <a:p>
              <a:pPr algn="l" defTabSz="1300393" hangingPunct="1"/>
              <a:endParaRPr lang="pl-PL" sz="2600" kern="1200">
                <a:solidFill>
                  <a:prstClr val="black"/>
                </a:solidFill>
              </a:endParaRPr>
            </a:p>
          </p:txBody>
        </p:sp>
        <p:sp>
          <p:nvSpPr>
            <p:cNvPr id="23" name="Line 1028"/>
            <p:cNvSpPr>
              <a:spLocks noChangeShapeType="1"/>
            </p:cNvSpPr>
            <p:nvPr/>
          </p:nvSpPr>
          <p:spPr bwMode="auto">
            <a:xfrm>
              <a:off x="304801" y="3201988"/>
              <a:ext cx="8534400" cy="0"/>
            </a:xfrm>
            <a:prstGeom prst="line">
              <a:avLst/>
            </a:prstGeom>
            <a:noFill/>
            <a:ln w="12700">
              <a:solidFill>
                <a:schemeClr val="tx1"/>
              </a:solidFill>
              <a:round/>
              <a:headEnd/>
              <a:tailEnd/>
            </a:ln>
          </p:spPr>
          <p:txBody>
            <a:bodyPr wrap="none" lIns="91435" tIns="45718" rIns="91435" bIns="45718" anchor="ctr"/>
            <a:lstStyle/>
            <a:p>
              <a:pPr algn="l" defTabSz="1300393" hangingPunct="1"/>
              <a:endParaRPr lang="pl-PL" sz="2600" kern="1200">
                <a:solidFill>
                  <a:prstClr val="black"/>
                </a:solidFill>
              </a:endParaRPr>
            </a:p>
          </p:txBody>
        </p:sp>
      </p:grpSp>
      <p:sp>
        <p:nvSpPr>
          <p:cNvPr id="25" name="TextBox 24"/>
          <p:cNvSpPr txBox="1"/>
          <p:nvPr/>
        </p:nvSpPr>
        <p:spPr>
          <a:xfrm>
            <a:off x="2460280" y="1320101"/>
            <a:ext cx="3525536" cy="481499"/>
          </a:xfrm>
          <a:prstGeom prst="rect">
            <a:avLst/>
          </a:prstGeom>
          <a:noFill/>
        </p:spPr>
        <p:txBody>
          <a:bodyPr wrap="square" lIns="130039" tIns="65020" rIns="130039" bIns="65020" rtlCol="0">
            <a:spAutoFit/>
          </a:bodyPr>
          <a:lstStyle/>
          <a:p>
            <a:pPr algn="l" defTabSz="1300393" hangingPunct="1"/>
            <a:r>
              <a:rPr lang="fr-FR" sz="2300" kern="1200" dirty="0">
                <a:solidFill>
                  <a:srgbClr val="002060"/>
                </a:solidFill>
                <a:latin typeface="Futura"/>
                <a:ea typeface="Tahoma" panose="020B0604030504040204" pitchFamily="34" charset="0"/>
                <a:cs typeface="Tahoma" panose="020B0604030504040204" pitchFamily="34" charset="0"/>
              </a:rPr>
              <a:t>Report de course :</a:t>
            </a:r>
            <a:endParaRPr lang="en-GB" sz="2300" kern="1200" dirty="0">
              <a:solidFill>
                <a:srgbClr val="002060"/>
              </a:solidFill>
              <a:latin typeface="Futura"/>
              <a:ea typeface="Tahoma" panose="020B0604030504040204" pitchFamily="34" charset="0"/>
              <a:cs typeface="Tahoma" panose="020B0604030504040204" pitchFamily="34" charset="0"/>
            </a:endParaRPr>
          </a:p>
        </p:txBody>
      </p:sp>
      <p:sp>
        <p:nvSpPr>
          <p:cNvPr id="26" name="TextBox 25"/>
          <p:cNvSpPr txBox="1"/>
          <p:nvPr/>
        </p:nvSpPr>
        <p:spPr>
          <a:xfrm>
            <a:off x="2589181" y="4636052"/>
            <a:ext cx="9055374" cy="481499"/>
          </a:xfrm>
          <a:prstGeom prst="rect">
            <a:avLst/>
          </a:prstGeom>
          <a:noFill/>
        </p:spPr>
        <p:txBody>
          <a:bodyPr wrap="square" lIns="130039" tIns="65020" rIns="130039" bIns="65020" rtlCol="0">
            <a:spAutoFit/>
          </a:bodyPr>
          <a:lstStyle/>
          <a:p>
            <a:pPr algn="l" defTabSz="1300393" hangingPunct="1"/>
            <a:r>
              <a:rPr lang="fr-FR" sz="2300" kern="1200" dirty="0">
                <a:solidFill>
                  <a:prstClr val="black"/>
                </a:solidFill>
                <a:latin typeface="Futura"/>
              </a:rPr>
              <a:t>2 manches d’une même épreuve le même jour</a:t>
            </a:r>
            <a:endParaRPr lang="en-GB" sz="2300" kern="1200" dirty="0">
              <a:solidFill>
                <a:srgbClr val="002060"/>
              </a:solidFill>
              <a:latin typeface="Futura"/>
              <a:ea typeface="Tahoma" panose="020B0604030504040204" pitchFamily="34" charset="0"/>
              <a:cs typeface="Tahoma" panose="020B0604030504040204" pitchFamily="34" charset="0"/>
            </a:endParaRPr>
          </a:p>
        </p:txBody>
      </p:sp>
      <p:grpSp>
        <p:nvGrpSpPr>
          <p:cNvPr id="40" name="Group 39"/>
          <p:cNvGrpSpPr/>
          <p:nvPr/>
        </p:nvGrpSpPr>
        <p:grpSpPr>
          <a:xfrm>
            <a:off x="2938651" y="5240546"/>
            <a:ext cx="9250102" cy="2036217"/>
            <a:chOff x="304801" y="2287588"/>
            <a:chExt cx="8534400" cy="2182045"/>
          </a:xfrm>
        </p:grpSpPr>
        <p:sp>
          <p:nvSpPr>
            <p:cNvPr id="41" name="Line 1029"/>
            <p:cNvSpPr>
              <a:spLocks noChangeShapeType="1"/>
            </p:cNvSpPr>
            <p:nvPr/>
          </p:nvSpPr>
          <p:spPr bwMode="auto">
            <a:xfrm flipV="1">
              <a:off x="3505200" y="3201988"/>
              <a:ext cx="0" cy="609600"/>
            </a:xfrm>
            <a:prstGeom prst="line">
              <a:avLst/>
            </a:prstGeom>
            <a:noFill/>
            <a:ln w="76200">
              <a:solidFill>
                <a:srgbClr val="FF0000"/>
              </a:solidFill>
              <a:round/>
              <a:headEnd/>
              <a:tailEnd type="triangle" w="med" len="med"/>
            </a:ln>
          </p:spPr>
          <p:txBody>
            <a:bodyPr wrap="none" lIns="91435" tIns="45718" rIns="91435" bIns="45718" anchor="ctr"/>
            <a:lstStyle/>
            <a:p>
              <a:pPr algn="l" defTabSz="1300393" hangingPunct="1"/>
              <a:endParaRPr lang="pl-PL" sz="2600" kern="1200">
                <a:solidFill>
                  <a:prstClr val="black"/>
                </a:solidFill>
              </a:endParaRPr>
            </a:p>
          </p:txBody>
        </p:sp>
        <p:sp>
          <p:nvSpPr>
            <p:cNvPr id="42" name="Line 1030"/>
            <p:cNvSpPr>
              <a:spLocks noChangeShapeType="1"/>
            </p:cNvSpPr>
            <p:nvPr/>
          </p:nvSpPr>
          <p:spPr bwMode="auto">
            <a:xfrm flipV="1">
              <a:off x="3505200" y="2909885"/>
              <a:ext cx="0" cy="292100"/>
            </a:xfrm>
            <a:prstGeom prst="line">
              <a:avLst/>
            </a:prstGeom>
            <a:noFill/>
            <a:ln w="12700">
              <a:solidFill>
                <a:schemeClr val="tx1"/>
              </a:solidFill>
              <a:round/>
              <a:headEnd/>
              <a:tailEnd/>
            </a:ln>
          </p:spPr>
          <p:txBody>
            <a:bodyPr wrap="none" lIns="91435" tIns="45718" rIns="91435" bIns="45718" anchor="ctr"/>
            <a:lstStyle/>
            <a:p>
              <a:pPr algn="l" defTabSz="1300393" hangingPunct="1"/>
              <a:endParaRPr lang="pl-PL" sz="2600" kern="1200">
                <a:solidFill>
                  <a:prstClr val="black"/>
                </a:solidFill>
              </a:endParaRPr>
            </a:p>
          </p:txBody>
        </p:sp>
        <p:sp>
          <p:nvSpPr>
            <p:cNvPr id="43" name="Line 1033"/>
            <p:cNvSpPr>
              <a:spLocks noChangeShapeType="1"/>
            </p:cNvSpPr>
            <p:nvPr/>
          </p:nvSpPr>
          <p:spPr bwMode="auto">
            <a:xfrm>
              <a:off x="762000" y="3068624"/>
              <a:ext cx="1371600" cy="0"/>
            </a:xfrm>
            <a:prstGeom prst="line">
              <a:avLst/>
            </a:prstGeom>
            <a:noFill/>
            <a:ln w="190500">
              <a:solidFill>
                <a:schemeClr val="accent1"/>
              </a:solidFill>
              <a:round/>
              <a:headEnd/>
              <a:tailEnd/>
            </a:ln>
          </p:spPr>
          <p:txBody>
            <a:bodyPr wrap="none" lIns="91435" tIns="45718" rIns="91435" bIns="45718" anchor="ctr"/>
            <a:lstStyle/>
            <a:p>
              <a:pPr algn="l" defTabSz="1300393" hangingPunct="1"/>
              <a:endParaRPr lang="pl-PL" sz="2600" kern="1200">
                <a:solidFill>
                  <a:prstClr val="black"/>
                </a:solidFill>
              </a:endParaRPr>
            </a:p>
          </p:txBody>
        </p:sp>
        <p:sp>
          <p:nvSpPr>
            <p:cNvPr id="44" name="Line 1034"/>
            <p:cNvSpPr>
              <a:spLocks noChangeShapeType="1"/>
            </p:cNvSpPr>
            <p:nvPr/>
          </p:nvSpPr>
          <p:spPr bwMode="auto">
            <a:xfrm flipV="1">
              <a:off x="2133600" y="3201988"/>
              <a:ext cx="0" cy="609600"/>
            </a:xfrm>
            <a:prstGeom prst="line">
              <a:avLst/>
            </a:prstGeom>
            <a:noFill/>
            <a:ln w="76200">
              <a:solidFill>
                <a:schemeClr val="accent1"/>
              </a:solidFill>
              <a:round/>
              <a:headEnd/>
              <a:tailEnd type="triangle" w="med" len="med"/>
            </a:ln>
          </p:spPr>
          <p:txBody>
            <a:bodyPr wrap="none" lIns="91435" tIns="45718" rIns="91435" bIns="45718" anchor="ctr"/>
            <a:lstStyle/>
            <a:p>
              <a:pPr algn="l" defTabSz="1300393" hangingPunct="1"/>
              <a:endParaRPr lang="pl-PL" sz="2600" kern="1200">
                <a:solidFill>
                  <a:prstClr val="black"/>
                </a:solidFill>
              </a:endParaRPr>
            </a:p>
          </p:txBody>
        </p:sp>
        <p:sp>
          <p:nvSpPr>
            <p:cNvPr id="45" name="Line 1035"/>
            <p:cNvSpPr>
              <a:spLocks noChangeShapeType="1"/>
            </p:cNvSpPr>
            <p:nvPr/>
          </p:nvSpPr>
          <p:spPr bwMode="auto">
            <a:xfrm flipV="1">
              <a:off x="762000" y="3201988"/>
              <a:ext cx="0" cy="609600"/>
            </a:xfrm>
            <a:prstGeom prst="line">
              <a:avLst/>
            </a:prstGeom>
            <a:noFill/>
            <a:ln w="76200">
              <a:solidFill>
                <a:schemeClr val="accent1"/>
              </a:solidFill>
              <a:round/>
              <a:headEnd/>
              <a:tailEnd type="triangle" w="med" len="med"/>
            </a:ln>
          </p:spPr>
          <p:txBody>
            <a:bodyPr wrap="none" lIns="91435" tIns="45718" rIns="91435" bIns="45718" anchor="ctr"/>
            <a:lstStyle/>
            <a:p>
              <a:pPr algn="l" defTabSz="1300393" hangingPunct="1"/>
              <a:endParaRPr lang="pl-PL" sz="2600" kern="1200">
                <a:solidFill>
                  <a:prstClr val="black"/>
                </a:solidFill>
              </a:endParaRPr>
            </a:p>
          </p:txBody>
        </p:sp>
        <p:sp>
          <p:nvSpPr>
            <p:cNvPr id="47" name="Text Box 1037"/>
            <p:cNvSpPr txBox="1">
              <a:spLocks noChangeArrowheads="1"/>
            </p:cNvSpPr>
            <p:nvPr/>
          </p:nvSpPr>
          <p:spPr bwMode="auto">
            <a:xfrm>
              <a:off x="533401" y="2287588"/>
              <a:ext cx="451373" cy="478233"/>
            </a:xfrm>
            <a:prstGeom prst="rect">
              <a:avLst/>
            </a:prstGeom>
            <a:noFill/>
            <a:ln w="12700">
              <a:noFill/>
              <a:miter lim="800000"/>
              <a:headEnd/>
              <a:tailEnd/>
            </a:ln>
          </p:spPr>
          <p:txBody>
            <a:bodyPr wrap="none" lIns="91435" tIns="45718" rIns="91435" bIns="45718">
              <a:spAutoFit/>
            </a:bodyPr>
            <a:lstStyle/>
            <a:p>
              <a:pPr algn="l" defTabSz="1300393" hangingPunct="1"/>
              <a:r>
                <a:rPr lang="fr-FR" sz="2300" kern="1200" dirty="0">
                  <a:solidFill>
                    <a:prstClr val="black"/>
                  </a:solidFill>
                </a:rPr>
                <a:t>9h</a:t>
              </a:r>
            </a:p>
          </p:txBody>
        </p:sp>
        <p:sp>
          <p:nvSpPr>
            <p:cNvPr id="48" name="Text Box 1038"/>
            <p:cNvSpPr txBox="1">
              <a:spLocks noChangeArrowheads="1"/>
            </p:cNvSpPr>
            <p:nvPr/>
          </p:nvSpPr>
          <p:spPr bwMode="auto">
            <a:xfrm>
              <a:off x="1905000" y="2287588"/>
              <a:ext cx="588919" cy="478233"/>
            </a:xfrm>
            <a:prstGeom prst="rect">
              <a:avLst/>
            </a:prstGeom>
            <a:noFill/>
            <a:ln w="12700">
              <a:noFill/>
              <a:miter lim="800000"/>
              <a:headEnd/>
              <a:tailEnd/>
            </a:ln>
          </p:spPr>
          <p:txBody>
            <a:bodyPr wrap="none" lIns="91435" tIns="45718" rIns="91435" bIns="45718">
              <a:spAutoFit/>
            </a:bodyPr>
            <a:lstStyle/>
            <a:p>
              <a:pPr algn="l" defTabSz="1300393" hangingPunct="1"/>
              <a:r>
                <a:rPr lang="fr-FR" sz="2300" kern="1200" dirty="0">
                  <a:solidFill>
                    <a:prstClr val="black"/>
                  </a:solidFill>
                </a:rPr>
                <a:t>10h</a:t>
              </a:r>
              <a:endParaRPr lang="fr-FR" sz="3400" kern="1200" dirty="0">
                <a:solidFill>
                  <a:prstClr val="black"/>
                </a:solidFill>
              </a:endParaRPr>
            </a:p>
          </p:txBody>
        </p:sp>
        <p:sp>
          <p:nvSpPr>
            <p:cNvPr id="49" name="Text Box 1039"/>
            <p:cNvSpPr txBox="1">
              <a:spLocks noChangeArrowheads="1"/>
            </p:cNvSpPr>
            <p:nvPr/>
          </p:nvSpPr>
          <p:spPr bwMode="auto">
            <a:xfrm>
              <a:off x="3266487" y="2361446"/>
              <a:ext cx="588919" cy="478233"/>
            </a:xfrm>
            <a:prstGeom prst="rect">
              <a:avLst/>
            </a:prstGeom>
            <a:noFill/>
            <a:ln w="12700">
              <a:noFill/>
              <a:miter lim="800000"/>
              <a:headEnd/>
              <a:tailEnd/>
            </a:ln>
          </p:spPr>
          <p:txBody>
            <a:bodyPr wrap="none" lIns="91435" tIns="45718" rIns="91435" bIns="45718">
              <a:spAutoFit/>
            </a:bodyPr>
            <a:lstStyle/>
            <a:p>
              <a:pPr algn="l" defTabSz="1300393" hangingPunct="1"/>
              <a:r>
                <a:rPr lang="fr-FR" sz="2300" kern="1200" dirty="0">
                  <a:solidFill>
                    <a:prstClr val="black"/>
                  </a:solidFill>
                </a:rPr>
                <a:t>11h</a:t>
              </a:r>
            </a:p>
          </p:txBody>
        </p:sp>
        <p:sp>
          <p:nvSpPr>
            <p:cNvPr id="50" name="Text Box 1040"/>
            <p:cNvSpPr txBox="1">
              <a:spLocks noChangeArrowheads="1"/>
            </p:cNvSpPr>
            <p:nvPr/>
          </p:nvSpPr>
          <p:spPr bwMode="auto">
            <a:xfrm>
              <a:off x="7235363" y="2377678"/>
              <a:ext cx="588919" cy="478233"/>
            </a:xfrm>
            <a:prstGeom prst="rect">
              <a:avLst/>
            </a:prstGeom>
            <a:noFill/>
            <a:ln w="12700">
              <a:noFill/>
              <a:miter lim="800000"/>
              <a:headEnd/>
              <a:tailEnd/>
            </a:ln>
          </p:spPr>
          <p:txBody>
            <a:bodyPr wrap="none" lIns="91435" tIns="45718" rIns="91435" bIns="45718">
              <a:spAutoFit/>
            </a:bodyPr>
            <a:lstStyle/>
            <a:p>
              <a:pPr algn="l" defTabSz="1300393" hangingPunct="1"/>
              <a:r>
                <a:rPr lang="fr-FR" sz="2300" kern="1200" dirty="0">
                  <a:solidFill>
                    <a:prstClr val="black"/>
                  </a:solidFill>
                </a:rPr>
                <a:t>16h</a:t>
              </a:r>
              <a:endParaRPr lang="fr-FR" sz="3400" kern="1200" dirty="0">
                <a:solidFill>
                  <a:prstClr val="black"/>
                </a:solidFill>
              </a:endParaRPr>
            </a:p>
          </p:txBody>
        </p:sp>
        <p:sp>
          <p:nvSpPr>
            <p:cNvPr id="51" name="Text Box 1041"/>
            <p:cNvSpPr txBox="1">
              <a:spLocks noChangeArrowheads="1"/>
            </p:cNvSpPr>
            <p:nvPr/>
          </p:nvSpPr>
          <p:spPr bwMode="auto">
            <a:xfrm>
              <a:off x="3169820" y="3810000"/>
              <a:ext cx="685052" cy="659633"/>
            </a:xfrm>
            <a:prstGeom prst="rect">
              <a:avLst/>
            </a:prstGeom>
            <a:noFill/>
            <a:ln w="12700">
              <a:solidFill>
                <a:srgbClr val="FF0000"/>
              </a:solidFill>
              <a:miter lim="800000"/>
              <a:headEnd/>
              <a:tailEnd/>
            </a:ln>
          </p:spPr>
          <p:txBody>
            <a:bodyPr wrap="none" lIns="91435" tIns="45718" rIns="91435" bIns="45718">
              <a:spAutoFit/>
            </a:bodyPr>
            <a:lstStyle/>
            <a:p>
              <a:pPr defTabSz="1300393" hangingPunct="1"/>
              <a:r>
                <a:rPr lang="fr-FR" sz="1700" kern="1200" dirty="0" err="1">
                  <a:solidFill>
                    <a:srgbClr val="FF0000"/>
                  </a:solidFill>
                  <a:latin typeface="Arial" panose="020B0604020202020204" pitchFamily="34" charset="0"/>
                  <a:cs typeface="Arial" panose="020B0604020202020204" pitchFamily="34" charset="0"/>
                </a:rPr>
                <a:t>Heat</a:t>
              </a:r>
              <a:endParaRPr lang="fr-FR" sz="1700" kern="1200" dirty="0">
                <a:solidFill>
                  <a:srgbClr val="FF0000"/>
                </a:solidFill>
                <a:latin typeface="Arial" panose="020B0604020202020204" pitchFamily="34" charset="0"/>
                <a:cs typeface="Arial" panose="020B0604020202020204" pitchFamily="34" charset="0"/>
              </a:endParaRPr>
            </a:p>
            <a:p>
              <a:pPr defTabSz="1300393" hangingPunct="1"/>
              <a:r>
                <a:rPr lang="fr-FR" sz="1700" kern="1200" dirty="0">
                  <a:solidFill>
                    <a:srgbClr val="FF0000"/>
                  </a:solidFill>
                  <a:latin typeface="Arial" panose="020B0604020202020204" pitchFamily="34" charset="0"/>
                  <a:cs typeface="Arial" panose="020B0604020202020204" pitchFamily="34" charset="0"/>
                </a:rPr>
                <a:t>LM 2-</a:t>
              </a:r>
            </a:p>
          </p:txBody>
        </p:sp>
        <p:sp>
          <p:nvSpPr>
            <p:cNvPr id="52" name="Text Box 1042"/>
            <p:cNvSpPr txBox="1">
              <a:spLocks noChangeArrowheads="1"/>
            </p:cNvSpPr>
            <p:nvPr/>
          </p:nvSpPr>
          <p:spPr bwMode="auto">
            <a:xfrm>
              <a:off x="749621" y="3499059"/>
              <a:ext cx="1436371" cy="329815"/>
            </a:xfrm>
            <a:prstGeom prst="rect">
              <a:avLst/>
            </a:prstGeom>
            <a:noFill/>
            <a:ln w="12700">
              <a:noFill/>
              <a:miter lim="800000"/>
              <a:headEnd/>
              <a:tailEnd/>
            </a:ln>
          </p:spPr>
          <p:txBody>
            <a:bodyPr wrap="none" lIns="91435" tIns="45718" rIns="91435" bIns="45718">
              <a:spAutoFit/>
            </a:bodyPr>
            <a:lstStyle/>
            <a:p>
              <a:pPr algn="l" defTabSz="1300393" hangingPunct="1"/>
              <a:r>
                <a:rPr lang="fr-FR" sz="1400" kern="1200" dirty="0">
                  <a:solidFill>
                    <a:prstClr val="black"/>
                  </a:solidFill>
                  <a:latin typeface="Arial" panose="020B0604020202020204" pitchFamily="34" charset="0"/>
                  <a:cs typeface="Arial" panose="020B0604020202020204" pitchFamily="34" charset="0"/>
                </a:rPr>
                <a:t>Horaire de pesée</a:t>
              </a:r>
            </a:p>
          </p:txBody>
        </p:sp>
        <p:sp>
          <p:nvSpPr>
            <p:cNvPr id="53" name="Rectangle 1043"/>
            <p:cNvSpPr>
              <a:spLocks noChangeArrowheads="1"/>
            </p:cNvSpPr>
            <p:nvPr/>
          </p:nvSpPr>
          <p:spPr bwMode="auto">
            <a:xfrm>
              <a:off x="4213358" y="3507609"/>
              <a:ext cx="4103834" cy="589373"/>
            </a:xfrm>
            <a:prstGeom prst="rect">
              <a:avLst/>
            </a:prstGeom>
            <a:solidFill>
              <a:srgbClr val="00B050"/>
            </a:solidFill>
            <a:ln w="9525">
              <a:solidFill>
                <a:schemeClr val="tx1"/>
              </a:solidFill>
              <a:miter lim="800000"/>
              <a:headEnd/>
              <a:tailEnd/>
            </a:ln>
          </p:spPr>
          <p:txBody>
            <a:bodyPr wrap="none" lIns="91435" tIns="45718" rIns="91435" bIns="45718" anchor="ctr"/>
            <a:lstStyle/>
            <a:p>
              <a:pPr defTabSz="1300393" hangingPunct="1"/>
              <a:r>
                <a:rPr lang="fr-FR" sz="2000" kern="1200" dirty="0">
                  <a:solidFill>
                    <a:prstClr val="white"/>
                  </a:solidFill>
                  <a:latin typeface="Arial" panose="020B0604020202020204" pitchFamily="34" charset="0"/>
                  <a:cs typeface="Arial" panose="020B0604020202020204" pitchFamily="34" charset="0"/>
                </a:rPr>
                <a:t>Day 1: </a:t>
              </a:r>
              <a:r>
                <a:rPr lang="fr-FR" sz="2000" kern="1200" dirty="0" err="1">
                  <a:solidFill>
                    <a:prstClr val="white"/>
                  </a:solidFill>
                  <a:latin typeface="Arial" panose="020B0604020202020204" pitchFamily="34" charset="0"/>
                  <a:cs typeface="Arial" panose="020B0604020202020204" pitchFamily="34" charset="0"/>
                </a:rPr>
                <a:t>heats</a:t>
              </a:r>
              <a:r>
                <a:rPr lang="fr-FR" sz="2000" kern="1200" dirty="0">
                  <a:solidFill>
                    <a:prstClr val="white"/>
                  </a:solidFill>
                  <a:latin typeface="Arial" panose="020B0604020202020204" pitchFamily="34" charset="0"/>
                  <a:cs typeface="Arial" panose="020B0604020202020204" pitchFamily="34" charset="0"/>
                </a:rPr>
                <a:t> at 11h and 11h06</a:t>
              </a:r>
            </a:p>
          </p:txBody>
        </p:sp>
        <p:sp>
          <p:nvSpPr>
            <p:cNvPr id="56" name="Line 1028"/>
            <p:cNvSpPr>
              <a:spLocks noChangeShapeType="1"/>
            </p:cNvSpPr>
            <p:nvPr/>
          </p:nvSpPr>
          <p:spPr bwMode="auto">
            <a:xfrm>
              <a:off x="304801" y="3201988"/>
              <a:ext cx="8534400" cy="0"/>
            </a:xfrm>
            <a:prstGeom prst="line">
              <a:avLst/>
            </a:prstGeom>
            <a:noFill/>
            <a:ln w="12700">
              <a:solidFill>
                <a:schemeClr val="tx1"/>
              </a:solidFill>
              <a:round/>
              <a:headEnd/>
              <a:tailEnd/>
            </a:ln>
          </p:spPr>
          <p:txBody>
            <a:bodyPr wrap="none" lIns="91435" tIns="45718" rIns="91435" bIns="45718" anchor="ctr"/>
            <a:lstStyle/>
            <a:p>
              <a:pPr algn="l" defTabSz="1300393" hangingPunct="1"/>
              <a:endParaRPr lang="pl-PL" sz="2600" kern="1200">
                <a:solidFill>
                  <a:prstClr val="black"/>
                </a:solidFill>
              </a:endParaRPr>
            </a:p>
          </p:txBody>
        </p:sp>
      </p:grpSp>
      <p:grpSp>
        <p:nvGrpSpPr>
          <p:cNvPr id="74" name="Group 73"/>
          <p:cNvGrpSpPr/>
          <p:nvPr/>
        </p:nvGrpSpPr>
        <p:grpSpPr>
          <a:xfrm>
            <a:off x="2884924" y="7334673"/>
            <a:ext cx="9250102" cy="2036217"/>
            <a:chOff x="304801" y="2287588"/>
            <a:chExt cx="8534400" cy="2182045"/>
          </a:xfrm>
        </p:grpSpPr>
        <p:sp>
          <p:nvSpPr>
            <p:cNvPr id="75" name="Line 1029"/>
            <p:cNvSpPr>
              <a:spLocks noChangeShapeType="1"/>
            </p:cNvSpPr>
            <p:nvPr/>
          </p:nvSpPr>
          <p:spPr bwMode="auto">
            <a:xfrm flipV="1">
              <a:off x="3505200" y="3201988"/>
              <a:ext cx="0" cy="609600"/>
            </a:xfrm>
            <a:prstGeom prst="line">
              <a:avLst/>
            </a:prstGeom>
            <a:noFill/>
            <a:ln w="76200">
              <a:solidFill>
                <a:srgbClr val="FF0000"/>
              </a:solidFill>
              <a:round/>
              <a:headEnd/>
              <a:tailEnd type="triangle" w="med" len="med"/>
            </a:ln>
          </p:spPr>
          <p:txBody>
            <a:bodyPr wrap="none" lIns="91435" tIns="45718" rIns="91435" bIns="45718" anchor="ctr"/>
            <a:lstStyle/>
            <a:p>
              <a:pPr algn="l" defTabSz="1300393" hangingPunct="1"/>
              <a:endParaRPr lang="pl-PL" sz="2600" kern="1200">
                <a:solidFill>
                  <a:prstClr val="black"/>
                </a:solidFill>
              </a:endParaRPr>
            </a:p>
          </p:txBody>
        </p:sp>
        <p:sp>
          <p:nvSpPr>
            <p:cNvPr id="76" name="Line 1030"/>
            <p:cNvSpPr>
              <a:spLocks noChangeShapeType="1"/>
            </p:cNvSpPr>
            <p:nvPr/>
          </p:nvSpPr>
          <p:spPr bwMode="auto">
            <a:xfrm flipV="1">
              <a:off x="3505200" y="2909885"/>
              <a:ext cx="0" cy="292100"/>
            </a:xfrm>
            <a:prstGeom prst="line">
              <a:avLst/>
            </a:prstGeom>
            <a:noFill/>
            <a:ln w="12700">
              <a:solidFill>
                <a:schemeClr val="tx1"/>
              </a:solidFill>
              <a:round/>
              <a:headEnd/>
              <a:tailEnd/>
            </a:ln>
          </p:spPr>
          <p:txBody>
            <a:bodyPr wrap="none" lIns="91435" tIns="45718" rIns="91435" bIns="45718" anchor="ctr"/>
            <a:lstStyle/>
            <a:p>
              <a:pPr algn="l" defTabSz="1300393" hangingPunct="1"/>
              <a:endParaRPr lang="pl-PL" sz="2600" kern="1200">
                <a:solidFill>
                  <a:prstClr val="black"/>
                </a:solidFill>
              </a:endParaRPr>
            </a:p>
          </p:txBody>
        </p:sp>
        <p:sp>
          <p:nvSpPr>
            <p:cNvPr id="77" name="Line 1033"/>
            <p:cNvSpPr>
              <a:spLocks noChangeShapeType="1"/>
            </p:cNvSpPr>
            <p:nvPr/>
          </p:nvSpPr>
          <p:spPr bwMode="auto">
            <a:xfrm>
              <a:off x="762000" y="3068624"/>
              <a:ext cx="1371600" cy="0"/>
            </a:xfrm>
            <a:prstGeom prst="line">
              <a:avLst/>
            </a:prstGeom>
            <a:noFill/>
            <a:ln w="190500">
              <a:solidFill>
                <a:schemeClr val="accent1"/>
              </a:solidFill>
              <a:round/>
              <a:headEnd/>
              <a:tailEnd/>
            </a:ln>
          </p:spPr>
          <p:txBody>
            <a:bodyPr wrap="none" lIns="91435" tIns="45718" rIns="91435" bIns="45718" anchor="ctr"/>
            <a:lstStyle/>
            <a:p>
              <a:pPr algn="l" defTabSz="1300393" hangingPunct="1"/>
              <a:endParaRPr lang="pl-PL" sz="2600" kern="1200">
                <a:solidFill>
                  <a:prstClr val="black"/>
                </a:solidFill>
              </a:endParaRPr>
            </a:p>
          </p:txBody>
        </p:sp>
        <p:sp>
          <p:nvSpPr>
            <p:cNvPr id="78" name="Line 1034"/>
            <p:cNvSpPr>
              <a:spLocks noChangeShapeType="1"/>
            </p:cNvSpPr>
            <p:nvPr/>
          </p:nvSpPr>
          <p:spPr bwMode="auto">
            <a:xfrm flipV="1">
              <a:off x="2133600" y="3201988"/>
              <a:ext cx="0" cy="609600"/>
            </a:xfrm>
            <a:prstGeom prst="line">
              <a:avLst/>
            </a:prstGeom>
            <a:noFill/>
            <a:ln w="76200">
              <a:solidFill>
                <a:schemeClr val="accent1"/>
              </a:solidFill>
              <a:round/>
              <a:headEnd/>
              <a:tailEnd type="triangle" w="med" len="med"/>
            </a:ln>
          </p:spPr>
          <p:txBody>
            <a:bodyPr wrap="none" lIns="91435" tIns="45718" rIns="91435" bIns="45718" anchor="ctr"/>
            <a:lstStyle/>
            <a:p>
              <a:pPr algn="l" defTabSz="1300393" hangingPunct="1"/>
              <a:endParaRPr lang="pl-PL" sz="2600" kern="1200">
                <a:solidFill>
                  <a:prstClr val="black"/>
                </a:solidFill>
              </a:endParaRPr>
            </a:p>
          </p:txBody>
        </p:sp>
        <p:sp>
          <p:nvSpPr>
            <p:cNvPr id="79" name="Line 1035"/>
            <p:cNvSpPr>
              <a:spLocks noChangeShapeType="1"/>
            </p:cNvSpPr>
            <p:nvPr/>
          </p:nvSpPr>
          <p:spPr bwMode="auto">
            <a:xfrm flipV="1">
              <a:off x="762000" y="3201988"/>
              <a:ext cx="0" cy="609600"/>
            </a:xfrm>
            <a:prstGeom prst="line">
              <a:avLst/>
            </a:prstGeom>
            <a:noFill/>
            <a:ln w="76200">
              <a:solidFill>
                <a:schemeClr val="accent1"/>
              </a:solidFill>
              <a:round/>
              <a:headEnd/>
              <a:tailEnd type="triangle" w="med" len="med"/>
            </a:ln>
          </p:spPr>
          <p:txBody>
            <a:bodyPr wrap="none" lIns="91435" tIns="45718" rIns="91435" bIns="45718" anchor="ctr"/>
            <a:lstStyle/>
            <a:p>
              <a:pPr algn="l" defTabSz="1300393" hangingPunct="1"/>
              <a:endParaRPr lang="pl-PL" sz="2600" kern="1200">
                <a:solidFill>
                  <a:prstClr val="black"/>
                </a:solidFill>
              </a:endParaRPr>
            </a:p>
          </p:txBody>
        </p:sp>
        <p:sp>
          <p:nvSpPr>
            <p:cNvPr id="80" name="Text Box 1037"/>
            <p:cNvSpPr txBox="1">
              <a:spLocks noChangeArrowheads="1"/>
            </p:cNvSpPr>
            <p:nvPr/>
          </p:nvSpPr>
          <p:spPr bwMode="auto">
            <a:xfrm>
              <a:off x="533401" y="2287588"/>
              <a:ext cx="451373" cy="478233"/>
            </a:xfrm>
            <a:prstGeom prst="rect">
              <a:avLst/>
            </a:prstGeom>
            <a:noFill/>
            <a:ln w="12700">
              <a:noFill/>
              <a:miter lim="800000"/>
              <a:headEnd/>
              <a:tailEnd/>
            </a:ln>
          </p:spPr>
          <p:txBody>
            <a:bodyPr wrap="none" lIns="91435" tIns="45718" rIns="91435" bIns="45718">
              <a:spAutoFit/>
            </a:bodyPr>
            <a:lstStyle/>
            <a:p>
              <a:pPr algn="l" defTabSz="1300393" hangingPunct="1"/>
              <a:r>
                <a:rPr lang="fr-FR" sz="2300" kern="1200" dirty="0">
                  <a:solidFill>
                    <a:prstClr val="black"/>
                  </a:solidFill>
                </a:rPr>
                <a:t>9h</a:t>
              </a:r>
            </a:p>
          </p:txBody>
        </p:sp>
        <p:sp>
          <p:nvSpPr>
            <p:cNvPr id="81" name="Text Box 1038"/>
            <p:cNvSpPr txBox="1">
              <a:spLocks noChangeArrowheads="1"/>
            </p:cNvSpPr>
            <p:nvPr/>
          </p:nvSpPr>
          <p:spPr bwMode="auto">
            <a:xfrm>
              <a:off x="1905000" y="2287588"/>
              <a:ext cx="588919" cy="478233"/>
            </a:xfrm>
            <a:prstGeom prst="rect">
              <a:avLst/>
            </a:prstGeom>
            <a:noFill/>
            <a:ln w="12700">
              <a:noFill/>
              <a:miter lim="800000"/>
              <a:headEnd/>
              <a:tailEnd/>
            </a:ln>
          </p:spPr>
          <p:txBody>
            <a:bodyPr wrap="none" lIns="91435" tIns="45718" rIns="91435" bIns="45718">
              <a:spAutoFit/>
            </a:bodyPr>
            <a:lstStyle/>
            <a:p>
              <a:pPr algn="l" defTabSz="1300393" hangingPunct="1"/>
              <a:r>
                <a:rPr lang="fr-FR" sz="2300" kern="1200" dirty="0">
                  <a:solidFill>
                    <a:prstClr val="black"/>
                  </a:solidFill>
                </a:rPr>
                <a:t>10h</a:t>
              </a:r>
              <a:endParaRPr lang="fr-FR" sz="3400" kern="1200" dirty="0">
                <a:solidFill>
                  <a:prstClr val="black"/>
                </a:solidFill>
              </a:endParaRPr>
            </a:p>
          </p:txBody>
        </p:sp>
        <p:sp>
          <p:nvSpPr>
            <p:cNvPr id="82" name="Text Box 1039"/>
            <p:cNvSpPr txBox="1">
              <a:spLocks noChangeArrowheads="1"/>
            </p:cNvSpPr>
            <p:nvPr/>
          </p:nvSpPr>
          <p:spPr bwMode="auto">
            <a:xfrm>
              <a:off x="3266487" y="2361446"/>
              <a:ext cx="588919" cy="478233"/>
            </a:xfrm>
            <a:prstGeom prst="rect">
              <a:avLst/>
            </a:prstGeom>
            <a:noFill/>
            <a:ln w="12700">
              <a:noFill/>
              <a:miter lim="800000"/>
              <a:headEnd/>
              <a:tailEnd/>
            </a:ln>
          </p:spPr>
          <p:txBody>
            <a:bodyPr wrap="none" lIns="91435" tIns="45718" rIns="91435" bIns="45718">
              <a:spAutoFit/>
            </a:bodyPr>
            <a:lstStyle/>
            <a:p>
              <a:pPr algn="l" defTabSz="1300393" hangingPunct="1"/>
              <a:r>
                <a:rPr lang="fr-FR" sz="2300" kern="1200" dirty="0">
                  <a:solidFill>
                    <a:prstClr val="black"/>
                  </a:solidFill>
                </a:rPr>
                <a:t>11h</a:t>
              </a:r>
            </a:p>
          </p:txBody>
        </p:sp>
        <p:sp>
          <p:nvSpPr>
            <p:cNvPr id="83" name="Text Box 1040"/>
            <p:cNvSpPr txBox="1">
              <a:spLocks noChangeArrowheads="1"/>
            </p:cNvSpPr>
            <p:nvPr/>
          </p:nvSpPr>
          <p:spPr bwMode="auto">
            <a:xfrm>
              <a:off x="7334179" y="2377678"/>
              <a:ext cx="588919" cy="478233"/>
            </a:xfrm>
            <a:prstGeom prst="rect">
              <a:avLst/>
            </a:prstGeom>
            <a:noFill/>
            <a:ln w="12700">
              <a:noFill/>
              <a:miter lim="800000"/>
              <a:headEnd/>
              <a:tailEnd/>
            </a:ln>
          </p:spPr>
          <p:txBody>
            <a:bodyPr wrap="none" lIns="91435" tIns="45718" rIns="91435" bIns="45718">
              <a:spAutoFit/>
            </a:bodyPr>
            <a:lstStyle/>
            <a:p>
              <a:pPr algn="l" defTabSz="1300393" hangingPunct="1"/>
              <a:r>
                <a:rPr lang="fr-FR" sz="2300" kern="1200" dirty="0">
                  <a:solidFill>
                    <a:prstClr val="black"/>
                  </a:solidFill>
                </a:rPr>
                <a:t>16h</a:t>
              </a:r>
              <a:endParaRPr lang="fr-FR" sz="3400" kern="1200" dirty="0">
                <a:solidFill>
                  <a:prstClr val="black"/>
                </a:solidFill>
              </a:endParaRPr>
            </a:p>
          </p:txBody>
        </p:sp>
        <p:sp>
          <p:nvSpPr>
            <p:cNvPr id="84" name="Text Box 1041"/>
            <p:cNvSpPr txBox="1">
              <a:spLocks noChangeArrowheads="1"/>
            </p:cNvSpPr>
            <p:nvPr/>
          </p:nvSpPr>
          <p:spPr bwMode="auto">
            <a:xfrm>
              <a:off x="3169818" y="3810000"/>
              <a:ext cx="685052" cy="659633"/>
            </a:xfrm>
            <a:prstGeom prst="rect">
              <a:avLst/>
            </a:prstGeom>
            <a:noFill/>
            <a:ln w="12700">
              <a:solidFill>
                <a:srgbClr val="FF0000"/>
              </a:solidFill>
              <a:miter lim="800000"/>
              <a:headEnd/>
              <a:tailEnd/>
            </a:ln>
          </p:spPr>
          <p:txBody>
            <a:bodyPr wrap="none" lIns="91435" tIns="45718" rIns="91435" bIns="45718">
              <a:spAutoFit/>
            </a:bodyPr>
            <a:lstStyle/>
            <a:p>
              <a:pPr defTabSz="1300393" hangingPunct="1"/>
              <a:r>
                <a:rPr lang="fr-FR" sz="1700" kern="1200" dirty="0" err="1">
                  <a:solidFill>
                    <a:srgbClr val="FF0000"/>
                  </a:solidFill>
                  <a:latin typeface="Arial" panose="020B0604020202020204" pitchFamily="34" charset="0"/>
                  <a:cs typeface="Arial" panose="020B0604020202020204" pitchFamily="34" charset="0"/>
                </a:rPr>
                <a:t>Rep</a:t>
              </a:r>
              <a:r>
                <a:rPr lang="fr-FR" sz="1700" kern="1200" dirty="0">
                  <a:solidFill>
                    <a:srgbClr val="FF0000"/>
                  </a:solidFill>
                </a:rPr>
                <a:t>.</a:t>
              </a:r>
            </a:p>
            <a:p>
              <a:pPr defTabSz="1300393" hangingPunct="1"/>
              <a:r>
                <a:rPr lang="fr-FR" sz="1700" kern="1200" dirty="0">
                  <a:solidFill>
                    <a:srgbClr val="FF0000"/>
                  </a:solidFill>
                  <a:latin typeface="Arial" panose="020B0604020202020204" pitchFamily="34" charset="0"/>
                  <a:cs typeface="Arial" panose="020B0604020202020204" pitchFamily="34" charset="0"/>
                </a:rPr>
                <a:t>LM 2-</a:t>
              </a:r>
            </a:p>
          </p:txBody>
        </p:sp>
        <p:sp>
          <p:nvSpPr>
            <p:cNvPr id="85" name="Text Box 1042"/>
            <p:cNvSpPr txBox="1">
              <a:spLocks noChangeArrowheads="1"/>
            </p:cNvSpPr>
            <p:nvPr/>
          </p:nvSpPr>
          <p:spPr bwMode="auto">
            <a:xfrm>
              <a:off x="727386" y="3825804"/>
              <a:ext cx="2464259" cy="560687"/>
            </a:xfrm>
            <a:prstGeom prst="rect">
              <a:avLst/>
            </a:prstGeom>
            <a:noFill/>
            <a:ln w="12700">
              <a:noFill/>
              <a:miter lim="800000"/>
              <a:headEnd/>
              <a:tailEnd/>
            </a:ln>
          </p:spPr>
          <p:txBody>
            <a:bodyPr wrap="none" lIns="91435" tIns="45718" rIns="91435" bIns="45718">
              <a:spAutoFit/>
            </a:bodyPr>
            <a:lstStyle/>
            <a:p>
              <a:pPr algn="l" defTabSz="1300393" hangingPunct="1"/>
              <a:r>
                <a:rPr lang="fr-FR" sz="1200" kern="1200" dirty="0">
                  <a:solidFill>
                    <a:prstClr val="black"/>
                  </a:solidFill>
                  <a:latin typeface="Arial" panose="020B0604020202020204" pitchFamily="34" charset="0"/>
                  <a:cs typeface="Arial" panose="020B0604020202020204" pitchFamily="34" charset="0"/>
                </a:rPr>
                <a:t>Horaire de pesée </a:t>
              </a:r>
              <a:br>
                <a:rPr lang="fr-FR" sz="1200" kern="1200" dirty="0">
                  <a:solidFill>
                    <a:prstClr val="black"/>
                  </a:solidFill>
                  <a:latin typeface="Arial" panose="020B0604020202020204" pitchFamily="34" charset="0"/>
                  <a:cs typeface="Arial" panose="020B0604020202020204" pitchFamily="34" charset="0"/>
                </a:rPr>
              </a:br>
              <a:r>
                <a:rPr lang="fr-FR" sz="1600" b="1" kern="1200" dirty="0">
                  <a:solidFill>
                    <a:srgbClr val="00B050"/>
                  </a:solidFill>
                  <a:latin typeface="Arial" panose="020B0604020202020204" pitchFamily="34" charset="0"/>
                  <a:cs typeface="Arial" panose="020B0604020202020204" pitchFamily="34" charset="0"/>
                </a:rPr>
                <a:t>pour tous les équipages !</a:t>
              </a:r>
              <a:endParaRPr lang="fr-FR" sz="1200" b="1" kern="1200" dirty="0">
                <a:solidFill>
                  <a:srgbClr val="00B050"/>
                </a:solidFill>
                <a:latin typeface="Arial" panose="020B0604020202020204" pitchFamily="34" charset="0"/>
                <a:cs typeface="Arial" panose="020B0604020202020204" pitchFamily="34" charset="0"/>
              </a:endParaRPr>
            </a:p>
          </p:txBody>
        </p:sp>
        <p:sp>
          <p:nvSpPr>
            <p:cNvPr id="87" name="Line 1028"/>
            <p:cNvSpPr>
              <a:spLocks noChangeShapeType="1"/>
            </p:cNvSpPr>
            <p:nvPr/>
          </p:nvSpPr>
          <p:spPr bwMode="auto">
            <a:xfrm>
              <a:off x="304801" y="3201988"/>
              <a:ext cx="8534400" cy="0"/>
            </a:xfrm>
            <a:prstGeom prst="line">
              <a:avLst/>
            </a:prstGeom>
            <a:noFill/>
            <a:ln w="12700">
              <a:solidFill>
                <a:schemeClr val="tx1"/>
              </a:solidFill>
              <a:round/>
              <a:headEnd/>
              <a:tailEnd/>
            </a:ln>
          </p:spPr>
          <p:txBody>
            <a:bodyPr wrap="none" lIns="91435" tIns="45718" rIns="91435" bIns="45718" anchor="ctr"/>
            <a:lstStyle/>
            <a:p>
              <a:pPr algn="l" defTabSz="1300393" hangingPunct="1"/>
              <a:endParaRPr lang="pl-PL" sz="2600" kern="1200">
                <a:solidFill>
                  <a:prstClr val="black"/>
                </a:solidFill>
              </a:endParaRPr>
            </a:p>
          </p:txBody>
        </p:sp>
      </p:grpSp>
      <p:sp>
        <p:nvSpPr>
          <p:cNvPr id="88" name="Line 1036"/>
          <p:cNvSpPr>
            <a:spLocks noChangeShapeType="1"/>
          </p:cNvSpPr>
          <p:nvPr/>
        </p:nvSpPr>
        <p:spPr bwMode="auto">
          <a:xfrm flipV="1">
            <a:off x="10847020" y="8158940"/>
            <a:ext cx="0" cy="568859"/>
          </a:xfrm>
          <a:prstGeom prst="line">
            <a:avLst/>
          </a:prstGeom>
          <a:noFill/>
          <a:ln w="76200">
            <a:solidFill>
              <a:srgbClr val="FF0000"/>
            </a:solidFill>
            <a:round/>
            <a:headEnd/>
            <a:tailEnd type="triangle" w="med" len="med"/>
          </a:ln>
        </p:spPr>
        <p:txBody>
          <a:bodyPr wrap="none" lIns="130032" tIns="65017" rIns="130032" bIns="65017" anchor="ctr"/>
          <a:lstStyle/>
          <a:p>
            <a:pPr algn="l" defTabSz="1300393" hangingPunct="1"/>
            <a:endParaRPr lang="pl-PL" sz="2600" kern="1200">
              <a:solidFill>
                <a:prstClr val="black"/>
              </a:solidFill>
            </a:endParaRPr>
          </a:p>
        </p:txBody>
      </p:sp>
      <p:sp>
        <p:nvSpPr>
          <p:cNvPr id="89" name="Text Box 1044"/>
          <p:cNvSpPr txBox="1">
            <a:spLocks noChangeArrowheads="1"/>
          </p:cNvSpPr>
          <p:nvPr/>
        </p:nvSpPr>
        <p:spPr bwMode="auto">
          <a:xfrm>
            <a:off x="10418728" y="8726318"/>
            <a:ext cx="820449" cy="654524"/>
          </a:xfrm>
          <a:prstGeom prst="rect">
            <a:avLst/>
          </a:prstGeom>
          <a:noFill/>
          <a:ln w="12700">
            <a:solidFill>
              <a:srgbClr val="FF0000"/>
            </a:solidFill>
            <a:miter lim="800000"/>
            <a:headEnd/>
            <a:tailEnd/>
          </a:ln>
        </p:spPr>
        <p:txBody>
          <a:bodyPr wrap="none" lIns="130032" tIns="65017" rIns="130032" bIns="65017">
            <a:spAutoFit/>
          </a:bodyPr>
          <a:lstStyle/>
          <a:p>
            <a:pPr defTabSz="1300393" hangingPunct="1"/>
            <a:r>
              <a:rPr lang="fr-FR" sz="1700" kern="1200" dirty="0">
                <a:solidFill>
                  <a:srgbClr val="FF0000"/>
                </a:solidFill>
                <a:latin typeface="Arial" panose="020B0604020202020204" pitchFamily="34" charset="0"/>
                <a:cs typeface="Arial" panose="020B0604020202020204" pitchFamily="34" charset="0"/>
              </a:rPr>
              <a:t>Final</a:t>
            </a:r>
          </a:p>
          <a:p>
            <a:pPr defTabSz="1300393" hangingPunct="1"/>
            <a:r>
              <a:rPr lang="fr-FR" sz="1700" kern="1200" dirty="0">
                <a:solidFill>
                  <a:srgbClr val="FF0000"/>
                </a:solidFill>
                <a:latin typeface="Arial" panose="020B0604020202020204" pitchFamily="34" charset="0"/>
                <a:cs typeface="Arial" panose="020B0604020202020204" pitchFamily="34" charset="0"/>
              </a:rPr>
              <a:t>LM 2-</a:t>
            </a:r>
          </a:p>
        </p:txBody>
      </p:sp>
      <p:sp>
        <p:nvSpPr>
          <p:cNvPr id="90" name="Line 1030"/>
          <p:cNvSpPr>
            <a:spLocks noChangeShapeType="1"/>
          </p:cNvSpPr>
          <p:nvPr/>
        </p:nvSpPr>
        <p:spPr bwMode="auto">
          <a:xfrm flipV="1">
            <a:off x="10844888" y="7886358"/>
            <a:ext cx="0" cy="248879"/>
          </a:xfrm>
          <a:prstGeom prst="line">
            <a:avLst/>
          </a:prstGeom>
          <a:noFill/>
          <a:ln w="12700">
            <a:solidFill>
              <a:schemeClr val="tx1"/>
            </a:solidFill>
            <a:round/>
            <a:headEnd/>
            <a:tailEnd/>
          </a:ln>
        </p:spPr>
        <p:txBody>
          <a:bodyPr wrap="none" lIns="130032" tIns="65017" rIns="130032" bIns="65017" anchor="ctr"/>
          <a:lstStyle/>
          <a:p>
            <a:pPr algn="l" defTabSz="1300393" hangingPunct="1"/>
            <a:endParaRPr lang="pl-PL" sz="2600" kern="1200">
              <a:solidFill>
                <a:prstClr val="black"/>
              </a:solidFill>
            </a:endParaRPr>
          </a:p>
        </p:txBody>
      </p:sp>
      <p:sp>
        <p:nvSpPr>
          <p:cNvPr id="91" name="Rectangle 1043"/>
          <p:cNvSpPr>
            <a:spLocks noChangeArrowheads="1"/>
          </p:cNvSpPr>
          <p:nvPr/>
        </p:nvSpPr>
        <p:spPr bwMode="auto">
          <a:xfrm>
            <a:off x="7174983" y="8483264"/>
            <a:ext cx="3014226" cy="756537"/>
          </a:xfrm>
          <a:prstGeom prst="rect">
            <a:avLst/>
          </a:prstGeom>
          <a:solidFill>
            <a:srgbClr val="00B050"/>
          </a:solidFill>
          <a:ln w="9525">
            <a:solidFill>
              <a:schemeClr val="tx1"/>
            </a:solidFill>
            <a:miter lim="800000"/>
            <a:headEnd/>
            <a:tailEnd/>
          </a:ln>
        </p:spPr>
        <p:txBody>
          <a:bodyPr wrap="none" lIns="130032" tIns="65017" rIns="130032" bIns="65017" anchor="ctr"/>
          <a:lstStyle/>
          <a:p>
            <a:pPr defTabSz="1300393" hangingPunct="1"/>
            <a:r>
              <a:rPr lang="fr-FR" sz="2000" kern="1200" dirty="0">
                <a:solidFill>
                  <a:prstClr val="white"/>
                </a:solidFill>
                <a:latin typeface="Arial" panose="020B0604020202020204" pitchFamily="34" charset="0"/>
                <a:cs typeface="Arial" panose="020B0604020202020204" pitchFamily="34" charset="0"/>
              </a:rPr>
              <a:t>Day 2: </a:t>
            </a:r>
            <a:r>
              <a:rPr lang="fr-FR" sz="2000" kern="1200" dirty="0" err="1">
                <a:solidFill>
                  <a:prstClr val="white"/>
                </a:solidFill>
                <a:latin typeface="Arial" panose="020B0604020202020204" pitchFamily="34" charset="0"/>
                <a:cs typeface="Arial" panose="020B0604020202020204" pitchFamily="34" charset="0"/>
              </a:rPr>
              <a:t>Rep</a:t>
            </a:r>
            <a:r>
              <a:rPr lang="fr-FR" sz="2000" kern="1200" dirty="0">
                <a:solidFill>
                  <a:prstClr val="white"/>
                </a:solidFill>
                <a:latin typeface="Arial" panose="020B0604020202020204" pitchFamily="34" charset="0"/>
                <a:cs typeface="Arial" panose="020B0604020202020204" pitchFamily="34" charset="0"/>
              </a:rPr>
              <a:t> at 11h </a:t>
            </a:r>
            <a:br>
              <a:rPr lang="fr-FR" sz="2000" kern="1200" dirty="0">
                <a:solidFill>
                  <a:prstClr val="white"/>
                </a:solidFill>
                <a:latin typeface="Arial" panose="020B0604020202020204" pitchFamily="34" charset="0"/>
                <a:cs typeface="Arial" panose="020B0604020202020204" pitchFamily="34" charset="0"/>
              </a:rPr>
            </a:br>
            <a:r>
              <a:rPr lang="fr-FR" sz="2000" kern="1200" dirty="0">
                <a:solidFill>
                  <a:prstClr val="white"/>
                </a:solidFill>
                <a:latin typeface="Arial" panose="020B0604020202020204" pitchFamily="34" charset="0"/>
                <a:cs typeface="Arial" panose="020B0604020202020204" pitchFamily="34" charset="0"/>
              </a:rPr>
              <a:t> Final at  16h</a:t>
            </a:r>
          </a:p>
        </p:txBody>
      </p:sp>
    </p:spTree>
    <p:extLst>
      <p:ext uri="{BB962C8B-B14F-4D97-AF65-F5344CB8AC3E}">
        <p14:creationId xmlns:p14="http://schemas.microsoft.com/office/powerpoint/2010/main" val="1923999512"/>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 xmlns:a16="http://schemas.microsoft.com/office/drawing/2014/main" id="{FADA3CF0-0333-4C3C-A41D-9D370693FBBA}"/>
              </a:ext>
            </a:extLst>
          </p:cNvPr>
          <p:cNvSpPr>
            <a:spLocks noGrp="1"/>
          </p:cNvSpPr>
          <p:nvPr>
            <p:ph type="body" sz="quarter" idx="12"/>
          </p:nvPr>
        </p:nvSpPr>
        <p:spPr/>
        <p:txBody>
          <a:bodyPr>
            <a:noAutofit/>
          </a:bodyPr>
          <a:lstStyle/>
          <a:p>
            <a:r>
              <a:rPr lang="fr-FR" sz="3400" b="1" dirty="0">
                <a:solidFill>
                  <a:srgbClr val="002060"/>
                </a:solidFill>
                <a:latin typeface="Arial Black" panose="020B0A04020102020204" pitchFamily="34" charset="0"/>
                <a:ea typeface="+mj-ea"/>
                <a:cs typeface="+mj-cs"/>
              </a:rPr>
              <a:t>Tenues : attention à la pub !</a:t>
            </a:r>
          </a:p>
          <a:p>
            <a:r>
              <a:rPr lang="fr-FR" sz="2400" b="1" i="1" dirty="0">
                <a:solidFill>
                  <a:srgbClr val="002060"/>
                </a:solidFill>
                <a:latin typeface="Arial Black" panose="020B0A04020102020204" pitchFamily="34" charset="0"/>
                <a:ea typeface="+mj-ea"/>
                <a:cs typeface="+mj-cs"/>
              </a:rPr>
              <a:t>(</a:t>
            </a:r>
            <a:r>
              <a:rPr lang="fr-FR" sz="2400" b="1" i="1" dirty="0" err="1">
                <a:solidFill>
                  <a:srgbClr val="002060"/>
                </a:solidFill>
                <a:latin typeface="Arial Black" panose="020B0A04020102020204" pitchFamily="34" charset="0"/>
                <a:ea typeface="+mj-ea"/>
                <a:cs typeface="+mj-cs"/>
              </a:rPr>
              <a:t>Appendix</a:t>
            </a:r>
            <a:r>
              <a:rPr lang="fr-FR" sz="2400" b="1" i="1" dirty="0">
                <a:solidFill>
                  <a:srgbClr val="002060"/>
                </a:solidFill>
                <a:latin typeface="Arial Black" panose="020B0A04020102020204" pitchFamily="34" charset="0"/>
                <a:ea typeface="+mj-ea"/>
                <a:cs typeface="+mj-cs"/>
              </a:rPr>
              <a:t> R6)</a:t>
            </a:r>
            <a:endParaRPr lang="fr-FR" sz="3400" b="1" i="1" dirty="0">
              <a:solidFill>
                <a:srgbClr val="002060"/>
              </a:solidFill>
              <a:latin typeface="Arial Black" panose="020B0A04020102020204" pitchFamily="34" charset="0"/>
              <a:ea typeface="+mj-ea"/>
              <a:cs typeface="+mj-cs"/>
            </a:endParaRPr>
          </a:p>
        </p:txBody>
      </p:sp>
      <p:sp>
        <p:nvSpPr>
          <p:cNvPr id="5" name="Text Placeholder 4"/>
          <p:cNvSpPr>
            <a:spLocks noGrp="1"/>
          </p:cNvSpPr>
          <p:nvPr>
            <p:ph type="body" sz="quarter" idx="11"/>
          </p:nvPr>
        </p:nvSpPr>
        <p:spPr/>
        <p:txBody>
          <a:bodyPr/>
          <a:lstStyle/>
          <a:p>
            <a:pPr marL="342864" indent="-342864" eaLnBrk="0" hangingPunct="0">
              <a:spcBef>
                <a:spcPts val="1801"/>
              </a:spcBef>
              <a:buSzPct val="100000"/>
              <a:buFont typeface="Arial" panose="020B0604020202020204" pitchFamily="34" charset="0"/>
              <a:buChar char="•"/>
            </a:pPr>
            <a:r>
              <a:rPr lang="fr-FR" dirty="0">
                <a:solidFill>
                  <a:srgbClr val="002060"/>
                </a:solidFill>
                <a:latin typeface="Futura"/>
                <a:ea typeface="Tahoma" panose="020B0604030504040204" pitchFamily="34" charset="0"/>
                <a:cs typeface="Tahoma" panose="020B0604030504040204" pitchFamily="34" charset="0"/>
              </a:rPr>
              <a:t>World Rowing très strict sur les publicités</a:t>
            </a:r>
          </a:p>
          <a:p>
            <a:pPr marL="342864" indent="-342864" eaLnBrk="0" hangingPunct="0">
              <a:spcBef>
                <a:spcPts val="1801"/>
              </a:spcBef>
              <a:buSzPct val="100000"/>
              <a:buFont typeface="Arial" panose="020B0604020202020204" pitchFamily="34" charset="0"/>
              <a:buChar char="•"/>
            </a:pPr>
            <a:r>
              <a:rPr lang="fr-FR" dirty="0">
                <a:solidFill>
                  <a:srgbClr val="002060"/>
                </a:solidFill>
                <a:latin typeface="Futura"/>
                <a:ea typeface="Tahoma" panose="020B0604030504040204" pitchFamily="34" charset="0"/>
                <a:cs typeface="Tahoma" panose="020B0604030504040204" pitchFamily="34" charset="0"/>
              </a:rPr>
              <a:t>Sponsors personnels autorisés dans certaines limites</a:t>
            </a:r>
          </a:p>
          <a:p>
            <a:pPr marL="342864" indent="-342864" eaLnBrk="0" hangingPunct="0">
              <a:spcBef>
                <a:spcPts val="1801"/>
              </a:spcBef>
              <a:buSzPct val="100000"/>
              <a:buFont typeface="Arial" panose="020B0604020202020204" pitchFamily="34" charset="0"/>
              <a:buChar char="•"/>
            </a:pPr>
            <a:r>
              <a:rPr lang="fr-FR" dirty="0">
                <a:solidFill>
                  <a:srgbClr val="002060"/>
                </a:solidFill>
                <a:latin typeface="Futura"/>
                <a:ea typeface="Tahoma" panose="020B0604030504040204" pitchFamily="34" charset="0"/>
                <a:cs typeface="Tahoma" panose="020B0604030504040204" pitchFamily="34" charset="0"/>
              </a:rPr>
              <a:t>Tenue de course divisée en deux parties : au-dessus de la taille, en-dessous de la taille</a:t>
            </a:r>
          </a:p>
          <a:p>
            <a:pPr marL="406374" indent="-406374">
              <a:buFont typeface="Arial" panose="020B0604020202020204" pitchFamily="34" charset="0"/>
              <a:buChar char="•"/>
            </a:pPr>
            <a:endParaRPr lang="fr-FR" dirty="0"/>
          </a:p>
          <a:p>
            <a:pPr marL="406374" indent="-406374">
              <a:buFont typeface="Arial" panose="020B0604020202020204" pitchFamily="34" charset="0"/>
              <a:buChar char="•"/>
            </a:pPr>
            <a:endParaRPr lang="fr-FR" dirty="0"/>
          </a:p>
          <a:p>
            <a:pPr marL="406374" indent="-406374">
              <a:buFont typeface="Arial" panose="020B0604020202020204" pitchFamily="34" charset="0"/>
              <a:buChar char="•"/>
            </a:pPr>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240204844"/>
              </p:ext>
            </p:extLst>
          </p:nvPr>
        </p:nvGraphicFramePr>
        <p:xfrm>
          <a:off x="2449412" y="4081472"/>
          <a:ext cx="6144683" cy="5140057"/>
        </p:xfrm>
        <a:graphic>
          <a:graphicData uri="http://schemas.openxmlformats.org/drawingml/2006/table">
            <a:tbl>
              <a:tblPr firstRow="1" bandRow="1">
                <a:tableStyleId>{5C22544A-7EE6-4342-B048-85BDC9FD1C3A}</a:tableStyleId>
              </a:tblPr>
              <a:tblGrid>
                <a:gridCol w="2032326">
                  <a:extLst>
                    <a:ext uri="{9D8B030D-6E8A-4147-A177-3AD203B41FA5}">
                      <a16:colId xmlns="" xmlns:a16="http://schemas.microsoft.com/office/drawing/2014/main" val="20000"/>
                    </a:ext>
                  </a:extLst>
                </a:gridCol>
                <a:gridCol w="4112357">
                  <a:extLst>
                    <a:ext uri="{9D8B030D-6E8A-4147-A177-3AD203B41FA5}">
                      <a16:colId xmlns="" xmlns:a16="http://schemas.microsoft.com/office/drawing/2014/main" val="20001"/>
                    </a:ext>
                  </a:extLst>
                </a:gridCol>
              </a:tblGrid>
              <a:tr h="527417">
                <a:tc>
                  <a:txBody>
                    <a:bodyPr/>
                    <a:lstStyle/>
                    <a:p>
                      <a:r>
                        <a:rPr lang="fr-FR" sz="2000" dirty="0">
                          <a:latin typeface="Arial" panose="020B0604020202020204" pitchFamily="34" charset="0"/>
                          <a:cs typeface="Arial" panose="020B0604020202020204" pitchFamily="34" charset="0"/>
                        </a:rPr>
                        <a:t>Identification</a:t>
                      </a:r>
                      <a:endParaRPr lang="en-GB" sz="2000" dirty="0">
                        <a:latin typeface="Arial" panose="020B0604020202020204" pitchFamily="34" charset="0"/>
                        <a:cs typeface="Arial" panose="020B0604020202020204" pitchFamily="34" charset="0"/>
                      </a:endParaRPr>
                    </a:p>
                  </a:txBody>
                  <a:tcPr marL="130048" marR="130048" marT="65024" marB="65024"/>
                </a:tc>
                <a:tc>
                  <a:txBody>
                    <a:bodyPr/>
                    <a:lstStyle/>
                    <a:p>
                      <a:r>
                        <a:rPr lang="fr-FR" sz="2000" dirty="0">
                          <a:latin typeface="Arial" panose="020B0604020202020204" pitchFamily="34" charset="0"/>
                          <a:cs typeface="Arial" panose="020B0604020202020204" pitchFamily="34" charset="0"/>
                        </a:rPr>
                        <a:t>Taille</a:t>
                      </a:r>
                      <a:r>
                        <a:rPr lang="fr-FR" sz="2000" baseline="0" dirty="0">
                          <a:latin typeface="Arial" panose="020B0604020202020204" pitchFamily="34" charset="0"/>
                          <a:cs typeface="Arial" panose="020B0604020202020204" pitchFamily="34" charset="0"/>
                        </a:rPr>
                        <a:t> max autorisée</a:t>
                      </a:r>
                      <a:endParaRPr lang="en-GB" sz="2000" dirty="0">
                        <a:latin typeface="Arial" panose="020B0604020202020204" pitchFamily="34" charset="0"/>
                        <a:cs typeface="Arial" panose="020B0604020202020204" pitchFamily="34" charset="0"/>
                      </a:endParaRPr>
                    </a:p>
                  </a:txBody>
                  <a:tcPr marL="130048" marR="130048" marT="65024" marB="65024"/>
                </a:tc>
                <a:extLst>
                  <a:ext uri="{0D108BD9-81ED-4DB2-BD59-A6C34878D82A}">
                    <a16:rowId xmlns="" xmlns:a16="http://schemas.microsoft.com/office/drawing/2014/main" val="10000"/>
                  </a:ext>
                </a:extLst>
              </a:tr>
              <a:tr h="739648">
                <a:tc>
                  <a:txBody>
                    <a:bodyPr/>
                    <a:lstStyle/>
                    <a:p>
                      <a:r>
                        <a:rPr lang="fr-FR" sz="2000" dirty="0">
                          <a:latin typeface="Arial" panose="020B0604020202020204" pitchFamily="34" charset="0"/>
                          <a:cs typeface="Arial" panose="020B0604020202020204" pitchFamily="34" charset="0"/>
                        </a:rPr>
                        <a:t>Fabricant</a:t>
                      </a:r>
                      <a:r>
                        <a:rPr lang="fr-FR" sz="2000" baseline="0" dirty="0">
                          <a:latin typeface="Arial" panose="020B0604020202020204" pitchFamily="34" charset="0"/>
                          <a:cs typeface="Arial" panose="020B0604020202020204" pitchFamily="34" charset="0"/>
                        </a:rPr>
                        <a:t> de la tenue</a:t>
                      </a:r>
                      <a:endParaRPr lang="en-GB" sz="2000" dirty="0">
                        <a:latin typeface="Arial" panose="020B0604020202020204" pitchFamily="34" charset="0"/>
                        <a:cs typeface="Arial" panose="020B0604020202020204" pitchFamily="34" charset="0"/>
                      </a:endParaRPr>
                    </a:p>
                  </a:txBody>
                  <a:tcPr marL="130048" marR="130048" marT="65024" marB="6502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2000" dirty="0">
                          <a:latin typeface="Arial" panose="020B0604020202020204" pitchFamily="34" charset="0"/>
                          <a:cs typeface="Arial" panose="020B0604020202020204" pitchFamily="34" charset="0"/>
                        </a:rPr>
                        <a:t>Max. 1x 30cm² sur le haut et le bas de la tenue</a:t>
                      </a:r>
                      <a:endParaRPr lang="en-GB" sz="2000" dirty="0">
                        <a:latin typeface="Arial" panose="020B0604020202020204" pitchFamily="34" charset="0"/>
                        <a:cs typeface="Arial" panose="020B0604020202020204" pitchFamily="34" charset="0"/>
                      </a:endParaRPr>
                    </a:p>
                  </a:txBody>
                  <a:tcPr marL="130048" marR="130048" marT="65024" marB="65024"/>
                </a:tc>
                <a:extLst>
                  <a:ext uri="{0D108BD9-81ED-4DB2-BD59-A6C34878D82A}">
                    <a16:rowId xmlns="" xmlns:a16="http://schemas.microsoft.com/office/drawing/2014/main" val="10001"/>
                  </a:ext>
                </a:extLst>
              </a:tr>
              <a:tr h="1349248">
                <a:tc>
                  <a:txBody>
                    <a:bodyPr/>
                    <a:lstStyle/>
                    <a:p>
                      <a:r>
                        <a:rPr lang="fr-FR" sz="2000" dirty="0">
                          <a:latin typeface="Arial" panose="020B0604020202020204" pitchFamily="34" charset="0"/>
                          <a:cs typeface="Arial" panose="020B0604020202020204" pitchFamily="34" charset="0"/>
                        </a:rPr>
                        <a:t>Sponsor de la </a:t>
                      </a:r>
                      <a:r>
                        <a:rPr lang="fr-FR" sz="2000" dirty="0" err="1">
                          <a:latin typeface="Arial" panose="020B0604020202020204" pitchFamily="34" charset="0"/>
                          <a:cs typeface="Arial" panose="020B0604020202020204" pitchFamily="34" charset="0"/>
                        </a:rPr>
                        <a:t>FFA</a:t>
                      </a:r>
                      <a:endParaRPr lang="en-GB" sz="2000" dirty="0">
                        <a:latin typeface="Arial" panose="020B0604020202020204" pitchFamily="34" charset="0"/>
                        <a:cs typeface="Arial" panose="020B0604020202020204" pitchFamily="34" charset="0"/>
                      </a:endParaRPr>
                    </a:p>
                  </a:txBody>
                  <a:tcPr marL="130048" marR="130048" marT="65024" marB="65024"/>
                </a:tc>
                <a:tc>
                  <a:txBody>
                    <a:bodyPr/>
                    <a:lstStyle/>
                    <a:p>
                      <a:r>
                        <a:rPr lang="fr-FR" sz="2000" dirty="0">
                          <a:latin typeface="Arial" panose="020B0604020202020204" pitchFamily="34" charset="0"/>
                          <a:cs typeface="Arial" panose="020B0604020202020204" pitchFamily="34" charset="0"/>
                        </a:rPr>
                        <a:t>Max.</a:t>
                      </a:r>
                      <a:r>
                        <a:rPr lang="fr-FR" sz="2000" baseline="0" dirty="0">
                          <a:latin typeface="Arial" panose="020B0604020202020204" pitchFamily="34" charset="0"/>
                          <a:cs typeface="Arial" panose="020B0604020202020204" pitchFamily="34" charset="0"/>
                        </a:rPr>
                        <a:t> 1x 100cm² sur le haut et le bas de la tenue</a:t>
                      </a:r>
                    </a:p>
                    <a:p>
                      <a:r>
                        <a:rPr lang="fr-FR" sz="2000" baseline="0" dirty="0">
                          <a:latin typeface="Arial" panose="020B0604020202020204" pitchFamily="34" charset="0"/>
                          <a:cs typeface="Arial" panose="020B0604020202020204" pitchFamily="34" charset="0"/>
                        </a:rPr>
                        <a:t>Max. 2x 80cm², vertical, côtés</a:t>
                      </a:r>
                    </a:p>
                    <a:p>
                      <a:r>
                        <a:rPr lang="fr-FR" sz="2000" baseline="0" dirty="0">
                          <a:latin typeface="Arial" panose="020B0604020202020204" pitchFamily="34" charset="0"/>
                          <a:cs typeface="Arial" panose="020B0604020202020204" pitchFamily="34" charset="0"/>
                        </a:rPr>
                        <a:t>Max. 50cm² sur une ou deux jambes</a:t>
                      </a:r>
                      <a:endParaRPr lang="en-GB" sz="2000" dirty="0">
                        <a:latin typeface="Arial" panose="020B0604020202020204" pitchFamily="34" charset="0"/>
                        <a:cs typeface="Arial" panose="020B0604020202020204" pitchFamily="34" charset="0"/>
                      </a:endParaRPr>
                    </a:p>
                  </a:txBody>
                  <a:tcPr marL="130048" marR="130048" marT="65024" marB="65024"/>
                </a:tc>
                <a:extLst>
                  <a:ext uri="{0D108BD9-81ED-4DB2-BD59-A6C34878D82A}">
                    <a16:rowId xmlns="" xmlns:a16="http://schemas.microsoft.com/office/drawing/2014/main" val="10002"/>
                  </a:ext>
                </a:extLst>
              </a:tr>
              <a:tr h="739648">
                <a:tc>
                  <a:txBody>
                    <a:bodyPr/>
                    <a:lstStyle/>
                    <a:p>
                      <a:r>
                        <a:rPr lang="fr-FR" sz="2000" dirty="0">
                          <a:latin typeface="Arial" panose="020B0604020202020204" pitchFamily="34" charset="0"/>
                          <a:cs typeface="Arial" panose="020B0604020202020204" pitchFamily="34" charset="0"/>
                        </a:rPr>
                        <a:t>Technologie</a:t>
                      </a:r>
                      <a:r>
                        <a:rPr lang="fr-FR" sz="2000" baseline="0" dirty="0">
                          <a:latin typeface="Arial" panose="020B0604020202020204" pitchFamily="34" charset="0"/>
                          <a:cs typeface="Arial" panose="020B0604020202020204" pitchFamily="34" charset="0"/>
                        </a:rPr>
                        <a:t> textile</a:t>
                      </a:r>
                      <a:endParaRPr lang="en-GB" sz="2000" dirty="0">
                        <a:latin typeface="Arial" panose="020B0604020202020204" pitchFamily="34" charset="0"/>
                        <a:cs typeface="Arial" panose="020B0604020202020204" pitchFamily="34" charset="0"/>
                      </a:endParaRPr>
                    </a:p>
                  </a:txBody>
                  <a:tcPr marL="130048" marR="130048" marT="65024" marB="65024"/>
                </a:tc>
                <a:tc>
                  <a:txBody>
                    <a:bodyPr/>
                    <a:lstStyle/>
                    <a:p>
                      <a:r>
                        <a:rPr lang="fr-FR" sz="2000" dirty="0">
                          <a:latin typeface="Arial" panose="020B0604020202020204" pitchFamily="34" charset="0"/>
                          <a:cs typeface="Arial" panose="020B0604020202020204" pitchFamily="34" charset="0"/>
                        </a:rPr>
                        <a:t>Max.  1x 10cm² sur le haut et le bas de la tenue</a:t>
                      </a:r>
                      <a:endParaRPr lang="en-GB" sz="2000" dirty="0">
                        <a:latin typeface="Arial" panose="020B0604020202020204" pitchFamily="34" charset="0"/>
                        <a:cs typeface="Arial" panose="020B0604020202020204" pitchFamily="34" charset="0"/>
                      </a:endParaRPr>
                    </a:p>
                  </a:txBody>
                  <a:tcPr marL="130048" marR="130048" marT="65024" marB="65024"/>
                </a:tc>
                <a:extLst>
                  <a:ext uri="{0D108BD9-81ED-4DB2-BD59-A6C34878D82A}">
                    <a16:rowId xmlns="" xmlns:a16="http://schemas.microsoft.com/office/drawing/2014/main" val="10003"/>
                  </a:ext>
                </a:extLst>
              </a:tr>
              <a:tr h="739648">
                <a:tc>
                  <a:txBody>
                    <a:bodyPr/>
                    <a:lstStyle/>
                    <a:p>
                      <a:r>
                        <a:rPr lang="fr-FR" sz="2000" dirty="0">
                          <a:latin typeface="Arial" panose="020B0604020202020204" pitchFamily="34" charset="0"/>
                          <a:cs typeface="Arial" panose="020B0604020202020204" pitchFamily="34" charset="0"/>
                        </a:rPr>
                        <a:t>Identification</a:t>
                      </a:r>
                      <a:r>
                        <a:rPr lang="fr-FR" sz="2000" baseline="0" dirty="0">
                          <a:latin typeface="Arial" panose="020B0604020202020204" pitchFamily="34" charset="0"/>
                          <a:cs typeface="Arial" panose="020B0604020202020204" pitchFamily="34" charset="0"/>
                        </a:rPr>
                        <a:t> de la </a:t>
                      </a:r>
                      <a:r>
                        <a:rPr lang="fr-FR" sz="2000" baseline="0" dirty="0" err="1">
                          <a:latin typeface="Arial" panose="020B0604020202020204" pitchFamily="34" charset="0"/>
                          <a:cs typeface="Arial" panose="020B0604020202020204" pitchFamily="34" charset="0"/>
                        </a:rPr>
                        <a:t>FFA</a:t>
                      </a:r>
                      <a:endParaRPr lang="en-GB" sz="2000" dirty="0">
                        <a:latin typeface="Arial" panose="020B0604020202020204" pitchFamily="34" charset="0"/>
                        <a:cs typeface="Arial" panose="020B0604020202020204" pitchFamily="34" charset="0"/>
                      </a:endParaRPr>
                    </a:p>
                  </a:txBody>
                  <a:tcPr marL="130048" marR="130048" marT="65024" marB="65024"/>
                </a:tc>
                <a:tc>
                  <a:txBody>
                    <a:bodyPr/>
                    <a:lstStyle/>
                    <a:p>
                      <a:r>
                        <a:rPr lang="fr-FR" sz="2000" dirty="0">
                          <a:latin typeface="Arial" panose="020B0604020202020204" pitchFamily="34" charset="0"/>
                          <a:cs typeface="Arial" panose="020B0604020202020204" pitchFamily="34" charset="0"/>
                        </a:rPr>
                        <a:t>Logo 1x 100cm²</a:t>
                      </a:r>
                      <a:r>
                        <a:rPr lang="fr-FR" sz="2000" baseline="0" dirty="0">
                          <a:latin typeface="Arial" panose="020B0604020202020204" pitchFamily="34" charset="0"/>
                          <a:cs typeface="Arial" panose="020B0604020202020204" pitchFamily="34" charset="0"/>
                        </a:rPr>
                        <a:t> (haut)</a:t>
                      </a:r>
                      <a:endParaRPr lang="fr-FR" sz="2000" dirty="0">
                        <a:latin typeface="Arial" panose="020B0604020202020204" pitchFamily="34" charset="0"/>
                        <a:cs typeface="Arial" panose="020B0604020202020204" pitchFamily="34" charset="0"/>
                      </a:endParaRPr>
                    </a:p>
                  </a:txBody>
                  <a:tcPr marL="130048" marR="130048" marT="65024" marB="65024"/>
                </a:tc>
                <a:extLst>
                  <a:ext uri="{0D108BD9-81ED-4DB2-BD59-A6C34878D82A}">
                    <a16:rowId xmlns="" xmlns:a16="http://schemas.microsoft.com/office/drawing/2014/main" val="10004"/>
                  </a:ext>
                </a:extLst>
              </a:tr>
              <a:tr h="739648">
                <a:tc gridSpan="2">
                  <a:txBody>
                    <a:bodyPr/>
                    <a:lstStyle/>
                    <a:p>
                      <a:pPr algn="ctr"/>
                      <a:r>
                        <a:rPr lang="fr-FR" sz="2000" dirty="0">
                          <a:solidFill>
                            <a:srgbClr val="00B050"/>
                          </a:solidFill>
                          <a:latin typeface="Arial" panose="020B0604020202020204" pitchFamily="34" charset="0"/>
                          <a:cs typeface="Arial" panose="020B0604020202020204" pitchFamily="34" charset="0"/>
                        </a:rPr>
                        <a:t>Attention</a:t>
                      </a:r>
                      <a:r>
                        <a:rPr lang="fr-FR" sz="2000" baseline="0" dirty="0">
                          <a:solidFill>
                            <a:srgbClr val="00B050"/>
                          </a:solidFill>
                          <a:latin typeface="Arial" panose="020B0604020202020204" pitchFamily="34" charset="0"/>
                          <a:cs typeface="Arial" panose="020B0604020202020204" pitchFamily="34" charset="0"/>
                        </a:rPr>
                        <a:t> à l’espace réservé </a:t>
                      </a:r>
                      <a:r>
                        <a:rPr lang="fr-FR" sz="2000" baseline="0" dirty="0" err="1">
                          <a:solidFill>
                            <a:srgbClr val="00B050"/>
                          </a:solidFill>
                          <a:latin typeface="Arial" panose="020B0604020202020204" pitchFamily="34" charset="0"/>
                          <a:cs typeface="Arial" panose="020B0604020202020204" pitchFamily="34" charset="0"/>
                        </a:rPr>
                        <a:t>WR</a:t>
                      </a:r>
                      <a:r>
                        <a:rPr lang="fr-FR" sz="2000" baseline="0" dirty="0">
                          <a:solidFill>
                            <a:srgbClr val="00B050"/>
                          </a:solidFill>
                          <a:latin typeface="Arial" panose="020B0604020202020204" pitchFamily="34" charset="0"/>
                          <a:cs typeface="Arial" panose="020B0604020202020204" pitchFamily="34" charset="0"/>
                        </a:rPr>
                        <a:t> sur les manches : pas d’autre sponsor autorisé à cet endroit !</a:t>
                      </a:r>
                      <a:endParaRPr lang="en-GB" sz="2000" dirty="0">
                        <a:solidFill>
                          <a:srgbClr val="00B050"/>
                        </a:solidFill>
                        <a:latin typeface="Arial" panose="020B0604020202020204" pitchFamily="34" charset="0"/>
                        <a:cs typeface="Arial" panose="020B0604020202020204" pitchFamily="34" charset="0"/>
                      </a:endParaRPr>
                    </a:p>
                  </a:txBody>
                  <a:tcPr marL="130048" marR="130048" marT="65024" marB="65024"/>
                </a:tc>
                <a:tc hMerge="1">
                  <a:txBody>
                    <a:bodyPr/>
                    <a:lstStyle/>
                    <a:p>
                      <a:endParaRPr lang="fr-FR" sz="1400" dirty="0"/>
                    </a:p>
                  </a:txBody>
                  <a:tcPr/>
                </a:tc>
                <a:extLst>
                  <a:ext uri="{0D108BD9-81ED-4DB2-BD59-A6C34878D82A}">
                    <a16:rowId xmlns="" xmlns:a16="http://schemas.microsoft.com/office/drawing/2014/main" val="10005"/>
                  </a:ext>
                </a:extLst>
              </a:tr>
            </a:tbl>
          </a:graphicData>
        </a:graphic>
      </p:graphicFrame>
      <p:grpSp>
        <p:nvGrpSpPr>
          <p:cNvPr id="15" name="Group 14"/>
          <p:cNvGrpSpPr/>
          <p:nvPr/>
        </p:nvGrpSpPr>
        <p:grpSpPr>
          <a:xfrm>
            <a:off x="8594097" y="3443042"/>
            <a:ext cx="4410705" cy="4779287"/>
            <a:chOff x="4639090" y="1171596"/>
            <a:chExt cx="4549235" cy="5257800"/>
          </a:xfrm>
        </p:grpSpPr>
        <p:sp>
          <p:nvSpPr>
            <p:cNvPr id="7" name="Freeform 2"/>
            <p:cNvSpPr>
              <a:spLocks/>
            </p:cNvSpPr>
            <p:nvPr/>
          </p:nvSpPr>
          <p:spPr bwMode="auto">
            <a:xfrm>
              <a:off x="5452925" y="1171596"/>
              <a:ext cx="2979003" cy="5257800"/>
            </a:xfrm>
            <a:custGeom>
              <a:avLst/>
              <a:gdLst>
                <a:gd name="T0" fmla="*/ 2147483647 w 626"/>
                <a:gd name="T1" fmla="*/ 2147483647 h 1091"/>
                <a:gd name="T2" fmla="*/ 2147483647 w 626"/>
                <a:gd name="T3" fmla="*/ 2147483647 h 1091"/>
                <a:gd name="T4" fmla="*/ 2147483647 w 626"/>
                <a:gd name="T5" fmla="*/ 2147483647 h 1091"/>
                <a:gd name="T6" fmla="*/ 0 w 626"/>
                <a:gd name="T7" fmla="*/ 2147483647 h 1091"/>
                <a:gd name="T8" fmla="*/ 2147483647 w 626"/>
                <a:gd name="T9" fmla="*/ 2147483647 h 1091"/>
                <a:gd name="T10" fmla="*/ 2147483647 w 626"/>
                <a:gd name="T11" fmla="*/ 2147483647 h 1091"/>
                <a:gd name="T12" fmla="*/ 2147483647 w 626"/>
                <a:gd name="T13" fmla="*/ 2147483647 h 1091"/>
                <a:gd name="T14" fmla="*/ 2147483647 w 626"/>
                <a:gd name="T15" fmla="*/ 2147483647 h 1091"/>
                <a:gd name="T16" fmla="*/ 2147483647 w 626"/>
                <a:gd name="T17" fmla="*/ 2147483647 h 1091"/>
                <a:gd name="T18" fmla="*/ 2147483647 w 626"/>
                <a:gd name="T19" fmla="*/ 2147483647 h 1091"/>
                <a:gd name="T20" fmla="*/ 2147483647 w 626"/>
                <a:gd name="T21" fmla="*/ 2147483647 h 1091"/>
                <a:gd name="T22" fmla="*/ 2147483647 w 626"/>
                <a:gd name="T23" fmla="*/ 0 h 1091"/>
                <a:gd name="T24" fmla="*/ 2147483647 w 626"/>
                <a:gd name="T25" fmla="*/ 2147483647 h 1091"/>
                <a:gd name="T26" fmla="*/ 2147483647 w 626"/>
                <a:gd name="T27" fmla="*/ 2147483647 h 1091"/>
                <a:gd name="T28" fmla="*/ 2147483647 w 626"/>
                <a:gd name="T29" fmla="*/ 2147483647 h 1091"/>
                <a:gd name="T30" fmla="*/ 2147483647 w 626"/>
                <a:gd name="T31" fmla="*/ 2147483647 h 1091"/>
                <a:gd name="T32" fmla="*/ 2147483647 w 626"/>
                <a:gd name="T33" fmla="*/ 2147483647 h 1091"/>
                <a:gd name="T34" fmla="*/ 2147483647 w 626"/>
                <a:gd name="T35" fmla="*/ 2147483647 h 109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26"/>
                <a:gd name="T55" fmla="*/ 0 h 1091"/>
                <a:gd name="T56" fmla="*/ 626 w 626"/>
                <a:gd name="T57" fmla="*/ 1091 h 109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26" h="1091">
                  <a:moveTo>
                    <a:pt x="113" y="1"/>
                  </a:moveTo>
                  <a:lnTo>
                    <a:pt x="74" y="227"/>
                  </a:lnTo>
                  <a:lnTo>
                    <a:pt x="116" y="621"/>
                  </a:lnTo>
                  <a:lnTo>
                    <a:pt x="0" y="1091"/>
                  </a:lnTo>
                  <a:lnTo>
                    <a:pt x="234" y="1091"/>
                  </a:lnTo>
                  <a:lnTo>
                    <a:pt x="309" y="797"/>
                  </a:lnTo>
                  <a:lnTo>
                    <a:pt x="310" y="773"/>
                  </a:lnTo>
                  <a:lnTo>
                    <a:pt x="388" y="1091"/>
                  </a:lnTo>
                  <a:lnTo>
                    <a:pt x="626" y="1089"/>
                  </a:lnTo>
                  <a:lnTo>
                    <a:pt x="512" y="623"/>
                  </a:lnTo>
                  <a:lnTo>
                    <a:pt x="546" y="227"/>
                  </a:lnTo>
                  <a:lnTo>
                    <a:pt x="515" y="0"/>
                  </a:lnTo>
                  <a:lnTo>
                    <a:pt x="470" y="3"/>
                  </a:lnTo>
                  <a:lnTo>
                    <a:pt x="393" y="73"/>
                  </a:lnTo>
                  <a:lnTo>
                    <a:pt x="317" y="81"/>
                  </a:lnTo>
                  <a:lnTo>
                    <a:pt x="231" y="72"/>
                  </a:lnTo>
                  <a:lnTo>
                    <a:pt x="155" y="1"/>
                  </a:lnTo>
                  <a:lnTo>
                    <a:pt x="113" y="1"/>
                  </a:lnTo>
                  <a:close/>
                </a:path>
              </a:pathLst>
            </a:custGeom>
            <a:gradFill rotWithShape="0">
              <a:gsLst>
                <a:gs pos="0">
                  <a:srgbClr val="006699"/>
                </a:gs>
                <a:gs pos="19000">
                  <a:srgbClr val="1170FF"/>
                </a:gs>
                <a:gs pos="28999">
                  <a:srgbClr val="3333CC"/>
                </a:gs>
                <a:gs pos="39999">
                  <a:srgbClr val="2E6792"/>
                </a:gs>
                <a:gs pos="53000">
                  <a:srgbClr val="9999FF"/>
                </a:gs>
                <a:gs pos="84000">
                  <a:srgbClr val="00CCCC"/>
                </a:gs>
                <a:gs pos="100000">
                  <a:srgbClr val="3399FF"/>
                </a:gs>
              </a:gsLst>
              <a:lin ang="2700000" scaled="1"/>
            </a:gradFill>
            <a:ln w="9525">
              <a:solidFill>
                <a:schemeClr val="bg1"/>
              </a:solidFill>
              <a:round/>
              <a:headEnd/>
              <a:tailEnd/>
            </a:ln>
          </p:spPr>
          <p:txBody>
            <a:bodyPr wrap="none"/>
            <a:lstStyle/>
            <a:p>
              <a:pPr algn="l" defTabSz="1300393" hangingPunct="1"/>
              <a:endParaRPr lang="pl-PL" sz="2600" kern="1200">
                <a:solidFill>
                  <a:prstClr val="black"/>
                </a:solidFill>
              </a:endParaRPr>
            </a:p>
          </p:txBody>
        </p:sp>
        <p:cxnSp>
          <p:nvCxnSpPr>
            <p:cNvPr id="8" name="Connecteur droit 6"/>
            <p:cNvCxnSpPr/>
            <p:nvPr/>
          </p:nvCxnSpPr>
          <p:spPr>
            <a:xfrm>
              <a:off x="5845720" y="4149080"/>
              <a:ext cx="2203522"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ZoneTexte 21"/>
            <p:cNvSpPr txBox="1"/>
            <p:nvPr/>
          </p:nvSpPr>
          <p:spPr>
            <a:xfrm>
              <a:off x="4639090" y="3950061"/>
              <a:ext cx="1424424" cy="677184"/>
            </a:xfrm>
            <a:prstGeom prst="rect">
              <a:avLst/>
            </a:prstGeom>
            <a:noFill/>
          </p:spPr>
          <p:txBody>
            <a:bodyPr wrap="square" rtlCol="0">
              <a:spAutoFit/>
            </a:bodyPr>
            <a:lstStyle/>
            <a:p>
              <a:pPr algn="l" defTabSz="1300393" hangingPunct="1"/>
              <a:r>
                <a:rPr lang="fr-FR" sz="1700" kern="1200" dirty="0">
                  <a:solidFill>
                    <a:prstClr val="black"/>
                  </a:solidFill>
                </a:rPr>
                <a:t>Fabricant max: 30cm²</a:t>
              </a:r>
            </a:p>
          </p:txBody>
        </p:sp>
        <p:cxnSp>
          <p:nvCxnSpPr>
            <p:cNvPr id="10" name="Connecteur droit avec flèche 23"/>
            <p:cNvCxnSpPr>
              <a:stCxn id="9" idx="0"/>
            </p:cNvCxnSpPr>
            <p:nvPr/>
          </p:nvCxnSpPr>
          <p:spPr>
            <a:xfrm flipV="1">
              <a:off x="5351302" y="2512993"/>
              <a:ext cx="1207505" cy="143706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eur droit avec flèche 24"/>
            <p:cNvCxnSpPr>
              <a:stCxn id="9" idx="2"/>
            </p:cNvCxnSpPr>
            <p:nvPr/>
          </p:nvCxnSpPr>
          <p:spPr>
            <a:xfrm>
              <a:off x="5351302" y="4627245"/>
              <a:ext cx="995325" cy="1313889"/>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27"/>
            <p:cNvSpPr txBox="1"/>
            <p:nvPr/>
          </p:nvSpPr>
          <p:spPr>
            <a:xfrm>
              <a:off x="7600021" y="4149080"/>
              <a:ext cx="1588304" cy="677184"/>
            </a:xfrm>
            <a:prstGeom prst="rect">
              <a:avLst/>
            </a:prstGeom>
            <a:noFill/>
          </p:spPr>
          <p:txBody>
            <a:bodyPr wrap="square" rtlCol="0">
              <a:spAutoFit/>
            </a:bodyPr>
            <a:lstStyle/>
            <a:p>
              <a:pPr algn="l" defTabSz="1300393" hangingPunct="1"/>
              <a:r>
                <a:rPr lang="fr-FR" sz="1700" kern="1200" dirty="0">
                  <a:solidFill>
                    <a:prstClr val="black"/>
                  </a:solidFill>
                </a:rPr>
                <a:t>Tech.</a:t>
              </a:r>
            </a:p>
            <a:p>
              <a:pPr algn="l" defTabSz="1300393" hangingPunct="1"/>
              <a:r>
                <a:rPr lang="fr-FR" sz="1700" kern="1200" dirty="0">
                  <a:solidFill>
                    <a:prstClr val="black"/>
                  </a:solidFill>
                </a:rPr>
                <a:t>Max: 10cm²</a:t>
              </a:r>
            </a:p>
          </p:txBody>
        </p:sp>
        <p:cxnSp>
          <p:nvCxnSpPr>
            <p:cNvPr id="13" name="Connecteur droit avec flèche 30"/>
            <p:cNvCxnSpPr>
              <a:stCxn id="12" idx="0"/>
            </p:cNvCxnSpPr>
            <p:nvPr/>
          </p:nvCxnSpPr>
          <p:spPr>
            <a:xfrm flipH="1" flipV="1">
              <a:off x="7600027" y="3889867"/>
              <a:ext cx="794146" cy="259213"/>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avec flèche 33"/>
            <p:cNvCxnSpPr>
              <a:stCxn id="12" idx="2"/>
            </p:cNvCxnSpPr>
            <p:nvPr/>
          </p:nvCxnSpPr>
          <p:spPr>
            <a:xfrm flipH="1">
              <a:off x="8009650" y="4826264"/>
              <a:ext cx="384523" cy="1438132"/>
            </a:xfrm>
            <a:prstGeom prst="straightConnector1">
              <a:avLst/>
            </a:prstGeom>
            <a:ln>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pic>
        <p:nvPicPr>
          <p:cNvPr id="26" name="Image 1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121324" y="4208111"/>
            <a:ext cx="408895" cy="286771"/>
          </a:xfrm>
          <a:prstGeom prst="rect">
            <a:avLst/>
          </a:prstGeom>
        </p:spPr>
      </p:pic>
      <p:pic>
        <p:nvPicPr>
          <p:cNvPr id="27" name="Image 1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708332" y="7691113"/>
            <a:ext cx="747022" cy="523911"/>
          </a:xfrm>
          <a:prstGeom prst="rect">
            <a:avLst/>
          </a:prstGeom>
        </p:spPr>
      </p:pic>
      <p:pic>
        <p:nvPicPr>
          <p:cNvPr id="28" name="Imag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57168" y="5768910"/>
            <a:ext cx="421619" cy="261925"/>
          </a:xfrm>
          <a:prstGeom prst="rect">
            <a:avLst/>
          </a:prstGeom>
        </p:spPr>
      </p:pic>
      <p:pic>
        <p:nvPicPr>
          <p:cNvPr id="29" name="Imag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478788" y="7941383"/>
            <a:ext cx="421619" cy="261925"/>
          </a:xfrm>
          <a:prstGeom prst="rect">
            <a:avLst/>
          </a:prstGeom>
        </p:spPr>
      </p:pic>
    </p:spTree>
    <p:extLst>
      <p:ext uri="{BB962C8B-B14F-4D97-AF65-F5344CB8AC3E}">
        <p14:creationId xmlns:p14="http://schemas.microsoft.com/office/powerpoint/2010/main" val="209876508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3" name="Text Placeholder 2"/>
          <p:cNvSpPr>
            <a:spLocks noGrp="1"/>
          </p:cNvSpPr>
          <p:nvPr>
            <p:ph type="body" sz="quarter" idx="11"/>
          </p:nvPr>
        </p:nvSpPr>
        <p:spPr/>
        <p:txBody>
          <a:bodyPr/>
          <a:lstStyle/>
          <a:p>
            <a:pPr eaLnBrk="0" hangingPunct="0">
              <a:spcBef>
                <a:spcPts val="1801"/>
              </a:spcBef>
              <a:buSzPct val="100000"/>
            </a:pPr>
            <a:r>
              <a:rPr lang="fr-FR" dirty="0">
                <a:solidFill>
                  <a:srgbClr val="002060"/>
                </a:solidFill>
                <a:latin typeface="Futura"/>
                <a:ea typeface="Tahoma" panose="020B0604030504040204" pitchFamily="34" charset="0"/>
                <a:cs typeface="Tahoma" panose="020B0604030504040204" pitchFamily="34" charset="0"/>
              </a:rPr>
              <a:t>Des restrictions publicitaires s’appliquent également sur :</a:t>
            </a:r>
          </a:p>
          <a:p>
            <a:pPr marL="342864" indent="-342864" eaLnBrk="0" hangingPunct="0">
              <a:spcBef>
                <a:spcPts val="1801"/>
              </a:spcBef>
              <a:buSzPct val="100000"/>
              <a:buFont typeface="Arial" panose="020B0604020202020204" pitchFamily="34" charset="0"/>
              <a:buChar char="•"/>
            </a:pPr>
            <a:r>
              <a:rPr lang="fr-FR" dirty="0">
                <a:solidFill>
                  <a:srgbClr val="002060"/>
                </a:solidFill>
                <a:latin typeface="Futura"/>
                <a:ea typeface="Tahoma" panose="020B0604030504040204" pitchFamily="34" charset="0"/>
                <a:cs typeface="Tahoma" panose="020B0604030504040204" pitchFamily="34" charset="0"/>
              </a:rPr>
              <a:t>Les chaussettes</a:t>
            </a:r>
          </a:p>
          <a:p>
            <a:pPr marL="342864" indent="-342864" eaLnBrk="0" hangingPunct="0">
              <a:spcBef>
                <a:spcPts val="1801"/>
              </a:spcBef>
              <a:buSzPct val="100000"/>
              <a:buFont typeface="Arial" panose="020B0604020202020204" pitchFamily="34" charset="0"/>
              <a:buChar char="•"/>
            </a:pPr>
            <a:r>
              <a:rPr lang="fr-FR" dirty="0">
                <a:solidFill>
                  <a:srgbClr val="002060"/>
                </a:solidFill>
                <a:latin typeface="Futura"/>
                <a:ea typeface="Tahoma" panose="020B0604030504040204" pitchFamily="34" charset="0"/>
                <a:cs typeface="Tahoma" panose="020B0604030504040204" pitchFamily="34" charset="0"/>
              </a:rPr>
              <a:t>Les lunettes</a:t>
            </a:r>
          </a:p>
          <a:p>
            <a:pPr marL="342864" indent="-342864" eaLnBrk="0" hangingPunct="0">
              <a:spcBef>
                <a:spcPts val="1801"/>
              </a:spcBef>
              <a:buSzPct val="100000"/>
              <a:buFont typeface="Arial" panose="020B0604020202020204" pitchFamily="34" charset="0"/>
              <a:buChar char="•"/>
            </a:pPr>
            <a:r>
              <a:rPr lang="fr-FR" dirty="0">
                <a:solidFill>
                  <a:srgbClr val="002060"/>
                </a:solidFill>
                <a:latin typeface="Futura"/>
                <a:ea typeface="Tahoma" panose="020B0604030504040204" pitchFamily="34" charset="0"/>
                <a:cs typeface="Tahoma" panose="020B0604030504040204" pitchFamily="34" charset="0"/>
              </a:rPr>
              <a:t>Les couvre-chefs</a:t>
            </a:r>
          </a:p>
          <a:p>
            <a:pPr marL="342864" indent="-342864" eaLnBrk="0" hangingPunct="0">
              <a:spcBef>
                <a:spcPts val="1801"/>
              </a:spcBef>
              <a:buSzPct val="100000"/>
              <a:buFont typeface="Arial" panose="020B0604020202020204" pitchFamily="34" charset="0"/>
              <a:buChar char="•"/>
            </a:pPr>
            <a:r>
              <a:rPr lang="fr-FR" dirty="0">
                <a:solidFill>
                  <a:srgbClr val="002060"/>
                </a:solidFill>
                <a:latin typeface="Futura"/>
                <a:ea typeface="Tahoma" panose="020B0604030504040204" pitchFamily="34" charset="0"/>
                <a:cs typeface="Tahoma" panose="020B0604030504040204" pitchFamily="34" charset="0"/>
              </a:rPr>
              <a:t>Tout ce qui n’est pas autorisé dans le règlement est interdit.</a:t>
            </a:r>
          </a:p>
          <a:p>
            <a:r>
              <a:rPr lang="fr-FR" dirty="0">
                <a:solidFill>
                  <a:srgbClr val="002060"/>
                </a:solidFill>
                <a:latin typeface="Futura"/>
                <a:ea typeface="Tahoma" panose="020B0604030504040204" pitchFamily="34" charset="0"/>
                <a:cs typeface="Tahoma" panose="020B0604030504040204" pitchFamily="34" charset="0"/>
              </a:rPr>
              <a:t/>
            </a:r>
            <a:br>
              <a:rPr lang="fr-FR" dirty="0">
                <a:solidFill>
                  <a:srgbClr val="002060"/>
                </a:solidFill>
                <a:latin typeface="Futura"/>
                <a:ea typeface="Tahoma" panose="020B0604030504040204" pitchFamily="34" charset="0"/>
                <a:cs typeface="Tahoma" panose="020B0604030504040204" pitchFamily="34" charset="0"/>
              </a:rPr>
            </a:br>
            <a:r>
              <a:rPr lang="fr-FR" dirty="0">
                <a:solidFill>
                  <a:srgbClr val="002060"/>
                </a:solidFill>
                <a:latin typeface="Futura"/>
                <a:ea typeface="Tahoma" panose="020B0604030504040204" pitchFamily="34" charset="0"/>
                <a:cs typeface="Tahoma" panose="020B0604030504040204" pitchFamily="34" charset="0"/>
              </a:rPr>
              <a:t>Une spécificité pour les </a:t>
            </a:r>
            <a:r>
              <a:rPr lang="fr-FR" dirty="0" err="1">
                <a:solidFill>
                  <a:srgbClr val="00B050"/>
                </a:solidFill>
                <a:latin typeface="Futura"/>
                <a:ea typeface="Tahoma" panose="020B0604030504040204" pitchFamily="34" charset="0"/>
                <a:cs typeface="Tahoma" panose="020B0604030504040204" pitchFamily="34" charset="0"/>
              </a:rPr>
              <a:t>handis</a:t>
            </a:r>
            <a:r>
              <a:rPr lang="fr-FR" dirty="0">
                <a:solidFill>
                  <a:srgbClr val="00B050"/>
                </a:solidFill>
                <a:latin typeface="Futura"/>
                <a:ea typeface="Tahoma" panose="020B0604030504040204" pitchFamily="34" charset="0"/>
                <a:cs typeface="Tahoma" panose="020B0604030504040204" pitchFamily="34" charset="0"/>
              </a:rPr>
              <a:t> </a:t>
            </a:r>
            <a:r>
              <a:rPr lang="fr-FR" dirty="0">
                <a:solidFill>
                  <a:srgbClr val="002060"/>
                </a:solidFill>
                <a:latin typeface="Futura"/>
                <a:ea typeface="Tahoma" panose="020B0604030504040204" pitchFamily="34" charset="0"/>
                <a:cs typeface="Tahoma" panose="020B0604030504040204" pitchFamily="34" charset="0"/>
              </a:rPr>
              <a:t>: quand une sangle couvre une identification, il est possible de reporter cette identification sur la sangle.</a:t>
            </a:r>
          </a:p>
          <a:p>
            <a:endParaRPr lang="fr-FR" dirty="0">
              <a:solidFill>
                <a:srgbClr val="002060"/>
              </a:solidFill>
              <a:latin typeface="Futura"/>
              <a:ea typeface="Tahoma" panose="020B0604030504040204" pitchFamily="34" charset="0"/>
              <a:cs typeface="Tahoma" panose="020B0604030504040204" pitchFamily="34" charset="0"/>
            </a:endParaRPr>
          </a:p>
          <a:p>
            <a:r>
              <a:rPr lang="fr-FR" dirty="0">
                <a:solidFill>
                  <a:srgbClr val="002060"/>
                </a:solidFill>
                <a:latin typeface="Futura"/>
                <a:ea typeface="Tahoma" panose="020B0604030504040204" pitchFamily="34" charset="0"/>
                <a:cs typeface="Tahoma" panose="020B0604030504040204" pitchFamily="34" charset="0"/>
              </a:rPr>
              <a:t>Comme en FRA, l’uniformité doit être de mise : </a:t>
            </a:r>
            <a:r>
              <a:rPr lang="fr-FR" dirty="0">
                <a:solidFill>
                  <a:srgbClr val="00B050"/>
                </a:solidFill>
                <a:latin typeface="Futura"/>
                <a:ea typeface="Tahoma" panose="020B0604030504040204" pitchFamily="34" charset="0"/>
                <a:cs typeface="Tahoma" panose="020B0604030504040204" pitchFamily="34" charset="0"/>
              </a:rPr>
              <a:t>mais là où on autorise un départ en FRA avec avertissement, en international l’équipage ne prend pas le départ !</a:t>
            </a:r>
            <a:endParaRPr lang="en-GB" dirty="0">
              <a:solidFill>
                <a:srgbClr val="00B050"/>
              </a:solidFill>
            </a:endParaRPr>
          </a:p>
        </p:txBody>
      </p:sp>
      <p:sp>
        <p:nvSpPr>
          <p:cNvPr id="4" name="Text Placeholder 3"/>
          <p:cNvSpPr>
            <a:spLocks noGrp="1"/>
          </p:cNvSpPr>
          <p:nvPr>
            <p:ph type="body" sz="quarter" idx="12"/>
          </p:nvPr>
        </p:nvSpPr>
        <p:spPr/>
        <p:txBody>
          <a:bodyPr>
            <a:normAutofit lnSpcReduction="10000"/>
          </a:bodyPr>
          <a:lstStyle/>
          <a:p>
            <a:r>
              <a:rPr lang="fr-FR" sz="3400" b="1" dirty="0">
                <a:solidFill>
                  <a:srgbClr val="002060"/>
                </a:solidFill>
                <a:latin typeface="Arial Black" panose="020B0A04020102020204" pitchFamily="34" charset="0"/>
                <a:ea typeface="+mj-ea"/>
                <a:cs typeface="+mj-cs"/>
              </a:rPr>
              <a:t>Tenues : attention à la pub !</a:t>
            </a:r>
          </a:p>
          <a:p>
            <a:endParaRPr lang="en-GB" dirty="0"/>
          </a:p>
        </p:txBody>
      </p:sp>
    </p:spTree>
    <p:extLst>
      <p:ext uri="{BB962C8B-B14F-4D97-AF65-F5344CB8AC3E}">
        <p14:creationId xmlns:p14="http://schemas.microsoft.com/office/powerpoint/2010/main" val="3676897887"/>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3" name="Text Placeholder 2"/>
          <p:cNvSpPr>
            <a:spLocks noGrp="1"/>
          </p:cNvSpPr>
          <p:nvPr>
            <p:ph type="body" sz="quarter" idx="11"/>
          </p:nvPr>
        </p:nvSpPr>
        <p:spPr>
          <a:xfrm>
            <a:off x="2405947" y="2521338"/>
            <a:ext cx="10224311" cy="6207026"/>
          </a:xfrm>
        </p:spPr>
        <p:txBody>
          <a:bodyPr>
            <a:normAutofit/>
          </a:bodyPr>
          <a:lstStyle/>
          <a:p>
            <a:r>
              <a:rPr lang="fr-FR" dirty="0">
                <a:solidFill>
                  <a:srgbClr val="002060"/>
                </a:solidFill>
                <a:latin typeface="Futura"/>
                <a:ea typeface="Tahoma" panose="020B0604030504040204" pitchFamily="34" charset="0"/>
                <a:cs typeface="Tahoma" panose="020B0604030504040204" pitchFamily="34" charset="0"/>
              </a:rPr>
              <a:t>Les points importants à connaître :</a:t>
            </a:r>
          </a:p>
          <a:p>
            <a:pPr marL="406374" indent="-406374">
              <a:spcBef>
                <a:spcPts val="1800"/>
              </a:spcBef>
              <a:buFont typeface="Arial" panose="020B0604020202020204" pitchFamily="34" charset="0"/>
              <a:buChar char="•"/>
            </a:pPr>
            <a:r>
              <a:rPr lang="fr-FR" dirty="0">
                <a:solidFill>
                  <a:srgbClr val="002060"/>
                </a:solidFill>
                <a:latin typeface="Futura"/>
                <a:ea typeface="Tahoma" panose="020B0604030504040204" pitchFamily="34" charset="0"/>
                <a:cs typeface="Tahoma" panose="020B0604030504040204" pitchFamily="34" charset="0"/>
              </a:rPr>
              <a:t>Plaque du fabriquant obligatoire à l’intérieur du bateau </a:t>
            </a:r>
          </a:p>
          <a:p>
            <a:pPr marL="406374" indent="-406374">
              <a:spcBef>
                <a:spcPts val="1800"/>
              </a:spcBef>
              <a:buFont typeface="Arial" panose="020B0604020202020204" pitchFamily="34" charset="0"/>
              <a:buChar char="•"/>
            </a:pPr>
            <a:r>
              <a:rPr lang="fr-FR" dirty="0">
                <a:solidFill>
                  <a:srgbClr val="002060"/>
                </a:solidFill>
                <a:latin typeface="Futura"/>
                <a:ea typeface="Tahoma" panose="020B0604030504040204" pitchFamily="34" charset="0"/>
                <a:cs typeface="Tahoma" panose="020B0604030504040204" pitchFamily="34" charset="0"/>
              </a:rPr>
              <a:t>Aucune autre marque à l’intérieur (</a:t>
            </a:r>
            <a:r>
              <a:rPr lang="fr-FR" dirty="0" err="1">
                <a:solidFill>
                  <a:srgbClr val="002060"/>
                </a:solidFill>
                <a:latin typeface="Futura"/>
                <a:ea typeface="Tahoma" panose="020B0604030504040204" pitchFamily="34" charset="0"/>
                <a:cs typeface="Tahoma" panose="020B0604030504040204" pitchFamily="34" charset="0"/>
              </a:rPr>
              <a:t>Filippi</a:t>
            </a:r>
            <a:r>
              <a:rPr lang="fr-FR" dirty="0">
                <a:solidFill>
                  <a:srgbClr val="002060"/>
                </a:solidFill>
                <a:latin typeface="Futura"/>
                <a:ea typeface="Tahoma" panose="020B0604030504040204" pitchFamily="34" charset="0"/>
                <a:cs typeface="Tahoma" panose="020B0604030504040204" pitchFamily="34" charset="0"/>
              </a:rPr>
              <a:t>, </a:t>
            </a:r>
            <a:r>
              <a:rPr lang="fr-FR" dirty="0" err="1">
                <a:solidFill>
                  <a:srgbClr val="002060"/>
                </a:solidFill>
                <a:latin typeface="Futura"/>
                <a:ea typeface="Tahoma" panose="020B0604030504040204" pitchFamily="34" charset="0"/>
                <a:cs typeface="Tahoma" panose="020B0604030504040204" pitchFamily="34" charset="0"/>
              </a:rPr>
              <a:t>Empacher</a:t>
            </a:r>
            <a:r>
              <a:rPr lang="fr-FR" dirty="0">
                <a:solidFill>
                  <a:srgbClr val="002060"/>
                </a:solidFill>
                <a:latin typeface="Futura"/>
                <a:ea typeface="Tahoma" panose="020B0604030504040204" pitchFamily="34" charset="0"/>
                <a:cs typeface="Tahoma" panose="020B0604030504040204" pitchFamily="34" charset="0"/>
              </a:rPr>
              <a:t> …)</a:t>
            </a:r>
          </a:p>
          <a:p>
            <a:pPr marL="406374" indent="-406374">
              <a:spcBef>
                <a:spcPts val="1800"/>
              </a:spcBef>
              <a:buFont typeface="Arial" panose="020B0604020202020204" pitchFamily="34" charset="0"/>
              <a:buChar char="•"/>
            </a:pPr>
            <a:r>
              <a:rPr lang="fr-FR" dirty="0">
                <a:solidFill>
                  <a:srgbClr val="002060"/>
                </a:solidFill>
                <a:latin typeface="Futura"/>
                <a:ea typeface="Tahoma" panose="020B0604030504040204" pitchFamily="34" charset="0"/>
                <a:cs typeface="Tahoma" panose="020B0604030504040204" pitchFamily="34" charset="0"/>
              </a:rPr>
              <a:t>Etiquettes World Rowing </a:t>
            </a:r>
            <a:r>
              <a:rPr lang="fr-FR" dirty="0">
                <a:solidFill>
                  <a:srgbClr val="00B050"/>
                </a:solidFill>
                <a:latin typeface="Futura"/>
                <a:ea typeface="Tahoma" panose="020B0604030504040204" pitchFamily="34" charset="0"/>
                <a:cs typeface="Tahoma" panose="020B0604030504040204" pitchFamily="34" charset="0"/>
              </a:rPr>
              <a:t>obligatoires</a:t>
            </a:r>
            <a:r>
              <a:rPr lang="fr-FR" dirty="0">
                <a:solidFill>
                  <a:srgbClr val="002060"/>
                </a:solidFill>
                <a:latin typeface="Futura"/>
                <a:ea typeface="Tahoma" panose="020B0604030504040204" pitchFamily="34" charset="0"/>
                <a:cs typeface="Tahoma" panose="020B0604030504040204" pitchFamily="34" charset="0"/>
              </a:rPr>
              <a:t> et </a:t>
            </a:r>
            <a:r>
              <a:rPr lang="fr-FR" dirty="0">
                <a:solidFill>
                  <a:srgbClr val="00B050"/>
                </a:solidFill>
                <a:latin typeface="Futura"/>
                <a:ea typeface="Tahoma" panose="020B0604030504040204" pitchFamily="34" charset="0"/>
                <a:cs typeface="Tahoma" panose="020B0604030504040204" pitchFamily="34" charset="0"/>
              </a:rPr>
              <a:t>dans le bon ordre </a:t>
            </a:r>
            <a:r>
              <a:rPr lang="fr-FR" dirty="0">
                <a:solidFill>
                  <a:srgbClr val="002060"/>
                </a:solidFill>
                <a:latin typeface="Futura"/>
                <a:ea typeface="Tahoma" panose="020B0604030504040204" pitchFamily="34" charset="0"/>
                <a:cs typeface="Tahoma" panose="020B0604030504040204" pitchFamily="34" charset="0"/>
              </a:rPr>
              <a:t>dans les premiers 60-80cm de l’espace occupé par les rameurs ; aucune autre identification dans cet espace !</a:t>
            </a:r>
          </a:p>
          <a:p>
            <a:endParaRPr lang="fr-FR" dirty="0">
              <a:solidFill>
                <a:srgbClr val="002060"/>
              </a:solidFill>
              <a:latin typeface="Futura"/>
              <a:ea typeface="Tahoma" panose="020B0604030504040204" pitchFamily="34" charset="0"/>
              <a:cs typeface="Tahoma" panose="020B0604030504040204" pitchFamily="34" charset="0"/>
            </a:endParaRPr>
          </a:p>
          <a:p>
            <a:r>
              <a:rPr lang="fr-FR" dirty="0">
                <a:solidFill>
                  <a:srgbClr val="002060"/>
                </a:solidFill>
                <a:latin typeface="Futura"/>
                <a:ea typeface="Tahoma" panose="020B0604030504040204" pitchFamily="34" charset="0"/>
                <a:cs typeface="Tahoma" panose="020B0604030504040204" pitchFamily="34" charset="0"/>
              </a:rPr>
              <a:t>Des dimensions maximales s’appliquent sur :</a:t>
            </a:r>
          </a:p>
          <a:p>
            <a:pPr marL="406374" indent="-406374">
              <a:spcBef>
                <a:spcPts val="1800"/>
              </a:spcBef>
              <a:buFont typeface="Arial" panose="020B0604020202020204" pitchFamily="34" charset="0"/>
              <a:buChar char="•"/>
            </a:pPr>
            <a:r>
              <a:rPr lang="fr-FR" dirty="0">
                <a:solidFill>
                  <a:srgbClr val="002060"/>
                </a:solidFill>
                <a:latin typeface="Futura"/>
                <a:ea typeface="Tahoma" panose="020B0604030504040204" pitchFamily="34" charset="0"/>
                <a:cs typeface="Tahoma" panose="020B0604030504040204" pitchFamily="34" charset="0"/>
              </a:rPr>
              <a:t>Les chaussures, sièges, dames de nage, portants, dérives, pelles</a:t>
            </a:r>
          </a:p>
          <a:p>
            <a:pPr marL="406374" indent="-406374">
              <a:spcBef>
                <a:spcPts val="1800"/>
              </a:spcBef>
              <a:buFont typeface="Arial" panose="020B0604020202020204" pitchFamily="34" charset="0"/>
              <a:buChar char="•"/>
            </a:pPr>
            <a:r>
              <a:rPr lang="fr-FR" dirty="0">
                <a:solidFill>
                  <a:srgbClr val="002060"/>
                </a:solidFill>
                <a:latin typeface="Futura"/>
                <a:ea typeface="Tahoma" panose="020B0604030504040204" pitchFamily="34" charset="0"/>
                <a:cs typeface="Tahoma" panose="020B0604030504040204" pitchFamily="34" charset="0"/>
              </a:rPr>
              <a:t>Les coques</a:t>
            </a:r>
          </a:p>
          <a:p>
            <a:endParaRPr lang="fr-FR" dirty="0">
              <a:solidFill>
                <a:srgbClr val="002060"/>
              </a:solidFill>
              <a:latin typeface="Futura"/>
              <a:ea typeface="Tahoma" panose="020B0604030504040204" pitchFamily="34" charset="0"/>
              <a:cs typeface="Tahoma" panose="020B0604030504040204" pitchFamily="34" charset="0"/>
            </a:endParaRPr>
          </a:p>
          <a:p>
            <a:r>
              <a:rPr lang="fr-FR" dirty="0">
                <a:solidFill>
                  <a:srgbClr val="002060"/>
                </a:solidFill>
                <a:latin typeface="Futura"/>
                <a:ea typeface="Tahoma" panose="020B0604030504040204" pitchFamily="34" charset="0"/>
                <a:cs typeface="Tahoma" panose="020B0604030504040204" pitchFamily="34" charset="0"/>
              </a:rPr>
              <a:t>Pour en savoir plus, se reporter directement au Règlement (Annexe R6  car il change…)</a:t>
            </a:r>
          </a:p>
        </p:txBody>
      </p:sp>
      <p:sp>
        <p:nvSpPr>
          <p:cNvPr id="4" name="Text Placeholder 3"/>
          <p:cNvSpPr>
            <a:spLocks noGrp="1"/>
          </p:cNvSpPr>
          <p:nvPr>
            <p:ph type="body" sz="quarter" idx="12"/>
          </p:nvPr>
        </p:nvSpPr>
        <p:spPr/>
        <p:txBody>
          <a:bodyPr>
            <a:normAutofit fontScale="92500"/>
          </a:bodyPr>
          <a:lstStyle/>
          <a:p>
            <a:r>
              <a:rPr lang="fr-FR" sz="3400" b="1" dirty="0">
                <a:solidFill>
                  <a:srgbClr val="002060"/>
                </a:solidFill>
                <a:latin typeface="Arial Black" panose="020B0A04020102020204" pitchFamily="34" charset="0"/>
                <a:ea typeface="+mj-ea"/>
                <a:cs typeface="+mj-cs"/>
              </a:rPr>
              <a:t>Coques : pub réglementée ici aussi !</a:t>
            </a:r>
          </a:p>
          <a:p>
            <a:endParaRPr lang="en-GB" dirty="0"/>
          </a:p>
        </p:txBody>
      </p:sp>
      <p:pic>
        <p:nvPicPr>
          <p:cNvPr id="5" name="Image 16"/>
          <p:cNvPicPr>
            <a:picLocks noChangeAspect="1"/>
          </p:cNvPicPr>
          <p:nvPr/>
        </p:nvPicPr>
        <p:blipFill rotWithShape="1">
          <a:blip r:embed="rId2" cstate="email">
            <a:extLst>
              <a:ext uri="{28A0092B-C50C-407E-A947-70E740481C1C}">
                <a14:useLocalDpi xmlns:a14="http://schemas.microsoft.com/office/drawing/2010/main"/>
              </a:ext>
            </a:extLst>
          </a:blip>
          <a:srcRect l="23624" r="16367"/>
          <a:stretch/>
        </p:blipFill>
        <p:spPr>
          <a:xfrm>
            <a:off x="10345390" y="1804459"/>
            <a:ext cx="2089536" cy="1840222"/>
          </a:xfrm>
          <a:prstGeom prst="rect">
            <a:avLst/>
          </a:prstGeom>
        </p:spPr>
      </p:pic>
    </p:spTree>
    <p:extLst>
      <p:ext uri="{BB962C8B-B14F-4D97-AF65-F5344CB8AC3E}">
        <p14:creationId xmlns:p14="http://schemas.microsoft.com/office/powerpoint/2010/main" val="3102983"/>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3" name="Text Placeholder 2"/>
          <p:cNvSpPr>
            <a:spLocks noGrp="1"/>
          </p:cNvSpPr>
          <p:nvPr>
            <p:ph type="body" sz="quarter" idx="11"/>
          </p:nvPr>
        </p:nvSpPr>
        <p:spPr/>
        <p:txBody>
          <a:bodyPr/>
          <a:lstStyle/>
          <a:p>
            <a:r>
              <a:rPr lang="fr-FR" dirty="0">
                <a:solidFill>
                  <a:srgbClr val="002060"/>
                </a:solidFill>
                <a:latin typeface="Futura"/>
                <a:ea typeface="Tahoma" panose="020B0604030504040204" pitchFamily="34" charset="0"/>
                <a:cs typeface="Tahoma" panose="020B0604030504040204" pitchFamily="34" charset="0"/>
              </a:rPr>
              <a:t>Pendant les courses les seules informations disponibles pour les équipages dans les bateaux sont :</a:t>
            </a:r>
          </a:p>
          <a:p>
            <a:pPr marL="406374" indent="-406374">
              <a:spcBef>
                <a:spcPts val="1800"/>
              </a:spcBef>
              <a:buFont typeface="Arial" panose="020B0604020202020204" pitchFamily="34" charset="0"/>
              <a:buChar char="•"/>
            </a:pPr>
            <a:r>
              <a:rPr lang="fr-FR" dirty="0">
                <a:solidFill>
                  <a:srgbClr val="002060"/>
                </a:solidFill>
                <a:latin typeface="Futura"/>
                <a:ea typeface="Tahoma" panose="020B0604030504040204" pitchFamily="34" charset="0"/>
                <a:cs typeface="Tahoma" panose="020B0604030504040204" pitchFamily="34" charset="0"/>
              </a:rPr>
              <a:t>Le temps;</a:t>
            </a:r>
          </a:p>
          <a:p>
            <a:pPr marL="406374" indent="-406374">
              <a:spcBef>
                <a:spcPts val="1800"/>
              </a:spcBef>
              <a:buFont typeface="Arial" panose="020B0604020202020204" pitchFamily="34" charset="0"/>
              <a:buChar char="•"/>
            </a:pPr>
            <a:r>
              <a:rPr lang="fr-FR" dirty="0">
                <a:solidFill>
                  <a:srgbClr val="002060"/>
                </a:solidFill>
                <a:latin typeface="Futura"/>
                <a:ea typeface="Tahoma" panose="020B0604030504040204" pitchFamily="34" charset="0"/>
                <a:cs typeface="Tahoma" panose="020B0604030504040204" pitchFamily="34" charset="0"/>
              </a:rPr>
              <a:t>La cadence;</a:t>
            </a:r>
          </a:p>
          <a:p>
            <a:pPr marL="406374" indent="-406374">
              <a:spcBef>
                <a:spcPts val="1800"/>
              </a:spcBef>
              <a:buFont typeface="Arial" panose="020B0604020202020204" pitchFamily="34" charset="0"/>
              <a:buChar char="•"/>
            </a:pPr>
            <a:r>
              <a:rPr lang="fr-FR" dirty="0">
                <a:solidFill>
                  <a:srgbClr val="002060"/>
                </a:solidFill>
                <a:latin typeface="Futura"/>
                <a:ea typeface="Tahoma" panose="020B0604030504040204" pitchFamily="34" charset="0"/>
                <a:cs typeface="Tahoma" panose="020B0604030504040204" pitchFamily="34" charset="0"/>
              </a:rPr>
              <a:t>La vitesse/accélération;</a:t>
            </a:r>
          </a:p>
          <a:p>
            <a:pPr marL="406374" indent="-406374">
              <a:spcBef>
                <a:spcPts val="1800"/>
              </a:spcBef>
              <a:buFont typeface="Arial" panose="020B0604020202020204" pitchFamily="34" charset="0"/>
              <a:buChar char="•"/>
            </a:pPr>
            <a:r>
              <a:rPr lang="fr-FR" dirty="0">
                <a:solidFill>
                  <a:srgbClr val="002060"/>
                </a:solidFill>
                <a:latin typeface="Futura"/>
                <a:ea typeface="Tahoma" panose="020B0604030504040204" pitchFamily="34" charset="0"/>
                <a:cs typeface="Tahoma" panose="020B0604030504040204" pitchFamily="34" charset="0"/>
              </a:rPr>
              <a:t>La fréquence cardiaque</a:t>
            </a:r>
          </a:p>
          <a:p>
            <a:endParaRPr lang="fr-FR" dirty="0">
              <a:solidFill>
                <a:srgbClr val="002060"/>
              </a:solidFill>
              <a:latin typeface="Futura"/>
              <a:ea typeface="Tahoma" panose="020B0604030504040204" pitchFamily="34" charset="0"/>
              <a:cs typeface="Tahoma" panose="020B0604030504040204" pitchFamily="34" charset="0"/>
            </a:endParaRPr>
          </a:p>
          <a:p>
            <a:r>
              <a:rPr lang="fr-FR" dirty="0">
                <a:solidFill>
                  <a:srgbClr val="002060"/>
                </a:solidFill>
                <a:latin typeface="Futura"/>
                <a:ea typeface="Tahoma" panose="020B0604030504040204" pitchFamily="34" charset="0"/>
                <a:cs typeface="Tahoma" panose="020B0604030504040204" pitchFamily="34" charset="0"/>
              </a:rPr>
              <a:t>Ce sont les données dites « autorisées ». Elles peuvent être vues par l’équipage et enregistrées mais pas envoyées vers l’extérieur du bateau.</a:t>
            </a:r>
          </a:p>
        </p:txBody>
      </p:sp>
      <p:sp>
        <p:nvSpPr>
          <p:cNvPr id="4" name="Text Placeholder 3"/>
          <p:cNvSpPr>
            <a:spLocks noGrp="1"/>
          </p:cNvSpPr>
          <p:nvPr>
            <p:ph type="body" sz="quarter" idx="12"/>
          </p:nvPr>
        </p:nvSpPr>
        <p:spPr/>
        <p:txBody>
          <a:bodyPr>
            <a:normAutofit lnSpcReduction="10000"/>
          </a:bodyPr>
          <a:lstStyle/>
          <a:p>
            <a:r>
              <a:rPr lang="fr-FR" sz="3400" b="1" dirty="0">
                <a:solidFill>
                  <a:srgbClr val="002060"/>
                </a:solidFill>
                <a:latin typeface="Arial Black" panose="020B0A04020102020204" pitchFamily="34" charset="0"/>
                <a:ea typeface="+mj-ea"/>
                <a:cs typeface="+mj-cs"/>
              </a:rPr>
              <a:t>Coques : équipements</a:t>
            </a:r>
          </a:p>
          <a:p>
            <a:endParaRPr lang="en-GB" dirty="0"/>
          </a:p>
        </p:txBody>
      </p:sp>
    </p:spTree>
    <p:extLst>
      <p:ext uri="{BB962C8B-B14F-4D97-AF65-F5344CB8AC3E}">
        <p14:creationId xmlns:p14="http://schemas.microsoft.com/office/powerpoint/2010/main" val="830205572"/>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3" name="Text Placeholder 2"/>
          <p:cNvSpPr>
            <a:spLocks noGrp="1"/>
          </p:cNvSpPr>
          <p:nvPr>
            <p:ph type="body" sz="quarter" idx="11"/>
          </p:nvPr>
        </p:nvSpPr>
        <p:spPr>
          <a:xfrm>
            <a:off x="2405947" y="1393650"/>
            <a:ext cx="10224311" cy="6966303"/>
          </a:xfrm>
        </p:spPr>
        <p:txBody>
          <a:bodyPr/>
          <a:lstStyle/>
          <a:p>
            <a:r>
              <a:rPr lang="nl-NL" dirty="0">
                <a:solidFill>
                  <a:schemeClr val="tx1"/>
                </a:solidFill>
                <a:latin typeface="Arial" pitchFamily="34" charset="0"/>
                <a:ea typeface="ＭＳ Ｐゴシック" pitchFamily="34" charset="-128"/>
                <a:cs typeface="Arial" pitchFamily="34" charset="0"/>
              </a:rPr>
              <a:t>Comme en France, prendre connaissance des règles de circulation :</a:t>
            </a:r>
          </a:p>
          <a:p>
            <a:endParaRPr lang="en-GB" dirty="0"/>
          </a:p>
        </p:txBody>
      </p:sp>
      <p:sp>
        <p:nvSpPr>
          <p:cNvPr id="4" name="Text Placeholder 3"/>
          <p:cNvSpPr>
            <a:spLocks noGrp="1"/>
          </p:cNvSpPr>
          <p:nvPr>
            <p:ph type="body" sz="quarter" idx="12"/>
          </p:nvPr>
        </p:nvSpPr>
        <p:spPr/>
        <p:txBody>
          <a:bodyPr>
            <a:noAutofit/>
          </a:bodyPr>
          <a:lstStyle/>
          <a:p>
            <a:r>
              <a:rPr lang="fr-FR" sz="3400" b="1" dirty="0">
                <a:solidFill>
                  <a:srgbClr val="002060"/>
                </a:solidFill>
                <a:latin typeface="Arial Black" panose="020B0A04020102020204" pitchFamily="34" charset="0"/>
                <a:ea typeface="+mj-ea"/>
                <a:cs typeface="+mj-cs"/>
              </a:rPr>
              <a:t>Vers l’embarquement</a:t>
            </a:r>
            <a:endParaRPr lang="en-GB" sz="3400" b="1" dirty="0">
              <a:solidFill>
                <a:srgbClr val="002060"/>
              </a:solidFill>
              <a:latin typeface="Arial Black" panose="020B0A04020102020204" pitchFamily="34" charset="0"/>
              <a:ea typeface="+mj-ea"/>
              <a:cs typeface="+mj-cs"/>
            </a:endParaRPr>
          </a:p>
        </p:txBody>
      </p:sp>
      <p:pic>
        <p:nvPicPr>
          <p:cNvPr id="5" name="Obraz 27" descr="tr_rules_red.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73432" y="2316515"/>
            <a:ext cx="7638153" cy="6528410"/>
          </a:xfrm>
          <a:prstGeom prst="rect">
            <a:avLst/>
          </a:prstGeom>
        </p:spPr>
      </p:pic>
    </p:spTree>
    <p:extLst>
      <p:ext uri="{BB962C8B-B14F-4D97-AF65-F5344CB8AC3E}">
        <p14:creationId xmlns:p14="http://schemas.microsoft.com/office/powerpoint/2010/main" val="4268096931"/>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3" name="Text Placeholder 2"/>
          <p:cNvSpPr>
            <a:spLocks noGrp="1"/>
          </p:cNvSpPr>
          <p:nvPr>
            <p:ph type="body" sz="quarter" idx="11"/>
          </p:nvPr>
        </p:nvSpPr>
        <p:spPr>
          <a:xfrm>
            <a:off x="2405947" y="1393650"/>
            <a:ext cx="10224311" cy="6966303"/>
          </a:xfrm>
        </p:spPr>
        <p:txBody>
          <a:bodyPr/>
          <a:lstStyle/>
          <a:p>
            <a:r>
              <a:rPr lang="nl-NL" dirty="0">
                <a:solidFill>
                  <a:schemeClr val="tx1"/>
                </a:solidFill>
                <a:latin typeface="Arial" pitchFamily="34" charset="0"/>
                <a:ea typeface="ＭＳ Ｐゴシック" pitchFamily="34" charset="-128"/>
                <a:cs typeface="Arial" pitchFamily="34" charset="0"/>
              </a:rPr>
              <a:t>Des pontons clairement identifiés :</a:t>
            </a:r>
          </a:p>
          <a:p>
            <a:endParaRPr lang="nl-NL" dirty="0">
              <a:solidFill>
                <a:schemeClr val="tx1"/>
              </a:solidFill>
              <a:latin typeface="Arial" pitchFamily="34" charset="0"/>
              <a:ea typeface="ＭＳ Ｐゴシック" pitchFamily="34" charset="-128"/>
              <a:cs typeface="Arial" pitchFamily="34" charset="0"/>
            </a:endParaRPr>
          </a:p>
          <a:p>
            <a:endParaRPr lang="en-GB" dirty="0"/>
          </a:p>
        </p:txBody>
      </p:sp>
      <p:sp>
        <p:nvSpPr>
          <p:cNvPr id="4" name="Text Placeholder 3"/>
          <p:cNvSpPr>
            <a:spLocks noGrp="1"/>
          </p:cNvSpPr>
          <p:nvPr>
            <p:ph type="body" sz="quarter" idx="12"/>
          </p:nvPr>
        </p:nvSpPr>
        <p:spPr/>
        <p:txBody>
          <a:bodyPr>
            <a:noAutofit/>
          </a:bodyPr>
          <a:lstStyle/>
          <a:p>
            <a:r>
              <a:rPr lang="fr-FR" sz="3400" b="1" dirty="0">
                <a:solidFill>
                  <a:srgbClr val="002060"/>
                </a:solidFill>
                <a:latin typeface="Arial Black" panose="020B0A04020102020204" pitchFamily="34" charset="0"/>
                <a:ea typeface="+mj-ea"/>
                <a:cs typeface="+mj-cs"/>
              </a:rPr>
              <a:t>Vers l’embarquement</a:t>
            </a:r>
            <a:endParaRPr lang="en-GB" sz="3400" b="1" dirty="0">
              <a:solidFill>
                <a:srgbClr val="002060"/>
              </a:solidFill>
              <a:latin typeface="Arial Black" panose="020B0A04020102020204" pitchFamily="34" charset="0"/>
              <a:ea typeface="+mj-ea"/>
              <a:cs typeface="+mj-cs"/>
            </a:endParaRPr>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074599" y="2640878"/>
            <a:ext cx="5004082" cy="3918054"/>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28578" y="2623750"/>
            <a:ext cx="5837449" cy="3929074"/>
          </a:xfrm>
          <a:prstGeom prst="rect">
            <a:avLst/>
          </a:prstGeom>
        </p:spPr>
      </p:pic>
      <p:sp>
        <p:nvSpPr>
          <p:cNvPr id="8" name="ZoneTexte 1"/>
          <p:cNvSpPr txBox="1"/>
          <p:nvPr/>
        </p:nvSpPr>
        <p:spPr>
          <a:xfrm>
            <a:off x="1912832" y="6866167"/>
            <a:ext cx="2765107" cy="931536"/>
          </a:xfrm>
          <a:prstGeom prst="rect">
            <a:avLst/>
          </a:prstGeom>
          <a:noFill/>
        </p:spPr>
        <p:txBody>
          <a:bodyPr wrap="square" lIns="130039" tIns="65020" rIns="130039" bIns="65020" rtlCol="0">
            <a:spAutoFit/>
          </a:bodyPr>
          <a:lstStyle/>
          <a:p>
            <a:pPr algn="l" defTabSz="1300393" hangingPunct="1"/>
            <a:r>
              <a:rPr lang="fr-FR" sz="2600" b="1" kern="1200" dirty="0">
                <a:solidFill>
                  <a:schemeClr val="tx1"/>
                </a:solidFill>
                <a:latin typeface="Futura"/>
              </a:rPr>
              <a:t>Embarquement</a:t>
            </a:r>
            <a:r>
              <a:rPr lang="fr-FR" sz="2600" b="1" kern="1200" dirty="0">
                <a:solidFill>
                  <a:srgbClr val="00B050"/>
                </a:solidFill>
                <a:latin typeface="Futura"/>
              </a:rPr>
              <a:t> (</a:t>
            </a:r>
            <a:r>
              <a:rPr lang="fr-FR" sz="2600" b="1" i="1" kern="1200" dirty="0" err="1">
                <a:solidFill>
                  <a:srgbClr val="00B050"/>
                </a:solidFill>
                <a:latin typeface="Futura"/>
              </a:rPr>
              <a:t>Outgoing</a:t>
            </a:r>
            <a:r>
              <a:rPr lang="fr-FR" sz="2600" b="1" i="1" kern="1200" dirty="0">
                <a:solidFill>
                  <a:srgbClr val="00B050"/>
                </a:solidFill>
                <a:latin typeface="Futura"/>
              </a:rPr>
              <a:t> </a:t>
            </a:r>
            <a:r>
              <a:rPr lang="fr-FR" sz="2600" b="1" kern="1200" dirty="0">
                <a:solidFill>
                  <a:srgbClr val="00B050"/>
                </a:solidFill>
                <a:latin typeface="Futura"/>
              </a:rPr>
              <a:t>)</a:t>
            </a:r>
            <a:endParaRPr lang="fr-FR" sz="2600" b="1" i="1" kern="1200" dirty="0">
              <a:solidFill>
                <a:srgbClr val="00B050"/>
              </a:solidFill>
              <a:latin typeface="Futura"/>
            </a:endParaRPr>
          </a:p>
        </p:txBody>
      </p:sp>
      <p:sp>
        <p:nvSpPr>
          <p:cNvPr id="9" name="ZoneTexte 6"/>
          <p:cNvSpPr txBox="1"/>
          <p:nvPr/>
        </p:nvSpPr>
        <p:spPr>
          <a:xfrm>
            <a:off x="8159926" y="6866167"/>
            <a:ext cx="2765107" cy="931536"/>
          </a:xfrm>
          <a:prstGeom prst="rect">
            <a:avLst/>
          </a:prstGeom>
          <a:noFill/>
        </p:spPr>
        <p:txBody>
          <a:bodyPr wrap="square" lIns="130039" tIns="65020" rIns="130039" bIns="65020" rtlCol="0">
            <a:spAutoFit/>
          </a:bodyPr>
          <a:lstStyle/>
          <a:p>
            <a:pPr algn="l" defTabSz="1300393" hangingPunct="1"/>
            <a:r>
              <a:rPr lang="fr-FR" sz="2600" b="1" kern="1200" dirty="0">
                <a:solidFill>
                  <a:schemeClr val="tx1"/>
                </a:solidFill>
                <a:latin typeface="Futura"/>
              </a:rPr>
              <a:t>Débarquement</a:t>
            </a:r>
            <a:r>
              <a:rPr lang="fr-FR" sz="2600" b="1" kern="1200" dirty="0">
                <a:solidFill>
                  <a:srgbClr val="00B050"/>
                </a:solidFill>
                <a:latin typeface="Futura"/>
              </a:rPr>
              <a:t> (</a:t>
            </a:r>
            <a:r>
              <a:rPr lang="fr-FR" sz="2600" b="1" i="1" kern="1200" dirty="0" err="1">
                <a:solidFill>
                  <a:srgbClr val="00B050"/>
                </a:solidFill>
                <a:latin typeface="Futura"/>
              </a:rPr>
              <a:t>Incoming</a:t>
            </a:r>
            <a:r>
              <a:rPr lang="fr-FR" sz="2600" b="1" kern="1200" dirty="0">
                <a:solidFill>
                  <a:srgbClr val="00B050"/>
                </a:solidFill>
                <a:latin typeface="Futura"/>
              </a:rPr>
              <a:t>)</a:t>
            </a:r>
          </a:p>
        </p:txBody>
      </p:sp>
    </p:spTree>
    <p:extLst>
      <p:ext uri="{BB962C8B-B14F-4D97-AF65-F5344CB8AC3E}">
        <p14:creationId xmlns:p14="http://schemas.microsoft.com/office/powerpoint/2010/main" val="246502039"/>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3" name="Text Placeholder 2"/>
          <p:cNvSpPr>
            <a:spLocks noGrp="1"/>
          </p:cNvSpPr>
          <p:nvPr>
            <p:ph type="body" sz="quarter" idx="11"/>
          </p:nvPr>
        </p:nvSpPr>
        <p:spPr>
          <a:xfrm>
            <a:off x="2405947" y="1393650"/>
            <a:ext cx="10224311" cy="6966303"/>
          </a:xfrm>
        </p:spPr>
        <p:txBody>
          <a:bodyPr/>
          <a:lstStyle/>
          <a:p>
            <a:r>
              <a:rPr lang="nl-NL" dirty="0">
                <a:solidFill>
                  <a:schemeClr val="tx1"/>
                </a:solidFill>
                <a:latin typeface="Arial" pitchFamily="34" charset="0"/>
                <a:ea typeface="ＭＳ Ｐゴシック" pitchFamily="34" charset="-128"/>
                <a:cs typeface="Arial" pitchFamily="34" charset="0"/>
              </a:rPr>
              <a:t>Des points vérifiés par les arbitres :</a:t>
            </a:r>
          </a:p>
          <a:p>
            <a:endParaRPr lang="nl-NL" dirty="0">
              <a:solidFill>
                <a:schemeClr val="tx1"/>
              </a:solidFill>
              <a:latin typeface="Arial" pitchFamily="34" charset="0"/>
              <a:ea typeface="ＭＳ Ｐゴシック" pitchFamily="34" charset="-128"/>
              <a:cs typeface="Arial" pitchFamily="34" charset="0"/>
            </a:endParaRPr>
          </a:p>
          <a:p>
            <a:pPr marL="406374" indent="-406374">
              <a:buFont typeface="Arial" panose="020B0604020202020204" pitchFamily="34" charset="0"/>
              <a:buChar char="•"/>
            </a:pPr>
            <a:r>
              <a:rPr lang="nl-NL" dirty="0">
                <a:solidFill>
                  <a:srgbClr val="00B050"/>
                </a:solidFill>
                <a:latin typeface="Arial" pitchFamily="34" charset="0"/>
                <a:ea typeface="ＭＳ Ｐゴシック" pitchFamily="34" charset="-128"/>
                <a:cs typeface="Arial" pitchFamily="34" charset="0"/>
              </a:rPr>
              <a:t>Sécurité</a:t>
            </a:r>
            <a:r>
              <a:rPr lang="nl-NL" dirty="0">
                <a:solidFill>
                  <a:schemeClr val="tx1"/>
                </a:solidFill>
                <a:latin typeface="Arial" pitchFamily="34" charset="0"/>
                <a:ea typeface="ＭＳ Ｐゴシック" pitchFamily="34" charset="-128"/>
                <a:cs typeface="Arial" pitchFamily="34" charset="0"/>
              </a:rPr>
              <a:t> : boule de protection, </a:t>
            </a:r>
            <a:r>
              <a:rPr lang="nl-NL" dirty="0">
                <a:solidFill>
                  <a:srgbClr val="00B050"/>
                </a:solidFill>
                <a:latin typeface="Arial" pitchFamily="34" charset="0"/>
                <a:ea typeface="ＭＳ Ｐゴシック" pitchFamily="34" charset="-128"/>
                <a:cs typeface="Arial" pitchFamily="34" charset="0"/>
              </a:rPr>
              <a:t>système “quick release” obligatoire</a:t>
            </a:r>
            <a:r>
              <a:rPr lang="nl-NL" dirty="0">
                <a:solidFill>
                  <a:schemeClr val="tx1"/>
                </a:solidFill>
                <a:latin typeface="Arial" pitchFamily="34" charset="0"/>
                <a:ea typeface="ＭＳ Ｐゴシック" pitchFamily="34" charset="-128"/>
                <a:cs typeface="Arial" pitchFamily="34" charset="0"/>
              </a:rPr>
              <a:t>, lacets ou chaussures ne dépassant pas l’horizontale pour permettre dégagement aisé du rameur </a:t>
            </a:r>
          </a:p>
          <a:p>
            <a:pPr marL="406374" indent="-406374">
              <a:buFont typeface="Arial" panose="020B0604020202020204" pitchFamily="34" charset="0"/>
              <a:buChar char="•"/>
            </a:pPr>
            <a:endParaRPr lang="nl-NL" dirty="0">
              <a:solidFill>
                <a:schemeClr val="tx1"/>
              </a:solidFill>
              <a:latin typeface="Arial" pitchFamily="34" charset="0"/>
              <a:ea typeface="ＭＳ Ｐゴシック" pitchFamily="34" charset="-128"/>
              <a:cs typeface="Arial" pitchFamily="34" charset="0"/>
            </a:endParaRPr>
          </a:p>
          <a:p>
            <a:pPr marL="406374" indent="-406374">
              <a:buFont typeface="Arial" panose="020B0604020202020204" pitchFamily="34" charset="0"/>
              <a:buChar char="•"/>
            </a:pPr>
            <a:r>
              <a:rPr lang="nl-NL" dirty="0">
                <a:solidFill>
                  <a:schemeClr val="tx1"/>
                </a:solidFill>
                <a:latin typeface="Arial" pitchFamily="34" charset="0"/>
                <a:ea typeface="ＭＳ Ｐゴシック" pitchFamily="34" charset="-128"/>
                <a:cs typeface="Arial" pitchFamily="34" charset="0"/>
              </a:rPr>
              <a:t>Publicité</a:t>
            </a:r>
          </a:p>
          <a:p>
            <a:pPr marL="406374" indent="-406374">
              <a:buFont typeface="Arial" panose="020B0604020202020204" pitchFamily="34" charset="0"/>
              <a:buChar char="•"/>
            </a:pPr>
            <a:endParaRPr lang="nl-NL" dirty="0">
              <a:solidFill>
                <a:schemeClr val="tx1"/>
              </a:solidFill>
              <a:latin typeface="Arial" pitchFamily="34" charset="0"/>
              <a:ea typeface="ＭＳ Ｐゴシック" pitchFamily="34" charset="-128"/>
              <a:cs typeface="Arial" pitchFamily="34" charset="0"/>
            </a:endParaRPr>
          </a:p>
          <a:p>
            <a:pPr marL="406374" indent="-406374">
              <a:buFont typeface="Arial" panose="020B0604020202020204" pitchFamily="34" charset="0"/>
              <a:buChar char="•"/>
            </a:pPr>
            <a:r>
              <a:rPr lang="nl-NL" dirty="0">
                <a:solidFill>
                  <a:schemeClr val="tx1"/>
                </a:solidFill>
                <a:latin typeface="Arial" pitchFamily="34" charset="0"/>
                <a:ea typeface="ＭＳ Ｐゴシック" pitchFamily="34" charset="-128"/>
                <a:cs typeface="Arial" pitchFamily="34" charset="0"/>
              </a:rPr>
              <a:t>Identité par photobook </a:t>
            </a:r>
          </a:p>
          <a:p>
            <a:pPr marL="406374" indent="-406374">
              <a:buFont typeface="Arial" panose="020B0604020202020204" pitchFamily="34" charset="0"/>
              <a:buChar char="•"/>
            </a:pPr>
            <a:endParaRPr lang="nl-NL" dirty="0">
              <a:solidFill>
                <a:schemeClr val="tx1"/>
              </a:solidFill>
              <a:latin typeface="Arial" pitchFamily="34" charset="0"/>
              <a:ea typeface="ＭＳ Ｐゴシック" pitchFamily="34" charset="-128"/>
              <a:cs typeface="Arial" pitchFamily="34" charset="0"/>
            </a:endParaRPr>
          </a:p>
          <a:p>
            <a:pPr marL="406374" indent="-406374">
              <a:buFont typeface="Arial" panose="020B0604020202020204" pitchFamily="34" charset="0"/>
              <a:buChar char="•"/>
            </a:pPr>
            <a:r>
              <a:rPr lang="nl-NL" dirty="0">
                <a:solidFill>
                  <a:schemeClr val="tx1"/>
                </a:solidFill>
                <a:latin typeface="Arial" pitchFamily="34" charset="0"/>
                <a:ea typeface="ＭＳ Ｐゴシック" pitchFamily="34" charset="-128"/>
                <a:cs typeface="Arial" pitchFamily="34" charset="0"/>
              </a:rPr>
              <a:t>Tenues, et cohérence entre les tenues</a:t>
            </a:r>
          </a:p>
          <a:p>
            <a:pPr marL="406374" indent="-406374">
              <a:buFont typeface="Arial" panose="020B0604020202020204" pitchFamily="34" charset="0"/>
              <a:buChar char="•"/>
            </a:pPr>
            <a:endParaRPr lang="nl-NL" dirty="0">
              <a:solidFill>
                <a:schemeClr val="tx1"/>
              </a:solidFill>
              <a:latin typeface="Arial" pitchFamily="34" charset="0"/>
              <a:ea typeface="ＭＳ Ｐゴシック" pitchFamily="34" charset="-128"/>
              <a:cs typeface="Arial" pitchFamily="34" charset="0"/>
            </a:endParaRPr>
          </a:p>
          <a:p>
            <a:pPr marL="406374" indent="-406374">
              <a:buFont typeface="Arial" panose="020B0604020202020204" pitchFamily="34" charset="0"/>
              <a:buChar char="•"/>
            </a:pPr>
            <a:r>
              <a:rPr lang="nl-NL" dirty="0">
                <a:solidFill>
                  <a:schemeClr val="tx1"/>
                </a:solidFill>
                <a:latin typeface="Arial" pitchFamily="34" charset="0"/>
                <a:ea typeface="ＭＳ Ｐゴシック" pitchFamily="34" charset="-128"/>
                <a:cs typeface="Arial" pitchFamily="34" charset="0"/>
              </a:rPr>
              <a:t>Numéro, apporté par l’organisation dans les évènements World Rowing</a:t>
            </a:r>
          </a:p>
          <a:p>
            <a:endParaRPr lang="nl-NL" dirty="0">
              <a:solidFill>
                <a:schemeClr val="tx1"/>
              </a:solidFill>
              <a:latin typeface="Arial" pitchFamily="34" charset="0"/>
              <a:ea typeface="ＭＳ Ｐゴシック" pitchFamily="34" charset="-128"/>
              <a:cs typeface="Arial" pitchFamily="34" charset="0"/>
            </a:endParaRPr>
          </a:p>
          <a:p>
            <a:endParaRPr lang="en-GB" dirty="0"/>
          </a:p>
        </p:txBody>
      </p:sp>
      <p:sp>
        <p:nvSpPr>
          <p:cNvPr id="4" name="Text Placeholder 3"/>
          <p:cNvSpPr>
            <a:spLocks noGrp="1"/>
          </p:cNvSpPr>
          <p:nvPr>
            <p:ph type="body" sz="quarter" idx="12"/>
          </p:nvPr>
        </p:nvSpPr>
        <p:spPr/>
        <p:txBody>
          <a:bodyPr>
            <a:noAutofit/>
          </a:bodyPr>
          <a:lstStyle/>
          <a:p>
            <a:r>
              <a:rPr lang="fr-FR" sz="3400" b="1" dirty="0">
                <a:solidFill>
                  <a:srgbClr val="002060"/>
                </a:solidFill>
                <a:latin typeface="Arial Black" panose="020B0A04020102020204" pitchFamily="34" charset="0"/>
                <a:ea typeface="+mj-ea"/>
                <a:cs typeface="+mj-cs"/>
              </a:rPr>
              <a:t>Vers l’embarquement</a:t>
            </a:r>
            <a:endParaRPr lang="en-GB" sz="3400" b="1" dirty="0">
              <a:solidFill>
                <a:srgbClr val="002060"/>
              </a:solidFill>
              <a:latin typeface="Arial Black" panose="020B0A04020102020204" pitchFamily="34" charset="0"/>
              <a:ea typeface="+mj-ea"/>
              <a:cs typeface="+mj-cs"/>
            </a:endParaRPr>
          </a:p>
        </p:txBody>
      </p:sp>
      <p:pic>
        <p:nvPicPr>
          <p:cNvPr id="5" name="Image 23"/>
          <p:cNvPicPr>
            <a:picLocks noChangeAspect="1"/>
          </p:cNvPicPr>
          <p:nvPr/>
        </p:nvPicPr>
        <p:blipFill>
          <a:blip r:embed="rId3"/>
          <a:stretch>
            <a:fillRect/>
          </a:stretch>
        </p:blipFill>
        <p:spPr>
          <a:xfrm>
            <a:off x="9152263" y="3238218"/>
            <a:ext cx="3416223" cy="2566502"/>
          </a:xfrm>
          <a:prstGeom prst="rect">
            <a:avLst/>
          </a:prstGeom>
        </p:spPr>
      </p:pic>
    </p:spTree>
    <p:extLst>
      <p:ext uri="{BB962C8B-B14F-4D97-AF65-F5344CB8AC3E}">
        <p14:creationId xmlns:p14="http://schemas.microsoft.com/office/powerpoint/2010/main" val="1495065685"/>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a:lstStyle/>
          <a:p>
            <a:r>
              <a:rPr lang="fr-FR" dirty="0">
                <a:solidFill>
                  <a:schemeClr val="tx1"/>
                </a:solidFill>
                <a:latin typeface="Arial" pitchFamily="34" charset="0"/>
                <a:ea typeface="ＭＳ Ｐゴシック" pitchFamily="34" charset="-128"/>
                <a:cs typeface="Arial" pitchFamily="34" charset="0"/>
              </a:rPr>
              <a:t>Comme en FRA :</a:t>
            </a:r>
          </a:p>
          <a:p>
            <a:pPr marL="406374" indent="-406374">
              <a:spcBef>
                <a:spcPts val="1800"/>
              </a:spcBef>
              <a:buFont typeface="Arial" panose="020B0604020202020204" pitchFamily="34" charset="0"/>
              <a:buChar char="•"/>
            </a:pPr>
            <a:r>
              <a:rPr lang="fr-FR" dirty="0">
                <a:solidFill>
                  <a:schemeClr val="tx1"/>
                </a:solidFill>
                <a:latin typeface="Arial" pitchFamily="34" charset="0"/>
                <a:ea typeface="ＭＳ Ｐゴシック" pitchFamily="34" charset="-128"/>
                <a:cs typeface="Arial" pitchFamily="34" charset="0"/>
              </a:rPr>
              <a:t>Respecter le sens de circulation</a:t>
            </a:r>
          </a:p>
          <a:p>
            <a:pPr marL="406374" indent="-406374">
              <a:spcBef>
                <a:spcPts val="1800"/>
              </a:spcBef>
              <a:buFont typeface="Arial" panose="020B0604020202020204" pitchFamily="34" charset="0"/>
              <a:buChar char="•"/>
            </a:pPr>
            <a:r>
              <a:rPr lang="fr-FR" dirty="0">
                <a:solidFill>
                  <a:schemeClr val="tx1"/>
                </a:solidFill>
                <a:latin typeface="Arial" pitchFamily="34" charset="0"/>
                <a:ea typeface="ＭＳ Ｐゴシック" pitchFamily="34" charset="-128"/>
                <a:cs typeface="Arial" pitchFamily="34" charset="0"/>
              </a:rPr>
              <a:t>S’arrêter au passage d’une course</a:t>
            </a:r>
          </a:p>
          <a:p>
            <a:pPr marL="406374" indent="-406374">
              <a:spcBef>
                <a:spcPts val="1800"/>
              </a:spcBef>
              <a:buFont typeface="Arial" panose="020B0604020202020204" pitchFamily="34" charset="0"/>
              <a:buChar char="•"/>
            </a:pPr>
            <a:r>
              <a:rPr lang="fr-FR" dirty="0">
                <a:solidFill>
                  <a:schemeClr val="tx1"/>
                </a:solidFill>
                <a:latin typeface="Arial" pitchFamily="34" charset="0"/>
                <a:ea typeface="ＭＳ Ｐゴシック" pitchFamily="34" charset="-128"/>
                <a:cs typeface="Arial" pitchFamily="34" charset="0"/>
              </a:rPr>
              <a:t>Ne pas accompagner de course sur tout ou partie du parcours</a:t>
            </a:r>
          </a:p>
          <a:p>
            <a:pPr marL="406374" indent="-406374">
              <a:spcBef>
                <a:spcPts val="1800"/>
              </a:spcBef>
              <a:buFont typeface="Arial" panose="020B0604020202020204" pitchFamily="34" charset="0"/>
              <a:buChar char="•"/>
            </a:pPr>
            <a:r>
              <a:rPr lang="fr-FR" dirty="0">
                <a:solidFill>
                  <a:schemeClr val="tx1"/>
                </a:solidFill>
                <a:latin typeface="Arial" pitchFamily="34" charset="0"/>
                <a:ea typeface="ＭＳ Ｐゴシック" pitchFamily="34" charset="-128"/>
                <a:cs typeface="Arial" pitchFamily="34" charset="0"/>
              </a:rPr>
              <a:t>Obéir aux injonctions des arbitres et bénévoles qui jalonnent le parcours</a:t>
            </a:r>
          </a:p>
          <a:p>
            <a:pPr marL="406374" indent="-406374">
              <a:buFont typeface="Arial" panose="020B0604020202020204" pitchFamily="34" charset="0"/>
              <a:buChar char="•"/>
            </a:pPr>
            <a:endParaRPr lang="fr-FR" dirty="0">
              <a:solidFill>
                <a:schemeClr val="tx1"/>
              </a:solidFill>
              <a:latin typeface="Arial" pitchFamily="34" charset="0"/>
              <a:ea typeface="ＭＳ Ｐゴシック" pitchFamily="34" charset="-128"/>
              <a:cs typeface="Arial" pitchFamily="34" charset="0"/>
            </a:endParaRPr>
          </a:p>
          <a:p>
            <a:r>
              <a:rPr lang="fr-FR" dirty="0">
                <a:solidFill>
                  <a:schemeClr val="tx1"/>
                </a:solidFill>
                <a:latin typeface="Arial" pitchFamily="34" charset="0"/>
                <a:ea typeface="ＭＳ Ｐゴシック" pitchFamily="34" charset="-128"/>
                <a:cs typeface="Arial" pitchFamily="34" charset="0"/>
              </a:rPr>
              <a:t>En cas d’avarie :</a:t>
            </a:r>
          </a:p>
          <a:p>
            <a:pPr marL="406374" indent="-406374">
              <a:spcBef>
                <a:spcPts val="1800"/>
              </a:spcBef>
              <a:buFont typeface="Arial" panose="020B0604020202020204" pitchFamily="34" charset="0"/>
              <a:buChar char="•"/>
            </a:pPr>
            <a:r>
              <a:rPr lang="fr-FR" dirty="0">
                <a:solidFill>
                  <a:schemeClr val="tx1"/>
                </a:solidFill>
                <a:latin typeface="Arial" pitchFamily="34" charset="0"/>
                <a:ea typeface="ＭＳ Ｐゴシック" pitchFamily="34" charset="-128"/>
                <a:cs typeface="Arial" pitchFamily="34" charset="0"/>
              </a:rPr>
              <a:t>Signaler au plus vite l’avarie auprès d’un arbitre ; le président de Jury pourra reporter la course</a:t>
            </a:r>
          </a:p>
          <a:p>
            <a:pPr marL="406374" indent="-406374">
              <a:spcBef>
                <a:spcPts val="1800"/>
              </a:spcBef>
              <a:buFont typeface="Arial" panose="020B0604020202020204" pitchFamily="34" charset="0"/>
              <a:buChar char="•"/>
            </a:pPr>
            <a:r>
              <a:rPr lang="fr-FR" dirty="0">
                <a:solidFill>
                  <a:schemeClr val="tx1"/>
                </a:solidFill>
                <a:latin typeface="Arial" pitchFamily="34" charset="0"/>
                <a:ea typeface="ＭＳ Ｐゴシック" pitchFamily="34" charset="-128"/>
                <a:cs typeface="Arial" pitchFamily="34" charset="0"/>
              </a:rPr>
              <a:t>Evaluer le temps de réparation</a:t>
            </a:r>
          </a:p>
          <a:p>
            <a:pPr marL="406374" indent="-406374">
              <a:spcBef>
                <a:spcPts val="1800"/>
              </a:spcBef>
              <a:buFont typeface="Arial" panose="020B0604020202020204" pitchFamily="34" charset="0"/>
              <a:buChar char="•"/>
            </a:pPr>
            <a:r>
              <a:rPr lang="fr-FR" dirty="0">
                <a:solidFill>
                  <a:schemeClr val="tx1"/>
                </a:solidFill>
                <a:latin typeface="Arial" pitchFamily="34" charset="0"/>
                <a:ea typeface="ＭＳ Ｐゴシック" pitchFamily="34" charset="-128"/>
                <a:cs typeface="Arial" pitchFamily="34" charset="0"/>
              </a:rPr>
              <a:t>S’informer du nouvel horaire de course</a:t>
            </a:r>
          </a:p>
          <a:p>
            <a:pPr marL="406374" indent="-406374">
              <a:buFont typeface="Arial" panose="020B0604020202020204" pitchFamily="34" charset="0"/>
              <a:buChar char="•"/>
            </a:pPr>
            <a:endParaRPr lang="fr-FR" dirty="0">
              <a:solidFill>
                <a:schemeClr val="tx1"/>
              </a:solidFill>
              <a:latin typeface="Arial" pitchFamily="34" charset="0"/>
              <a:ea typeface="ＭＳ Ｐゴシック" pitchFamily="34" charset="-128"/>
              <a:cs typeface="Arial" pitchFamily="34" charset="0"/>
            </a:endParaRPr>
          </a:p>
          <a:p>
            <a:endParaRPr lang="en-GB" dirty="0"/>
          </a:p>
        </p:txBody>
      </p:sp>
      <p:sp>
        <p:nvSpPr>
          <p:cNvPr id="4" name="Text Placeholder 3"/>
          <p:cNvSpPr>
            <a:spLocks noGrp="1"/>
          </p:cNvSpPr>
          <p:nvPr>
            <p:ph type="body" sz="quarter" idx="12"/>
          </p:nvPr>
        </p:nvSpPr>
        <p:spPr/>
        <p:txBody>
          <a:bodyPr>
            <a:normAutofit lnSpcReduction="10000"/>
          </a:bodyPr>
          <a:lstStyle/>
          <a:p>
            <a:r>
              <a:rPr lang="fr-FR" sz="3400" b="1" dirty="0">
                <a:solidFill>
                  <a:srgbClr val="002060"/>
                </a:solidFill>
                <a:latin typeface="Arial Black" panose="020B0A04020102020204" pitchFamily="34" charset="0"/>
                <a:ea typeface="+mj-ea"/>
                <a:cs typeface="+mj-cs"/>
              </a:rPr>
              <a:t>Sur le chemin du départ</a:t>
            </a:r>
            <a:endParaRPr lang="en-GB" sz="3400" b="1" dirty="0">
              <a:solidFill>
                <a:srgbClr val="002060"/>
              </a:solidFill>
              <a:latin typeface="Arial Black" panose="020B0A04020102020204" pitchFamily="34" charset="0"/>
              <a:ea typeface="+mj-ea"/>
              <a:cs typeface="+mj-cs"/>
            </a:endParaRPr>
          </a:p>
          <a:p>
            <a:endParaRPr lang="en-GB" dirty="0"/>
          </a:p>
        </p:txBody>
      </p:sp>
      <p:pic>
        <p:nvPicPr>
          <p:cNvPr id="5" name="Image 5"/>
          <p:cNvPicPr>
            <a:picLocks noChangeAspect="1"/>
          </p:cNvPicPr>
          <p:nvPr/>
        </p:nvPicPr>
        <p:blipFill rotWithShape="1">
          <a:blip r:embed="rId2"/>
          <a:srcRect b="13203"/>
          <a:stretch/>
        </p:blipFill>
        <p:spPr>
          <a:xfrm>
            <a:off x="8121213" y="6221495"/>
            <a:ext cx="4767212" cy="2659995"/>
          </a:xfrm>
          <a:prstGeom prst="rect">
            <a:avLst/>
          </a:prstGeom>
        </p:spPr>
      </p:pic>
    </p:spTree>
    <p:extLst>
      <p:ext uri="{BB962C8B-B14F-4D97-AF65-F5344CB8AC3E}">
        <p14:creationId xmlns:p14="http://schemas.microsoft.com/office/powerpoint/2010/main" val="977379673"/>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3" name="Text Placeholder 2"/>
          <p:cNvSpPr>
            <a:spLocks noGrp="1"/>
          </p:cNvSpPr>
          <p:nvPr>
            <p:ph type="body" sz="quarter" idx="11"/>
          </p:nvPr>
        </p:nvSpPr>
        <p:spPr/>
        <p:txBody>
          <a:bodyPr/>
          <a:lstStyle/>
          <a:p>
            <a:r>
              <a:rPr lang="fr-FR" dirty="0">
                <a:solidFill>
                  <a:schemeClr val="tx1"/>
                </a:solidFill>
                <a:latin typeface="Arial" pitchFamily="34" charset="0"/>
                <a:ea typeface="ＭＳ Ｐゴシック" pitchFamily="34" charset="-128"/>
                <a:cs typeface="Arial" pitchFamily="34" charset="0"/>
              </a:rPr>
              <a:t>Comme en FRA :</a:t>
            </a:r>
          </a:p>
          <a:p>
            <a:pPr marL="406374" indent="-406374">
              <a:spcBef>
                <a:spcPts val="1800"/>
              </a:spcBef>
              <a:buFont typeface="Arial" panose="020B0604020202020204" pitchFamily="34" charset="0"/>
              <a:buChar char="•"/>
            </a:pPr>
            <a:r>
              <a:rPr lang="fr-FR" dirty="0">
                <a:solidFill>
                  <a:schemeClr val="tx1"/>
                </a:solidFill>
                <a:latin typeface="Arial" pitchFamily="34" charset="0"/>
                <a:ea typeface="ＭＳ Ｐゴシック" pitchFamily="34" charset="-128"/>
                <a:cs typeface="Arial" pitchFamily="34" charset="0"/>
              </a:rPr>
              <a:t>Attendre d’être appelé avant de pénétrer sur le champ de courses, au plus près possible des pontons de départ</a:t>
            </a:r>
          </a:p>
          <a:p>
            <a:pPr marL="406374" indent="-406374">
              <a:spcBef>
                <a:spcPts val="1800"/>
              </a:spcBef>
              <a:buFont typeface="Arial" panose="020B0604020202020204" pitchFamily="34" charset="0"/>
              <a:buChar char="•"/>
            </a:pPr>
            <a:r>
              <a:rPr lang="fr-FR" dirty="0">
                <a:solidFill>
                  <a:schemeClr val="tx1"/>
                </a:solidFill>
                <a:latin typeface="Arial" pitchFamily="34" charset="0"/>
                <a:ea typeface="ＭＳ Ｐゴシック" pitchFamily="34" charset="-128"/>
                <a:cs typeface="Arial" pitchFamily="34" charset="0"/>
              </a:rPr>
              <a:t>C’est bien de parler anglais un minimum pour comprendre et se faire comprendre !</a:t>
            </a:r>
          </a:p>
          <a:p>
            <a:pPr marL="406374" indent="-406374">
              <a:spcBef>
                <a:spcPts val="1800"/>
              </a:spcBef>
              <a:buFont typeface="Arial" panose="020B0604020202020204" pitchFamily="34" charset="0"/>
              <a:buChar char="•"/>
            </a:pPr>
            <a:r>
              <a:rPr lang="fr-FR" dirty="0">
                <a:solidFill>
                  <a:schemeClr val="tx1"/>
                </a:solidFill>
                <a:latin typeface="Arial" pitchFamily="34" charset="0"/>
                <a:ea typeface="ＭＳ Ｐゴシック" pitchFamily="34" charset="-128"/>
                <a:cs typeface="Arial" pitchFamily="34" charset="0"/>
              </a:rPr>
              <a:t>Ecouter les remarques et informations du Starter : en international, les couloirs peuvent être décalés pour des raisons d’équité. Avoir le numéro 3 ne veut pas forcément dire qu’on court au couloir 3 !</a:t>
            </a:r>
          </a:p>
          <a:p>
            <a:pPr marL="406374" indent="-406374">
              <a:spcBef>
                <a:spcPts val="1800"/>
              </a:spcBef>
              <a:buFont typeface="Arial" panose="020B0604020202020204" pitchFamily="34" charset="0"/>
              <a:buChar char="•"/>
            </a:pPr>
            <a:r>
              <a:rPr lang="fr-FR" dirty="0">
                <a:solidFill>
                  <a:schemeClr val="tx1"/>
                </a:solidFill>
                <a:latin typeface="Arial" pitchFamily="34" charset="0"/>
                <a:ea typeface="ＭＳ Ｐゴシック" pitchFamily="34" charset="-128"/>
                <a:cs typeface="Arial" pitchFamily="34" charset="0"/>
              </a:rPr>
              <a:t>Pas besoin d’être dans l’ordre pour entrer sur le champ de course, le Starter appelle ceux qui sont présents : « France, </a:t>
            </a:r>
            <a:r>
              <a:rPr lang="fr-FR" dirty="0" err="1">
                <a:solidFill>
                  <a:schemeClr val="tx1"/>
                </a:solidFill>
                <a:latin typeface="Arial" pitchFamily="34" charset="0"/>
                <a:ea typeface="ＭＳ Ｐゴシック" pitchFamily="34" charset="-128"/>
                <a:cs typeface="Arial" pitchFamily="34" charset="0"/>
              </a:rPr>
              <a:t>lane</a:t>
            </a:r>
            <a:r>
              <a:rPr lang="fr-FR" dirty="0">
                <a:solidFill>
                  <a:schemeClr val="tx1"/>
                </a:solidFill>
                <a:latin typeface="Arial" pitchFamily="34" charset="0"/>
                <a:ea typeface="ＭＳ Ｐゴシック" pitchFamily="34" charset="-128"/>
                <a:cs typeface="Arial" pitchFamily="34" charset="0"/>
              </a:rPr>
              <a:t> 4 ; </a:t>
            </a:r>
            <a:r>
              <a:rPr lang="fr-FR" dirty="0" err="1">
                <a:solidFill>
                  <a:schemeClr val="tx1"/>
                </a:solidFill>
                <a:latin typeface="Arial" pitchFamily="34" charset="0"/>
                <a:ea typeface="ＭＳ Ｐゴシック" pitchFamily="34" charset="-128"/>
                <a:cs typeface="Arial" pitchFamily="34" charset="0"/>
              </a:rPr>
              <a:t>Denmark</a:t>
            </a:r>
            <a:r>
              <a:rPr lang="fr-FR" dirty="0">
                <a:solidFill>
                  <a:schemeClr val="tx1"/>
                </a:solidFill>
                <a:latin typeface="Arial" pitchFamily="34" charset="0"/>
                <a:ea typeface="ＭＳ Ｐゴシック" pitchFamily="34" charset="-128"/>
                <a:cs typeface="Arial" pitchFamily="34" charset="0"/>
              </a:rPr>
              <a:t>, </a:t>
            </a:r>
            <a:r>
              <a:rPr lang="fr-FR" dirty="0" err="1">
                <a:solidFill>
                  <a:schemeClr val="tx1"/>
                </a:solidFill>
                <a:latin typeface="Arial" pitchFamily="34" charset="0"/>
                <a:ea typeface="ＭＳ Ｐゴシック" pitchFamily="34" charset="-128"/>
                <a:cs typeface="Arial" pitchFamily="34" charset="0"/>
              </a:rPr>
              <a:t>lane</a:t>
            </a:r>
            <a:r>
              <a:rPr lang="fr-FR" dirty="0">
                <a:solidFill>
                  <a:schemeClr val="tx1"/>
                </a:solidFill>
                <a:latin typeface="Arial" pitchFamily="34" charset="0"/>
                <a:ea typeface="ＭＳ Ｐゴシック" pitchFamily="34" charset="-128"/>
                <a:cs typeface="Arial" pitchFamily="34" charset="0"/>
              </a:rPr>
              <a:t> 6 ; Germany, </a:t>
            </a:r>
            <a:r>
              <a:rPr lang="fr-FR" dirty="0" err="1">
                <a:solidFill>
                  <a:schemeClr val="tx1"/>
                </a:solidFill>
                <a:latin typeface="Arial" pitchFamily="34" charset="0"/>
                <a:ea typeface="ＭＳ Ｐゴシック" pitchFamily="34" charset="-128"/>
                <a:cs typeface="Arial" pitchFamily="34" charset="0"/>
              </a:rPr>
              <a:t>lane</a:t>
            </a:r>
            <a:r>
              <a:rPr lang="fr-FR" dirty="0">
                <a:solidFill>
                  <a:schemeClr val="tx1"/>
                </a:solidFill>
                <a:latin typeface="Arial" pitchFamily="34" charset="0"/>
                <a:ea typeface="ＭＳ Ｐゴシック" pitchFamily="34" charset="-128"/>
                <a:cs typeface="Arial" pitchFamily="34" charset="0"/>
              </a:rPr>
              <a:t> 1 etc. »</a:t>
            </a:r>
          </a:p>
          <a:p>
            <a:pPr marL="406374" indent="-406374">
              <a:buFont typeface="Arial" panose="020B0604020202020204" pitchFamily="34" charset="0"/>
              <a:buChar char="•"/>
            </a:pPr>
            <a:endParaRPr lang="en-GB" dirty="0">
              <a:solidFill>
                <a:schemeClr val="tx1"/>
              </a:solidFill>
              <a:latin typeface="Arial" pitchFamily="34" charset="0"/>
              <a:ea typeface="ＭＳ Ｐゴシック" pitchFamily="34" charset="-128"/>
              <a:cs typeface="Arial" pitchFamily="34" charset="0"/>
            </a:endParaRPr>
          </a:p>
        </p:txBody>
      </p:sp>
      <p:sp>
        <p:nvSpPr>
          <p:cNvPr id="4" name="Text Placeholder 3"/>
          <p:cNvSpPr>
            <a:spLocks noGrp="1"/>
          </p:cNvSpPr>
          <p:nvPr>
            <p:ph type="body" sz="quarter" idx="12"/>
          </p:nvPr>
        </p:nvSpPr>
        <p:spPr/>
        <p:txBody>
          <a:bodyPr>
            <a:noAutofit/>
          </a:bodyPr>
          <a:lstStyle/>
          <a:p>
            <a:r>
              <a:rPr lang="fr-FR" sz="3400" b="1" dirty="0">
                <a:solidFill>
                  <a:srgbClr val="002060"/>
                </a:solidFill>
                <a:latin typeface="Arial Black" panose="020B0A04020102020204" pitchFamily="34" charset="0"/>
                <a:ea typeface="+mj-ea"/>
                <a:cs typeface="+mj-cs"/>
              </a:rPr>
              <a:t>Dans la zone de départ</a:t>
            </a:r>
            <a:endParaRPr lang="en-GB" sz="3400" b="1" dirty="0">
              <a:solidFill>
                <a:srgbClr val="002060"/>
              </a:solidFill>
              <a:latin typeface="Arial Black" panose="020B0A04020102020204" pitchFamily="34" charset="0"/>
              <a:ea typeface="+mj-ea"/>
              <a:cs typeface="+mj-cs"/>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t="28257"/>
          <a:stretch/>
        </p:blipFill>
        <p:spPr>
          <a:xfrm>
            <a:off x="6549777" y="6783185"/>
            <a:ext cx="5872896" cy="2820554"/>
          </a:xfrm>
          <a:prstGeom prst="rect">
            <a:avLst/>
          </a:prstGeom>
        </p:spPr>
      </p:pic>
    </p:spTree>
    <p:extLst>
      <p:ext uri="{BB962C8B-B14F-4D97-AF65-F5344CB8AC3E}">
        <p14:creationId xmlns:p14="http://schemas.microsoft.com/office/powerpoint/2010/main" val="35917705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 name="Distance maximale des courses en ligne :…"/>
          <p:cNvSpPr txBox="1">
            <a:spLocks noGrp="1"/>
          </p:cNvSpPr>
          <p:nvPr>
            <p:ph type="body" sz="quarter" idx="10"/>
          </p:nvPr>
        </p:nvSpPr>
        <p:spPr>
          <a:prstGeom prst="rect">
            <a:avLst/>
          </a:prstGeom>
        </p:spPr>
        <p:txBody>
          <a:bodyPr/>
          <a:lstStyle/>
          <a:p>
            <a:pPr marL="317500" indent="0">
              <a:buNone/>
            </a:pPr>
            <a:endParaRPr lang="fr-FR" dirty="0"/>
          </a:p>
        </p:txBody>
      </p:sp>
      <p:sp>
        <p:nvSpPr>
          <p:cNvPr id="2" name="Text Placeholder 1"/>
          <p:cNvSpPr>
            <a:spLocks noGrp="1"/>
          </p:cNvSpPr>
          <p:nvPr>
            <p:ph type="body" sz="quarter" idx="11"/>
          </p:nvPr>
        </p:nvSpPr>
        <p:spPr/>
        <p:txBody>
          <a:bodyPr/>
          <a:lstStyle/>
          <a:p>
            <a:pPr>
              <a:spcBef>
                <a:spcPts val="1800"/>
              </a:spcBef>
              <a:buClrTx/>
            </a:pPr>
            <a:r>
              <a:rPr lang="fr-FR" dirty="0">
                <a:solidFill>
                  <a:srgbClr val="002060"/>
                </a:solidFill>
              </a:rPr>
              <a:t>Distance </a:t>
            </a:r>
            <a:r>
              <a:rPr lang="fr-FR" b="1" dirty="0">
                <a:solidFill>
                  <a:srgbClr val="002060"/>
                </a:solidFill>
              </a:rPr>
              <a:t>maximale</a:t>
            </a:r>
            <a:r>
              <a:rPr lang="fr-FR" dirty="0">
                <a:solidFill>
                  <a:srgbClr val="002060"/>
                </a:solidFill>
              </a:rPr>
              <a:t> des courses en ligne :</a:t>
            </a:r>
          </a:p>
          <a:p>
            <a:pPr marL="342900" indent="-342900">
              <a:spcBef>
                <a:spcPts val="1800"/>
              </a:spcBef>
              <a:buClrTx/>
              <a:buFont typeface="Arial" panose="020B0604020202020204" pitchFamily="34" charset="0"/>
              <a:buChar char="•"/>
            </a:pPr>
            <a:r>
              <a:rPr lang="fr-FR" dirty="0">
                <a:solidFill>
                  <a:srgbClr val="002060"/>
                </a:solidFill>
              </a:rPr>
              <a:t>J11-J12 :				500 mètres</a:t>
            </a:r>
          </a:p>
          <a:p>
            <a:pPr marL="342900" indent="-342900">
              <a:spcBef>
                <a:spcPts val="1800"/>
              </a:spcBef>
              <a:buClrTx/>
              <a:buFont typeface="Arial" panose="020B0604020202020204" pitchFamily="34" charset="0"/>
              <a:buChar char="•"/>
            </a:pPr>
            <a:r>
              <a:rPr lang="fr-FR" dirty="0">
                <a:solidFill>
                  <a:srgbClr val="002060"/>
                </a:solidFill>
              </a:rPr>
              <a:t>J13-J14 :				1000 mètres</a:t>
            </a:r>
          </a:p>
          <a:p>
            <a:pPr marL="342900" indent="-342900">
              <a:spcBef>
                <a:spcPts val="1800"/>
              </a:spcBef>
              <a:buClrTx/>
              <a:buFont typeface="Arial" panose="020B0604020202020204" pitchFamily="34" charset="0"/>
              <a:buChar char="•"/>
            </a:pPr>
            <a:r>
              <a:rPr lang="fr-FR" dirty="0">
                <a:solidFill>
                  <a:srgbClr val="002060"/>
                </a:solidFill>
              </a:rPr>
              <a:t>J15-J16 :				2000 mètres</a:t>
            </a:r>
          </a:p>
          <a:p>
            <a:pPr marL="342900" indent="-342900">
              <a:spcBef>
                <a:spcPts val="1800"/>
              </a:spcBef>
              <a:buClrTx/>
              <a:buFont typeface="Arial" panose="020B0604020202020204" pitchFamily="34" charset="0"/>
              <a:buChar char="•"/>
            </a:pPr>
            <a:r>
              <a:rPr lang="fr-FR" dirty="0">
                <a:solidFill>
                  <a:srgbClr val="002060"/>
                </a:solidFill>
              </a:rPr>
              <a:t>J17-J18-U23-Senior :	2000 mètres</a:t>
            </a:r>
          </a:p>
          <a:p>
            <a:pPr marL="342900" indent="-342900">
              <a:spcBef>
                <a:spcPts val="1800"/>
              </a:spcBef>
              <a:buClrTx/>
              <a:buFont typeface="Arial" panose="020B0604020202020204" pitchFamily="34" charset="0"/>
              <a:buChar char="•"/>
            </a:pPr>
            <a:r>
              <a:rPr lang="fr-FR" dirty="0">
                <a:solidFill>
                  <a:srgbClr val="002060"/>
                </a:solidFill>
              </a:rPr>
              <a:t>Master :		   		1000 mètres</a:t>
            </a:r>
          </a:p>
          <a:p>
            <a:pPr marL="342900" indent="-342900">
              <a:spcBef>
                <a:spcPts val="1800"/>
              </a:spcBef>
              <a:buClrTx/>
              <a:buFont typeface="Arial" panose="020B0604020202020204" pitchFamily="34" charset="0"/>
              <a:buChar char="•"/>
            </a:pPr>
            <a:r>
              <a:rPr lang="fr-FR" dirty="0">
                <a:solidFill>
                  <a:srgbClr val="002060"/>
                </a:solidFill>
              </a:rPr>
              <a:t>Para-aviron :			2000 mètres</a:t>
            </a:r>
          </a:p>
          <a:p>
            <a:pPr algn="r">
              <a:spcBef>
                <a:spcPts val="1800"/>
              </a:spcBef>
              <a:buClrTx/>
            </a:pPr>
            <a:endParaRPr lang="fr-FR" sz="2000" dirty="0">
              <a:solidFill>
                <a:srgbClr val="00B050"/>
              </a:solidFill>
              <a:latin typeface="Arial Black" panose="020B0A04020102020204" pitchFamily="34" charset="0"/>
            </a:endParaRPr>
          </a:p>
          <a:p>
            <a:pPr algn="r">
              <a:spcBef>
                <a:spcPts val="1800"/>
              </a:spcBef>
              <a:buClrTx/>
            </a:pPr>
            <a:r>
              <a:rPr lang="fr-FR" sz="2000" dirty="0">
                <a:solidFill>
                  <a:srgbClr val="00B050"/>
                </a:solidFill>
                <a:latin typeface="Arial Black" panose="020B0A04020102020204" pitchFamily="34" charset="0"/>
              </a:rPr>
              <a:t>Restrictions pour la catégorie Jeunes (Art. 13 – 2 &amp; 3)</a:t>
            </a:r>
          </a:p>
          <a:p>
            <a:pPr marL="342900" indent="-342900">
              <a:spcBef>
                <a:spcPts val="1800"/>
              </a:spcBef>
              <a:buClrTx/>
              <a:buFont typeface="Arial" panose="020B0604020202020204" pitchFamily="34" charset="0"/>
              <a:buChar char="•"/>
            </a:pPr>
            <a:r>
              <a:rPr lang="fr-FR" sz="2000" dirty="0">
                <a:solidFill>
                  <a:srgbClr val="002060"/>
                </a:solidFill>
              </a:rPr>
              <a:t>2 courses par jour</a:t>
            </a:r>
          </a:p>
          <a:p>
            <a:pPr marL="342900" indent="-342900">
              <a:spcBef>
                <a:spcPts val="1800"/>
              </a:spcBef>
              <a:buClrTx/>
              <a:buFont typeface="Arial" panose="020B0604020202020204" pitchFamily="34" charset="0"/>
              <a:buChar char="•"/>
            </a:pPr>
            <a:r>
              <a:rPr lang="fr-FR" sz="2000" dirty="0">
                <a:solidFill>
                  <a:srgbClr val="002060"/>
                </a:solidFill>
              </a:rPr>
              <a:t>Intervalle minimum 2 heures entre 2 courses, sauf en cas de course recourue (appréciation du président du jury)</a:t>
            </a:r>
          </a:p>
        </p:txBody>
      </p:sp>
      <p:sp>
        <p:nvSpPr>
          <p:cNvPr id="3" name="Text Placeholder 2"/>
          <p:cNvSpPr>
            <a:spLocks noGrp="1"/>
          </p:cNvSpPr>
          <p:nvPr>
            <p:ph type="body" sz="quarter" idx="12"/>
          </p:nvPr>
        </p:nvSpPr>
        <p:spPr/>
        <p:txBody>
          <a:bodyPr/>
          <a:lstStyle/>
          <a:p>
            <a:r>
              <a:rPr lang="en-GB" sz="3600" b="1" kern="1200" dirty="0">
                <a:solidFill>
                  <a:srgbClr val="002060"/>
                </a:solidFill>
                <a:latin typeface="Arial Black" panose="020B0A04020102020204" pitchFamily="34" charset="0"/>
                <a:ea typeface="+mj-ea"/>
                <a:cs typeface="+mj-cs"/>
              </a:rPr>
              <a:t/>
            </a:r>
            <a:br>
              <a:rPr lang="en-GB" sz="3600" b="1" kern="1200" dirty="0">
                <a:solidFill>
                  <a:srgbClr val="002060"/>
                </a:solidFill>
                <a:latin typeface="Arial Black" panose="020B0A04020102020204" pitchFamily="34" charset="0"/>
                <a:ea typeface="+mj-ea"/>
                <a:cs typeface="+mj-cs"/>
              </a:rPr>
            </a:br>
            <a:r>
              <a:rPr lang="en-GB" sz="3600" b="1" kern="1200" dirty="0">
                <a:solidFill>
                  <a:srgbClr val="002060"/>
                </a:solidFill>
                <a:latin typeface="Arial Black" panose="020B0A04020102020204" pitchFamily="34" charset="0"/>
                <a:ea typeface="+mj-ea"/>
                <a:cs typeface="+mj-cs"/>
              </a:rPr>
              <a:t>Les </a:t>
            </a:r>
            <a:r>
              <a:rPr lang="en-GB" sz="3600" b="1" kern="1200" dirty="0" smtClean="0">
                <a:solidFill>
                  <a:srgbClr val="002060"/>
                </a:solidFill>
                <a:latin typeface="Arial Black" panose="020B0A04020102020204" pitchFamily="34" charset="0"/>
                <a:ea typeface="+mj-ea"/>
                <a:cs typeface="+mj-cs"/>
              </a:rPr>
              <a:t>distances </a:t>
            </a:r>
            <a:r>
              <a:rPr lang="en-GB" sz="3600" b="1" kern="1200" dirty="0" err="1" smtClean="0">
                <a:solidFill>
                  <a:srgbClr val="002060"/>
                </a:solidFill>
                <a:latin typeface="Arial Black" panose="020B0A04020102020204" pitchFamily="34" charset="0"/>
                <a:ea typeface="+mj-ea"/>
                <a:cs typeface="+mj-cs"/>
              </a:rPr>
              <a:t>maximales</a:t>
            </a:r>
            <a:r>
              <a:rPr lang="en-GB" sz="3600" b="1" kern="1200" dirty="0" smtClean="0">
                <a:solidFill>
                  <a:srgbClr val="002060"/>
                </a:solidFill>
                <a:latin typeface="Arial Black" panose="020B0A04020102020204" pitchFamily="34" charset="0"/>
                <a:ea typeface="+mj-ea"/>
                <a:cs typeface="+mj-cs"/>
              </a:rPr>
              <a:t> </a:t>
            </a:r>
            <a:br>
              <a:rPr lang="en-GB" sz="3600" b="1" kern="1200" dirty="0" smtClean="0">
                <a:solidFill>
                  <a:srgbClr val="002060"/>
                </a:solidFill>
                <a:latin typeface="Arial Black" panose="020B0A04020102020204" pitchFamily="34" charset="0"/>
                <a:ea typeface="+mj-ea"/>
                <a:cs typeface="+mj-cs"/>
              </a:rPr>
            </a:br>
            <a:r>
              <a:rPr lang="en-GB" sz="3600" b="1" kern="1200" dirty="0" smtClean="0">
                <a:solidFill>
                  <a:srgbClr val="002060"/>
                </a:solidFill>
                <a:latin typeface="Arial Black" panose="020B0A04020102020204" pitchFamily="34" charset="0"/>
                <a:ea typeface="+mj-ea"/>
                <a:cs typeface="+mj-cs"/>
              </a:rPr>
              <a:t>de </a:t>
            </a:r>
            <a:r>
              <a:rPr lang="en-GB" sz="3600" b="1" kern="1200" dirty="0">
                <a:solidFill>
                  <a:srgbClr val="002060"/>
                </a:solidFill>
                <a:latin typeface="Arial Black" panose="020B0A04020102020204" pitchFamily="34" charset="0"/>
                <a:ea typeface="+mj-ea"/>
                <a:cs typeface="+mj-cs"/>
              </a:rPr>
              <a:t>course </a:t>
            </a:r>
            <a:r>
              <a:rPr lang="en-GB" sz="2000" b="1" kern="1200" dirty="0">
                <a:solidFill>
                  <a:srgbClr val="002060"/>
                </a:solidFill>
                <a:latin typeface="Arial Black" panose="020B0A04020102020204" pitchFamily="34" charset="0"/>
                <a:ea typeface="+mj-ea"/>
                <a:cs typeface="+mj-cs"/>
              </a:rPr>
              <a:t>(Art. 13-1)</a:t>
            </a:r>
          </a:p>
        </p:txBody>
      </p:sp>
    </p:spTree>
    <p:extLst>
      <p:ext uri="{BB962C8B-B14F-4D97-AF65-F5344CB8AC3E}">
        <p14:creationId xmlns:p14="http://schemas.microsoft.com/office/powerpoint/2010/main" val="76294276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174">
                                            <p:bg/>
                                          </p:spTgt>
                                        </p:tgtEl>
                                        <p:attrNameLst>
                                          <p:attrName>style.visibility</p:attrName>
                                        </p:attrNameLst>
                                      </p:cBhvr>
                                      <p:to>
                                        <p:strVal val="visible"/>
                                      </p:to>
                                    </p:set>
                                    <p:animEffect transition="in" filter="wipe(left)">
                                      <p:cBhvr>
                                        <p:cTn id="7" dur="1000"/>
                                        <p:tgtEl>
                                          <p:spTgt spid="174">
                                            <p:bg/>
                                          </p:spTgt>
                                        </p:tgtEl>
                                      </p:cBhvr>
                                    </p:animEffect>
                                  </p:childTnLst>
                                </p:cTn>
                              </p:par>
                              <p:par>
                                <p:cTn id="8" presetID="22" presetClass="entr" presetSubtype="8" fill="hold" grpId="0" nodeType="withEffect" nodePh="1">
                                  <p:stCondLst>
                                    <p:cond delay="0"/>
                                  </p:stCondLst>
                                  <p:endCondLst>
                                    <p:cond evt="begin" delay="0">
                                      <p:tn val="8"/>
                                    </p:cond>
                                  </p:endCondLst>
                                  <p:iterate>
                                    <p:tmAbs val="0"/>
                                  </p:iterate>
                                  <p:childTnLst>
                                    <p:set>
                                      <p:cBhvr>
                                        <p:cTn id="9" fill="hold"/>
                                        <p:tgtEl>
                                          <p:spTgt spid="174">
                                            <p:txEl>
                                              <p:pRg st="0" end="0"/>
                                            </p:txEl>
                                          </p:spTgt>
                                        </p:tgtEl>
                                        <p:attrNameLst>
                                          <p:attrName>style.visibility</p:attrName>
                                        </p:attrNameLst>
                                      </p:cBhvr>
                                      <p:to>
                                        <p:strVal val="visible"/>
                                      </p:to>
                                    </p:set>
                                    <p:animEffect transition="in" filter="wipe(left)">
                                      <p:cBhvr>
                                        <p:cTn id="10" dur="1000"/>
                                        <p:tgtEl>
                                          <p:spTgt spid="17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build="p" bldLvl="5" animBg="1" advAuto="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3" name="Text Placeholder 2"/>
          <p:cNvSpPr>
            <a:spLocks noGrp="1"/>
          </p:cNvSpPr>
          <p:nvPr>
            <p:ph type="body" sz="quarter" idx="11"/>
          </p:nvPr>
        </p:nvSpPr>
        <p:spPr/>
        <p:txBody>
          <a:bodyPr/>
          <a:lstStyle/>
          <a:p>
            <a:r>
              <a:rPr lang="fr-FR" dirty="0">
                <a:solidFill>
                  <a:srgbClr val="002060"/>
                </a:solidFill>
                <a:latin typeface="Futura"/>
              </a:rPr>
              <a:t>Comme en FRA, les équipages doivent :</a:t>
            </a:r>
          </a:p>
          <a:p>
            <a:pPr marL="406374" indent="-406374">
              <a:spcBef>
                <a:spcPts val="1800"/>
              </a:spcBef>
              <a:buFont typeface="Arial" panose="020B0604020202020204" pitchFamily="34" charset="0"/>
              <a:buChar char="•"/>
            </a:pPr>
            <a:r>
              <a:rPr lang="fr-FR" dirty="0">
                <a:solidFill>
                  <a:srgbClr val="002060"/>
                </a:solidFill>
                <a:latin typeface="Futura"/>
              </a:rPr>
              <a:t>Etre accrochés</a:t>
            </a:r>
          </a:p>
          <a:p>
            <a:pPr marL="406374" indent="-406374">
              <a:spcBef>
                <a:spcPts val="1800"/>
              </a:spcBef>
              <a:buFont typeface="Arial" panose="020B0604020202020204" pitchFamily="34" charset="0"/>
              <a:buChar char="•"/>
            </a:pPr>
            <a:r>
              <a:rPr lang="fr-FR" dirty="0">
                <a:solidFill>
                  <a:srgbClr val="002060"/>
                </a:solidFill>
                <a:latin typeface="Futura"/>
              </a:rPr>
              <a:t>Se mettre en tenue</a:t>
            </a:r>
          </a:p>
          <a:p>
            <a:pPr marL="406374" indent="-406374">
              <a:spcBef>
                <a:spcPts val="1800"/>
              </a:spcBef>
              <a:buFont typeface="Arial" panose="020B0604020202020204" pitchFamily="34" charset="0"/>
              <a:buChar char="•"/>
            </a:pPr>
            <a:r>
              <a:rPr lang="fr-FR" dirty="0">
                <a:solidFill>
                  <a:srgbClr val="002060"/>
                </a:solidFill>
                <a:latin typeface="Futura"/>
              </a:rPr>
              <a:t>Ecouter les informations du Starter (sanctions , pénalités, demande aux barreurs de montrer leur tare, utilisation d’un système d’alignement)</a:t>
            </a:r>
          </a:p>
          <a:p>
            <a:endParaRPr lang="fr-FR" dirty="0">
              <a:solidFill>
                <a:srgbClr val="002060"/>
              </a:solidFill>
              <a:latin typeface="Futura"/>
            </a:endParaRPr>
          </a:p>
          <a:p>
            <a:r>
              <a:rPr lang="fr-FR" dirty="0">
                <a:solidFill>
                  <a:srgbClr val="002060"/>
                </a:solidFill>
                <a:latin typeface="Futura"/>
              </a:rPr>
              <a:t>Lorsqu’un système d’alignement est utilisé :</a:t>
            </a:r>
          </a:p>
          <a:p>
            <a:pPr marL="406374" indent="-406374">
              <a:spcBef>
                <a:spcPts val="1800"/>
              </a:spcBef>
              <a:buFont typeface="Arial" panose="020B0604020202020204" pitchFamily="34" charset="0"/>
              <a:buChar char="•"/>
            </a:pPr>
            <a:r>
              <a:rPr lang="fr-FR" dirty="0">
                <a:solidFill>
                  <a:srgbClr val="002060"/>
                </a:solidFill>
                <a:latin typeface="Futura"/>
              </a:rPr>
              <a:t>Après l’annonce « </a:t>
            </a:r>
            <a:r>
              <a:rPr lang="fr-FR" dirty="0" err="1">
                <a:solidFill>
                  <a:srgbClr val="002060"/>
                </a:solidFill>
                <a:latin typeface="Futura"/>
              </a:rPr>
              <a:t>TWO</a:t>
            </a:r>
            <a:r>
              <a:rPr lang="fr-FR" dirty="0">
                <a:solidFill>
                  <a:srgbClr val="002060"/>
                </a:solidFill>
                <a:latin typeface="Futura"/>
              </a:rPr>
              <a:t> MINUTES », le Starter annoncera aux équipages : </a:t>
            </a:r>
            <a:r>
              <a:rPr lang="fr-FR" dirty="0">
                <a:solidFill>
                  <a:srgbClr val="00B050"/>
                </a:solidFill>
                <a:latin typeface="Futura"/>
              </a:rPr>
              <a:t>« </a:t>
            </a:r>
            <a:r>
              <a:rPr lang="fr-FR" dirty="0" err="1">
                <a:solidFill>
                  <a:srgbClr val="00B050"/>
                </a:solidFill>
                <a:latin typeface="Futura"/>
              </a:rPr>
              <a:t>RAISING</a:t>
            </a:r>
            <a:r>
              <a:rPr lang="fr-FR" dirty="0">
                <a:solidFill>
                  <a:srgbClr val="00B050"/>
                </a:solidFill>
                <a:latin typeface="Futura"/>
              </a:rPr>
              <a:t> START SYSTEM »</a:t>
            </a:r>
          </a:p>
          <a:p>
            <a:pPr marL="406374" indent="-406374">
              <a:spcBef>
                <a:spcPts val="1800"/>
              </a:spcBef>
              <a:buFont typeface="Arial" panose="020B0604020202020204" pitchFamily="34" charset="0"/>
              <a:buChar char="•"/>
            </a:pPr>
            <a:r>
              <a:rPr lang="fr-FR" dirty="0">
                <a:solidFill>
                  <a:srgbClr val="002060"/>
                </a:solidFill>
                <a:latin typeface="Futura"/>
              </a:rPr>
              <a:t>Les équipages ne doivent plus bouger, dans l’attente de la montée des sabots</a:t>
            </a:r>
          </a:p>
          <a:p>
            <a:pPr marL="406374" indent="-406374">
              <a:spcBef>
                <a:spcPts val="1800"/>
              </a:spcBef>
              <a:buFont typeface="Arial" panose="020B0604020202020204" pitchFamily="34" charset="0"/>
              <a:buChar char="•"/>
            </a:pPr>
            <a:r>
              <a:rPr lang="fr-FR" dirty="0">
                <a:solidFill>
                  <a:srgbClr val="002060"/>
                </a:solidFill>
                <a:latin typeface="Futura"/>
              </a:rPr>
              <a:t>Une fois les sabots en place, les équipages </a:t>
            </a:r>
            <a:br>
              <a:rPr lang="fr-FR" dirty="0">
                <a:solidFill>
                  <a:srgbClr val="002060"/>
                </a:solidFill>
                <a:latin typeface="Futura"/>
              </a:rPr>
            </a:br>
            <a:r>
              <a:rPr lang="fr-FR" dirty="0">
                <a:solidFill>
                  <a:srgbClr val="002060"/>
                </a:solidFill>
                <a:latin typeface="Futura"/>
              </a:rPr>
              <a:t>doivent y placer leur pointe. Le reste se fait </a:t>
            </a:r>
            <a:br>
              <a:rPr lang="fr-FR" dirty="0">
                <a:solidFill>
                  <a:srgbClr val="002060"/>
                </a:solidFill>
                <a:latin typeface="Futura"/>
              </a:rPr>
            </a:br>
            <a:r>
              <a:rPr lang="fr-FR" dirty="0">
                <a:solidFill>
                  <a:srgbClr val="002060"/>
                </a:solidFill>
                <a:latin typeface="Futura"/>
              </a:rPr>
              <a:t>avec les teneurs de bateaux.</a:t>
            </a:r>
          </a:p>
          <a:p>
            <a:pPr marL="406374" indent="-406374">
              <a:buFont typeface="Arial" panose="020B0604020202020204" pitchFamily="34" charset="0"/>
              <a:buChar char="•"/>
            </a:pPr>
            <a:endParaRPr lang="fr-FR" dirty="0">
              <a:solidFill>
                <a:srgbClr val="002060"/>
              </a:solidFill>
            </a:endParaRPr>
          </a:p>
          <a:p>
            <a:pPr marL="406374" indent="-406374">
              <a:buFont typeface="Arial" panose="020B0604020202020204" pitchFamily="34" charset="0"/>
              <a:buChar char="•"/>
            </a:pPr>
            <a:endParaRPr lang="en-GB" dirty="0">
              <a:solidFill>
                <a:schemeClr val="tx1"/>
              </a:solidFill>
            </a:endParaRPr>
          </a:p>
        </p:txBody>
      </p:sp>
      <p:sp>
        <p:nvSpPr>
          <p:cNvPr id="4" name="Text Placeholder 3"/>
          <p:cNvSpPr>
            <a:spLocks noGrp="1"/>
          </p:cNvSpPr>
          <p:nvPr>
            <p:ph type="body" sz="quarter" idx="12"/>
          </p:nvPr>
        </p:nvSpPr>
        <p:spPr/>
        <p:txBody>
          <a:bodyPr>
            <a:noAutofit/>
          </a:bodyPr>
          <a:lstStyle/>
          <a:p>
            <a:r>
              <a:rPr lang="fr-FR" sz="3400" b="1" dirty="0">
                <a:solidFill>
                  <a:srgbClr val="002060"/>
                </a:solidFill>
                <a:latin typeface="Arial Black" panose="020B0A04020102020204" pitchFamily="34" charset="0"/>
                <a:ea typeface="+mj-ea"/>
                <a:cs typeface="+mj-cs"/>
              </a:rPr>
              <a:t>A l’annonce des deux minutes</a:t>
            </a:r>
            <a:endParaRPr lang="en-GB" sz="3400" b="1" dirty="0">
              <a:solidFill>
                <a:srgbClr val="002060"/>
              </a:solidFill>
              <a:latin typeface="Arial Black" panose="020B0A04020102020204" pitchFamily="34" charset="0"/>
              <a:ea typeface="+mj-ea"/>
              <a:cs typeface="+mj-cs"/>
            </a:endParaRPr>
          </a:p>
        </p:txBody>
      </p:sp>
      <p:pic>
        <p:nvPicPr>
          <p:cNvPr id="5" name="Image 2"/>
          <p:cNvPicPr>
            <a:picLocks noChangeAspect="1"/>
          </p:cNvPicPr>
          <p:nvPr/>
        </p:nvPicPr>
        <p:blipFill rotWithShape="1">
          <a:blip r:embed="rId2"/>
          <a:srcRect t="19390" b="18133"/>
          <a:stretch/>
        </p:blipFill>
        <p:spPr>
          <a:xfrm>
            <a:off x="8857862" y="6720205"/>
            <a:ext cx="4146938" cy="3033395"/>
          </a:xfrm>
          <a:prstGeom prst="rect">
            <a:avLst/>
          </a:prstGeom>
        </p:spPr>
      </p:pic>
    </p:spTree>
    <p:extLst>
      <p:ext uri="{BB962C8B-B14F-4D97-AF65-F5344CB8AC3E}">
        <p14:creationId xmlns:p14="http://schemas.microsoft.com/office/powerpoint/2010/main" val="1423565991"/>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3" name="Text Placeholder 2"/>
          <p:cNvSpPr>
            <a:spLocks noGrp="1"/>
          </p:cNvSpPr>
          <p:nvPr>
            <p:ph type="body" sz="quarter" idx="11"/>
          </p:nvPr>
        </p:nvSpPr>
        <p:spPr/>
        <p:txBody>
          <a:bodyPr/>
          <a:lstStyle/>
          <a:p>
            <a:endParaRPr lang="en-GB" dirty="0"/>
          </a:p>
        </p:txBody>
      </p:sp>
      <p:sp>
        <p:nvSpPr>
          <p:cNvPr id="4" name="Text Placeholder 3"/>
          <p:cNvSpPr>
            <a:spLocks noGrp="1"/>
          </p:cNvSpPr>
          <p:nvPr>
            <p:ph type="body" sz="quarter" idx="12"/>
          </p:nvPr>
        </p:nvSpPr>
        <p:spPr/>
        <p:txBody>
          <a:bodyPr>
            <a:normAutofit lnSpcReduction="10000"/>
          </a:bodyPr>
          <a:lstStyle/>
          <a:p>
            <a:r>
              <a:rPr lang="fr-FR" sz="3400" b="1" i="1" dirty="0">
                <a:solidFill>
                  <a:srgbClr val="002060"/>
                </a:solidFill>
                <a:latin typeface="Arial Black" panose="020B0A04020102020204" pitchFamily="34" charset="0"/>
              </a:rPr>
              <a:t>Start system</a:t>
            </a:r>
            <a:r>
              <a:rPr lang="fr-FR" sz="3400" b="1" dirty="0">
                <a:solidFill>
                  <a:srgbClr val="002060"/>
                </a:solidFill>
                <a:latin typeface="Arial Black" panose="020B0A04020102020204" pitchFamily="34" charset="0"/>
              </a:rPr>
              <a:t> : démonstration</a:t>
            </a:r>
          </a:p>
          <a:p>
            <a:endParaRPr lang="en-GB" dirty="0"/>
          </a:p>
        </p:txBody>
      </p:sp>
      <p:pic>
        <p:nvPicPr>
          <p:cNvPr id="5" name="DSCN176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31" y="1599636"/>
            <a:ext cx="13004800" cy="7315200"/>
          </a:xfrm>
          <a:prstGeom prst="rect">
            <a:avLst/>
          </a:prstGeom>
        </p:spPr>
      </p:pic>
    </p:spTree>
    <p:extLst>
      <p:ext uri="{BB962C8B-B14F-4D97-AF65-F5344CB8AC3E}">
        <p14:creationId xmlns:p14="http://schemas.microsoft.com/office/powerpoint/2010/main" val="13911309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1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3" name="Text Placeholder 2"/>
          <p:cNvSpPr>
            <a:spLocks noGrp="1"/>
          </p:cNvSpPr>
          <p:nvPr>
            <p:ph type="body" sz="quarter" idx="11"/>
          </p:nvPr>
        </p:nvSpPr>
        <p:spPr/>
        <p:txBody>
          <a:bodyPr/>
          <a:lstStyle/>
          <a:p>
            <a:r>
              <a:rPr lang="fr-FR" dirty="0">
                <a:solidFill>
                  <a:schemeClr val="tx1"/>
                </a:solidFill>
                <a:latin typeface="Futura"/>
              </a:rPr>
              <a:t>Oui, une objection peut être formulée au départ !</a:t>
            </a:r>
          </a:p>
          <a:p>
            <a:endParaRPr lang="fr-FR" dirty="0">
              <a:solidFill>
                <a:schemeClr val="tx1"/>
              </a:solidFill>
              <a:latin typeface="Futura"/>
            </a:endParaRPr>
          </a:p>
          <a:p>
            <a:r>
              <a:rPr lang="fr-FR" dirty="0">
                <a:solidFill>
                  <a:schemeClr val="tx1"/>
                </a:solidFill>
                <a:latin typeface="Futura"/>
              </a:rPr>
              <a:t>Toute objection faite par un équipage ayant reçu un avertissement, ayant été exclu ou disqualifié doit être faite immédiatement :</a:t>
            </a:r>
          </a:p>
          <a:p>
            <a:pPr marL="406374" indent="-406374">
              <a:spcBef>
                <a:spcPts val="1800"/>
              </a:spcBef>
              <a:buFont typeface="Arial" panose="020B0604020202020204" pitchFamily="34" charset="0"/>
              <a:buChar char="•"/>
            </a:pPr>
            <a:r>
              <a:rPr lang="fr-FR" dirty="0">
                <a:solidFill>
                  <a:schemeClr val="tx1"/>
                </a:solidFill>
                <a:latin typeface="Futura"/>
              </a:rPr>
              <a:t>en levant la main</a:t>
            </a:r>
          </a:p>
          <a:p>
            <a:pPr marL="406374" indent="-406374">
              <a:spcBef>
                <a:spcPts val="1800"/>
              </a:spcBef>
              <a:buFont typeface="Arial" panose="020B0604020202020204" pitchFamily="34" charset="0"/>
              <a:buChar char="•"/>
            </a:pPr>
            <a:r>
              <a:rPr lang="fr-FR" dirty="0">
                <a:solidFill>
                  <a:schemeClr val="tx1"/>
                </a:solidFill>
                <a:latin typeface="Futura"/>
              </a:rPr>
              <a:t>puis transmise oralement à l’arbitre de parcours ou au Starter</a:t>
            </a:r>
          </a:p>
          <a:p>
            <a:endParaRPr lang="fr-FR" dirty="0">
              <a:solidFill>
                <a:schemeClr val="tx1"/>
              </a:solidFill>
              <a:latin typeface="Futura"/>
            </a:endParaRPr>
          </a:p>
          <a:p>
            <a:r>
              <a:rPr lang="fr-FR" dirty="0">
                <a:solidFill>
                  <a:schemeClr val="tx1"/>
                </a:solidFill>
                <a:latin typeface="Futura"/>
              </a:rPr>
              <a:t>Une décision sera prise et rapportée à l’équipage.</a:t>
            </a:r>
            <a:endParaRPr lang="en-GB" dirty="0">
              <a:solidFill>
                <a:schemeClr val="tx1"/>
              </a:solidFill>
              <a:latin typeface="Futura"/>
            </a:endParaRPr>
          </a:p>
        </p:txBody>
      </p:sp>
      <p:sp>
        <p:nvSpPr>
          <p:cNvPr id="4" name="Text Placeholder 3"/>
          <p:cNvSpPr>
            <a:spLocks noGrp="1"/>
          </p:cNvSpPr>
          <p:nvPr>
            <p:ph type="body" sz="quarter" idx="12"/>
          </p:nvPr>
        </p:nvSpPr>
        <p:spPr/>
        <p:txBody>
          <a:bodyPr>
            <a:noAutofit/>
          </a:bodyPr>
          <a:lstStyle/>
          <a:p>
            <a:r>
              <a:rPr lang="fr-FR" sz="3400" b="1" dirty="0">
                <a:solidFill>
                  <a:srgbClr val="002060"/>
                </a:solidFill>
                <a:latin typeface="Arial Black" panose="020B0A04020102020204" pitchFamily="34" charset="0"/>
                <a:ea typeface="+mj-ea"/>
                <a:cs typeface="+mj-cs"/>
              </a:rPr>
              <a:t>Objection au départ</a:t>
            </a:r>
            <a:endParaRPr lang="en-GB" sz="3400" b="1" dirty="0">
              <a:solidFill>
                <a:srgbClr val="00206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2522352258"/>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4" name="Text Placeholder 3"/>
          <p:cNvSpPr>
            <a:spLocks noGrp="1"/>
          </p:cNvSpPr>
          <p:nvPr>
            <p:ph type="body" sz="quarter" idx="12"/>
          </p:nvPr>
        </p:nvSpPr>
        <p:spPr/>
        <p:txBody>
          <a:bodyPr>
            <a:noAutofit/>
          </a:bodyPr>
          <a:lstStyle/>
          <a:p>
            <a:r>
              <a:rPr lang="en-US" sz="3400" b="1" dirty="0" err="1">
                <a:solidFill>
                  <a:srgbClr val="002060"/>
                </a:solidFill>
                <a:latin typeface="Arial Black" panose="020B0A04020102020204" pitchFamily="34" charset="0"/>
                <a:ea typeface="+mj-ea"/>
                <a:cs typeface="+mj-cs"/>
              </a:rPr>
              <a:t>Procédures</a:t>
            </a:r>
            <a:r>
              <a:rPr lang="en-US" sz="3400" b="1" dirty="0">
                <a:solidFill>
                  <a:srgbClr val="002060"/>
                </a:solidFill>
                <a:latin typeface="Arial Black" panose="020B0A04020102020204" pitchFamily="34" charset="0"/>
                <a:ea typeface="+mj-ea"/>
                <a:cs typeface="+mj-cs"/>
              </a:rPr>
              <a:t> de </a:t>
            </a:r>
            <a:r>
              <a:rPr lang="en-US" sz="3400" b="1" dirty="0" err="1">
                <a:solidFill>
                  <a:srgbClr val="002060"/>
                </a:solidFill>
                <a:latin typeface="Arial Black" panose="020B0A04020102020204" pitchFamily="34" charset="0"/>
                <a:ea typeface="+mj-ea"/>
                <a:cs typeface="+mj-cs"/>
              </a:rPr>
              <a:t>départ</a:t>
            </a:r>
            <a:endParaRPr lang="en-GB" sz="3400" b="1" dirty="0">
              <a:solidFill>
                <a:srgbClr val="002060"/>
              </a:solidFill>
              <a:latin typeface="Arial Black" panose="020B0A04020102020204" pitchFamily="34" charset="0"/>
              <a:ea typeface="+mj-ea"/>
              <a:cs typeface="+mj-cs"/>
            </a:endParaRPr>
          </a:p>
        </p:txBody>
      </p:sp>
      <p:graphicFrame>
        <p:nvGraphicFramePr>
          <p:cNvPr id="41" name="Table 40"/>
          <p:cNvGraphicFramePr>
            <a:graphicFrameLocks noGrp="1"/>
          </p:cNvGraphicFramePr>
          <p:nvPr>
            <p:extLst>
              <p:ext uri="{D42A27DB-BD31-4B8C-83A1-F6EECF244321}">
                <p14:modId xmlns:p14="http://schemas.microsoft.com/office/powerpoint/2010/main" val="696543661"/>
              </p:ext>
            </p:extLst>
          </p:nvPr>
        </p:nvGraphicFramePr>
        <p:xfrm>
          <a:off x="1893886" y="2521338"/>
          <a:ext cx="10753195" cy="5222243"/>
        </p:xfrm>
        <a:graphic>
          <a:graphicData uri="http://schemas.openxmlformats.org/drawingml/2006/table">
            <a:tbl>
              <a:tblPr firstRow="1" bandRow="1"/>
              <a:tblGrid>
                <a:gridCol w="2941153">
                  <a:extLst>
                    <a:ext uri="{9D8B030D-6E8A-4147-A177-3AD203B41FA5}">
                      <a16:colId xmlns="" xmlns:a16="http://schemas.microsoft.com/office/drawing/2014/main" val="20000"/>
                    </a:ext>
                  </a:extLst>
                </a:gridCol>
                <a:gridCol w="275718">
                  <a:extLst>
                    <a:ext uri="{9D8B030D-6E8A-4147-A177-3AD203B41FA5}">
                      <a16:colId xmlns="" xmlns:a16="http://schemas.microsoft.com/office/drawing/2014/main" val="20001"/>
                    </a:ext>
                  </a:extLst>
                </a:gridCol>
                <a:gridCol w="3142677">
                  <a:extLst>
                    <a:ext uri="{9D8B030D-6E8A-4147-A177-3AD203B41FA5}">
                      <a16:colId xmlns="" xmlns:a16="http://schemas.microsoft.com/office/drawing/2014/main" val="2313981502"/>
                    </a:ext>
                  </a:extLst>
                </a:gridCol>
                <a:gridCol w="4393647">
                  <a:extLst>
                    <a:ext uri="{9D8B030D-6E8A-4147-A177-3AD203B41FA5}">
                      <a16:colId xmlns="" xmlns:a16="http://schemas.microsoft.com/office/drawing/2014/main" val="1417916573"/>
                    </a:ext>
                  </a:extLst>
                </a:gridCol>
              </a:tblGrid>
              <a:tr h="739648">
                <a:tc>
                  <a:txBody>
                    <a:bodyPr/>
                    <a:lstStyle>
                      <a:lvl1pPr marL="0" algn="l" defTabSz="914400" rtl="0" eaLnBrk="1" latinLnBrk="0" hangingPunct="1">
                        <a:defRPr sz="1800" kern="1200">
                          <a:solidFill>
                            <a:schemeClr val="tx1"/>
                          </a:solidFill>
                          <a:latin typeface="Futura"/>
                          <a:ea typeface="Futura"/>
                          <a:cs typeface="Futura"/>
                        </a:defRPr>
                      </a:lvl1pPr>
                      <a:lvl2pPr marL="457200" algn="l" defTabSz="914400" rtl="0" eaLnBrk="1" latinLnBrk="0" hangingPunct="1">
                        <a:defRPr sz="1800" kern="1200">
                          <a:solidFill>
                            <a:schemeClr val="tx1"/>
                          </a:solidFill>
                          <a:latin typeface="Futura"/>
                          <a:ea typeface="Futura"/>
                          <a:cs typeface="Futura"/>
                        </a:defRPr>
                      </a:lvl2pPr>
                      <a:lvl3pPr marL="914400" algn="l" defTabSz="914400" rtl="0" eaLnBrk="1" latinLnBrk="0" hangingPunct="1">
                        <a:defRPr sz="1800" kern="1200">
                          <a:solidFill>
                            <a:schemeClr val="tx1"/>
                          </a:solidFill>
                          <a:latin typeface="Futura"/>
                          <a:ea typeface="Futura"/>
                          <a:cs typeface="Futura"/>
                        </a:defRPr>
                      </a:lvl3pPr>
                      <a:lvl4pPr marL="1371600" algn="l" defTabSz="914400" rtl="0" eaLnBrk="1" latinLnBrk="0" hangingPunct="1">
                        <a:defRPr sz="1800" kern="1200">
                          <a:solidFill>
                            <a:schemeClr val="tx1"/>
                          </a:solidFill>
                          <a:latin typeface="Futura"/>
                          <a:ea typeface="Futura"/>
                          <a:cs typeface="Futura"/>
                        </a:defRPr>
                      </a:lvl4pPr>
                      <a:lvl5pPr marL="1828800" algn="l" defTabSz="914400" rtl="0" eaLnBrk="1" latinLnBrk="0" hangingPunct="1">
                        <a:defRPr sz="1800" kern="1200">
                          <a:solidFill>
                            <a:schemeClr val="tx1"/>
                          </a:solidFill>
                          <a:latin typeface="Futura"/>
                          <a:ea typeface="Futura"/>
                          <a:cs typeface="Futura"/>
                        </a:defRPr>
                      </a:lvl5pPr>
                      <a:lvl6pPr marL="2286000" algn="l" defTabSz="914400" rtl="0" eaLnBrk="1" latinLnBrk="0" hangingPunct="1">
                        <a:defRPr sz="1800" kern="1200">
                          <a:solidFill>
                            <a:schemeClr val="tx1"/>
                          </a:solidFill>
                          <a:latin typeface="Futura"/>
                          <a:ea typeface="Futura"/>
                          <a:cs typeface="Futura"/>
                        </a:defRPr>
                      </a:lvl6pPr>
                      <a:lvl7pPr marL="2743200" algn="l" defTabSz="914400" rtl="0" eaLnBrk="1" latinLnBrk="0" hangingPunct="1">
                        <a:defRPr sz="1800" kern="1200">
                          <a:solidFill>
                            <a:schemeClr val="tx1"/>
                          </a:solidFill>
                          <a:latin typeface="Futura"/>
                          <a:ea typeface="Futura"/>
                          <a:cs typeface="Futura"/>
                        </a:defRPr>
                      </a:lvl7pPr>
                      <a:lvl8pPr marL="3200400" algn="l" defTabSz="914400" rtl="0" eaLnBrk="1" latinLnBrk="0" hangingPunct="1">
                        <a:defRPr sz="1800" kern="1200">
                          <a:solidFill>
                            <a:schemeClr val="tx1"/>
                          </a:solidFill>
                          <a:latin typeface="Futura"/>
                          <a:ea typeface="Futura"/>
                          <a:cs typeface="Futura"/>
                        </a:defRPr>
                      </a:lvl8pPr>
                      <a:lvl9pPr marL="3657600" algn="l" defTabSz="914400" rtl="0" eaLnBrk="1" latinLnBrk="0" hangingPunct="1">
                        <a:defRPr sz="1800" kern="1200">
                          <a:solidFill>
                            <a:schemeClr val="tx1"/>
                          </a:solidFill>
                          <a:latin typeface="Futura"/>
                          <a:ea typeface="Futura"/>
                          <a:cs typeface="Futura"/>
                        </a:defRPr>
                      </a:lvl9pPr>
                    </a:lstStyle>
                    <a:p>
                      <a:r>
                        <a:rPr lang="fr-FR" sz="2000" b="1" dirty="0">
                          <a:solidFill>
                            <a:schemeClr val="tx2">
                              <a:lumMod val="10000"/>
                            </a:schemeClr>
                          </a:solidFill>
                        </a:rPr>
                        <a:t>Classique,</a:t>
                      </a:r>
                      <a:r>
                        <a:rPr lang="fr-FR" sz="2000" b="1" baseline="0" dirty="0">
                          <a:solidFill>
                            <a:schemeClr val="tx2">
                              <a:lumMod val="10000"/>
                            </a:schemeClr>
                          </a:solidFill>
                        </a:rPr>
                        <a:t> a</a:t>
                      </a:r>
                      <a:r>
                        <a:rPr lang="fr-FR" sz="2000" b="1" dirty="0">
                          <a:solidFill>
                            <a:schemeClr val="tx2">
                              <a:lumMod val="10000"/>
                            </a:schemeClr>
                          </a:solidFill>
                        </a:rPr>
                        <a:t>u drapeau</a:t>
                      </a:r>
                      <a:endParaRPr lang="en-GB" sz="2000" b="1" dirty="0">
                        <a:solidFill>
                          <a:schemeClr val="tx2">
                            <a:lumMod val="10000"/>
                          </a:schemeClr>
                        </a:solidFill>
                      </a:endParaRPr>
                    </a:p>
                  </a:txBody>
                  <a:tcPr marL="130048" marR="130048" marT="65024" marB="65024">
                    <a:lnL w="12700" cmpd="sng">
                      <a:solidFill>
                        <a:srgbClr val="868686"/>
                      </a:solidFill>
                    </a:lnL>
                    <a:lnR w="12700" cmpd="sng">
                      <a:solidFill>
                        <a:srgbClr val="868686"/>
                      </a:solidFill>
                    </a:lnR>
                    <a:lnT w="12700" cmpd="sng">
                      <a:solidFill>
                        <a:srgbClr val="868686"/>
                      </a:solidFill>
                    </a:lnT>
                    <a:lnB w="12700" cmpd="sng">
                      <a:solidFill>
                        <a:srgbClr val="868686"/>
                      </a:solidFill>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Futura"/>
                          <a:ea typeface="Futura"/>
                          <a:cs typeface="Futura"/>
                        </a:defRPr>
                      </a:lvl1pPr>
                      <a:lvl2pPr marL="457200" algn="l" defTabSz="914400" rtl="0" eaLnBrk="1" latinLnBrk="0" hangingPunct="1">
                        <a:defRPr sz="1800" kern="1200">
                          <a:solidFill>
                            <a:schemeClr val="tx1"/>
                          </a:solidFill>
                          <a:latin typeface="Futura"/>
                          <a:ea typeface="Futura"/>
                          <a:cs typeface="Futura"/>
                        </a:defRPr>
                      </a:lvl2pPr>
                      <a:lvl3pPr marL="914400" algn="l" defTabSz="914400" rtl="0" eaLnBrk="1" latinLnBrk="0" hangingPunct="1">
                        <a:defRPr sz="1800" kern="1200">
                          <a:solidFill>
                            <a:schemeClr val="tx1"/>
                          </a:solidFill>
                          <a:latin typeface="Futura"/>
                          <a:ea typeface="Futura"/>
                          <a:cs typeface="Futura"/>
                        </a:defRPr>
                      </a:lvl3pPr>
                      <a:lvl4pPr marL="1371600" algn="l" defTabSz="914400" rtl="0" eaLnBrk="1" latinLnBrk="0" hangingPunct="1">
                        <a:defRPr sz="1800" kern="1200">
                          <a:solidFill>
                            <a:schemeClr val="tx1"/>
                          </a:solidFill>
                          <a:latin typeface="Futura"/>
                          <a:ea typeface="Futura"/>
                          <a:cs typeface="Futura"/>
                        </a:defRPr>
                      </a:lvl4pPr>
                      <a:lvl5pPr marL="1828800" algn="l" defTabSz="914400" rtl="0" eaLnBrk="1" latinLnBrk="0" hangingPunct="1">
                        <a:defRPr sz="1800" kern="1200">
                          <a:solidFill>
                            <a:schemeClr val="tx1"/>
                          </a:solidFill>
                          <a:latin typeface="Futura"/>
                          <a:ea typeface="Futura"/>
                          <a:cs typeface="Futura"/>
                        </a:defRPr>
                      </a:lvl5pPr>
                      <a:lvl6pPr marL="2286000" algn="l" defTabSz="914400" rtl="0" eaLnBrk="1" latinLnBrk="0" hangingPunct="1">
                        <a:defRPr sz="1800" kern="1200">
                          <a:solidFill>
                            <a:schemeClr val="tx1"/>
                          </a:solidFill>
                          <a:latin typeface="Futura"/>
                          <a:ea typeface="Futura"/>
                          <a:cs typeface="Futura"/>
                        </a:defRPr>
                      </a:lvl6pPr>
                      <a:lvl7pPr marL="2743200" algn="l" defTabSz="914400" rtl="0" eaLnBrk="1" latinLnBrk="0" hangingPunct="1">
                        <a:defRPr sz="1800" kern="1200">
                          <a:solidFill>
                            <a:schemeClr val="tx1"/>
                          </a:solidFill>
                          <a:latin typeface="Futura"/>
                          <a:ea typeface="Futura"/>
                          <a:cs typeface="Futura"/>
                        </a:defRPr>
                      </a:lvl7pPr>
                      <a:lvl8pPr marL="3200400" algn="l" defTabSz="914400" rtl="0" eaLnBrk="1" latinLnBrk="0" hangingPunct="1">
                        <a:defRPr sz="1800" kern="1200">
                          <a:solidFill>
                            <a:schemeClr val="tx1"/>
                          </a:solidFill>
                          <a:latin typeface="Futura"/>
                          <a:ea typeface="Futura"/>
                          <a:cs typeface="Futura"/>
                        </a:defRPr>
                      </a:lvl8pPr>
                      <a:lvl9pPr marL="3657600" algn="l" defTabSz="914400" rtl="0" eaLnBrk="1" latinLnBrk="0" hangingPunct="1">
                        <a:defRPr sz="1800" kern="1200">
                          <a:solidFill>
                            <a:schemeClr val="tx1"/>
                          </a:solidFill>
                          <a:latin typeface="Futura"/>
                          <a:ea typeface="Futura"/>
                          <a:cs typeface="Futura"/>
                        </a:defRPr>
                      </a:lvl9pPr>
                    </a:lstStyle>
                    <a:p>
                      <a:r>
                        <a:rPr lang="fr-FR" sz="2000" b="1" dirty="0">
                          <a:solidFill>
                            <a:schemeClr val="tx2">
                              <a:lumMod val="10000"/>
                            </a:schemeClr>
                          </a:solidFill>
                        </a:rPr>
                        <a:t>Classique, aux feux</a:t>
                      </a:r>
                      <a:endParaRPr lang="en-GB" sz="2000" b="1" dirty="0">
                        <a:solidFill>
                          <a:schemeClr val="tx2">
                            <a:lumMod val="10000"/>
                          </a:schemeClr>
                        </a:solidFill>
                      </a:endParaRPr>
                    </a:p>
                  </a:txBody>
                  <a:tcPr marL="130048" marR="130048" marT="65024" marB="65024">
                    <a:lnL w="12700" cmpd="sng">
                      <a:solidFill>
                        <a:srgbClr val="868686"/>
                      </a:solidFill>
                    </a:lnL>
                    <a:lnR w="12700" cmpd="sng">
                      <a:solidFill>
                        <a:srgbClr val="868686"/>
                      </a:solidFill>
                    </a:lnR>
                    <a:lnT w="12700" cmpd="sng">
                      <a:solidFill>
                        <a:srgbClr val="868686"/>
                      </a:solidFill>
                    </a:lnT>
                    <a:lnB w="12700" cmpd="sng">
                      <a:solidFill>
                        <a:srgbClr val="868686"/>
                      </a:solidFill>
                    </a:lnB>
                    <a:lnTlToBr w="12700" cmpd="sng">
                      <a:noFill/>
                      <a:prstDash val="solid"/>
                    </a:lnTlToBr>
                    <a:lnBlToTr w="12700" cmpd="sng">
                      <a:noFill/>
                      <a:prstDash val="solid"/>
                    </a:lnBlToTr>
                    <a:noFill/>
                  </a:tcPr>
                </a:tc>
                <a:tc hMerge="1">
                  <a:txBody>
                    <a:bodyPr/>
                    <a:lstStyle/>
                    <a:p>
                      <a:endParaRPr lang="en-GB" sz="2000" b="1" dirty="0">
                        <a:solidFill>
                          <a:schemeClr val="tx2">
                            <a:lumMod val="10000"/>
                          </a:schemeClr>
                        </a:solidFill>
                      </a:endParaRPr>
                    </a:p>
                  </a:txBody>
                  <a:tcPr/>
                </a:tc>
                <a:tc>
                  <a:txBody>
                    <a:bodyPr/>
                    <a:lstStyle>
                      <a:lvl1pPr marL="0" algn="l" defTabSz="914400" rtl="0" eaLnBrk="1" latinLnBrk="0" hangingPunct="1">
                        <a:defRPr sz="1800" kern="1200">
                          <a:solidFill>
                            <a:schemeClr val="tx1"/>
                          </a:solidFill>
                          <a:latin typeface="Futura"/>
                          <a:ea typeface="Futura"/>
                          <a:cs typeface="Futura"/>
                        </a:defRPr>
                      </a:lvl1pPr>
                      <a:lvl2pPr marL="457200" algn="l" defTabSz="914400" rtl="0" eaLnBrk="1" latinLnBrk="0" hangingPunct="1">
                        <a:defRPr sz="1800" kern="1200">
                          <a:solidFill>
                            <a:schemeClr val="tx1"/>
                          </a:solidFill>
                          <a:latin typeface="Futura"/>
                          <a:ea typeface="Futura"/>
                          <a:cs typeface="Futura"/>
                        </a:defRPr>
                      </a:lvl2pPr>
                      <a:lvl3pPr marL="914400" algn="l" defTabSz="914400" rtl="0" eaLnBrk="1" latinLnBrk="0" hangingPunct="1">
                        <a:defRPr sz="1800" kern="1200">
                          <a:solidFill>
                            <a:schemeClr val="tx1"/>
                          </a:solidFill>
                          <a:latin typeface="Futura"/>
                          <a:ea typeface="Futura"/>
                          <a:cs typeface="Futura"/>
                        </a:defRPr>
                      </a:lvl3pPr>
                      <a:lvl4pPr marL="1371600" algn="l" defTabSz="914400" rtl="0" eaLnBrk="1" latinLnBrk="0" hangingPunct="1">
                        <a:defRPr sz="1800" kern="1200">
                          <a:solidFill>
                            <a:schemeClr val="tx1"/>
                          </a:solidFill>
                          <a:latin typeface="Futura"/>
                          <a:ea typeface="Futura"/>
                          <a:cs typeface="Futura"/>
                        </a:defRPr>
                      </a:lvl4pPr>
                      <a:lvl5pPr marL="1828800" algn="l" defTabSz="914400" rtl="0" eaLnBrk="1" latinLnBrk="0" hangingPunct="1">
                        <a:defRPr sz="1800" kern="1200">
                          <a:solidFill>
                            <a:schemeClr val="tx1"/>
                          </a:solidFill>
                          <a:latin typeface="Futura"/>
                          <a:ea typeface="Futura"/>
                          <a:cs typeface="Futura"/>
                        </a:defRPr>
                      </a:lvl5pPr>
                      <a:lvl6pPr marL="2286000" algn="l" defTabSz="914400" rtl="0" eaLnBrk="1" latinLnBrk="0" hangingPunct="1">
                        <a:defRPr sz="1800" kern="1200">
                          <a:solidFill>
                            <a:schemeClr val="tx1"/>
                          </a:solidFill>
                          <a:latin typeface="Futura"/>
                          <a:ea typeface="Futura"/>
                          <a:cs typeface="Futura"/>
                        </a:defRPr>
                      </a:lvl6pPr>
                      <a:lvl7pPr marL="2743200" algn="l" defTabSz="914400" rtl="0" eaLnBrk="1" latinLnBrk="0" hangingPunct="1">
                        <a:defRPr sz="1800" kern="1200">
                          <a:solidFill>
                            <a:schemeClr val="tx1"/>
                          </a:solidFill>
                          <a:latin typeface="Futura"/>
                          <a:ea typeface="Futura"/>
                          <a:cs typeface="Futura"/>
                        </a:defRPr>
                      </a:lvl7pPr>
                      <a:lvl8pPr marL="3200400" algn="l" defTabSz="914400" rtl="0" eaLnBrk="1" latinLnBrk="0" hangingPunct="1">
                        <a:defRPr sz="1800" kern="1200">
                          <a:solidFill>
                            <a:schemeClr val="tx1"/>
                          </a:solidFill>
                          <a:latin typeface="Futura"/>
                          <a:ea typeface="Futura"/>
                          <a:cs typeface="Futura"/>
                        </a:defRPr>
                      </a:lvl8pPr>
                      <a:lvl9pPr marL="3657600" algn="l" defTabSz="914400" rtl="0" eaLnBrk="1" latinLnBrk="0" hangingPunct="1">
                        <a:defRPr sz="1800" kern="1200">
                          <a:solidFill>
                            <a:schemeClr val="tx1"/>
                          </a:solidFill>
                          <a:latin typeface="Futura"/>
                          <a:ea typeface="Futura"/>
                          <a:cs typeface="Futura"/>
                        </a:defRPr>
                      </a:lvl9pPr>
                    </a:lstStyle>
                    <a:p>
                      <a:r>
                        <a:rPr lang="en-GB" sz="2000" b="1" dirty="0" err="1">
                          <a:solidFill>
                            <a:schemeClr val="tx2">
                              <a:lumMod val="10000"/>
                            </a:schemeClr>
                          </a:solidFill>
                        </a:rPr>
                        <a:t>Départ</a:t>
                      </a:r>
                      <a:r>
                        <a:rPr lang="en-GB" sz="2000" b="1" dirty="0">
                          <a:solidFill>
                            <a:schemeClr val="tx2">
                              <a:lumMod val="10000"/>
                            </a:schemeClr>
                          </a:solidFill>
                        </a:rPr>
                        <a:t> </a:t>
                      </a:r>
                      <a:r>
                        <a:rPr lang="en-GB" sz="2000" b="1" dirty="0" err="1">
                          <a:solidFill>
                            <a:schemeClr val="tx2">
                              <a:lumMod val="10000"/>
                            </a:schemeClr>
                          </a:solidFill>
                        </a:rPr>
                        <a:t>rapide</a:t>
                      </a:r>
                      <a:endParaRPr lang="en-GB" sz="2000" b="1" dirty="0">
                        <a:solidFill>
                          <a:schemeClr val="tx2">
                            <a:lumMod val="10000"/>
                          </a:schemeClr>
                        </a:solidFill>
                      </a:endParaRPr>
                    </a:p>
                  </a:txBody>
                  <a:tcPr marL="130048" marR="130048" marT="65024" marB="65024">
                    <a:lnL w="12700" cmpd="sng">
                      <a:solidFill>
                        <a:srgbClr val="868686"/>
                      </a:solidFill>
                    </a:lnL>
                    <a:lnR w="12700" cmpd="sng">
                      <a:solidFill>
                        <a:srgbClr val="868686"/>
                      </a:solidFill>
                    </a:lnR>
                    <a:lnT w="12700" cmpd="sng">
                      <a:solidFill>
                        <a:srgbClr val="868686"/>
                      </a:solidFill>
                    </a:lnT>
                    <a:lnB w="12700" cmpd="sng">
                      <a:solidFill>
                        <a:srgbClr val="868686"/>
                      </a:solidFill>
                    </a:lnB>
                    <a:lnTlToBr w="12700" cmpd="sng">
                      <a:noFill/>
                      <a:prstDash val="solid"/>
                    </a:lnTlToBr>
                    <a:lnBlToTr w="12700" cmpd="sng">
                      <a:noFill/>
                      <a:prstDash val="solid"/>
                    </a:lnBlToTr>
                    <a:noFill/>
                  </a:tcPr>
                </a:tc>
                <a:extLst>
                  <a:ext uri="{0D108BD9-81ED-4DB2-BD59-A6C34878D82A}">
                    <a16:rowId xmlns="" xmlns:a16="http://schemas.microsoft.com/office/drawing/2014/main" val="10000"/>
                  </a:ext>
                </a:extLst>
              </a:tr>
              <a:tr h="739648">
                <a:tc gridSpan="3">
                  <a:txBody>
                    <a:bodyPr/>
                    <a:lstStyle>
                      <a:lvl1pPr marL="0" algn="l" defTabSz="914400" rtl="0" eaLnBrk="1" latinLnBrk="0" hangingPunct="1">
                        <a:defRPr sz="1800" kern="1200">
                          <a:solidFill>
                            <a:schemeClr val="tx1"/>
                          </a:solidFill>
                          <a:latin typeface="Futura"/>
                          <a:ea typeface="Futura"/>
                          <a:cs typeface="Futura"/>
                        </a:defRPr>
                      </a:lvl1pPr>
                      <a:lvl2pPr marL="457200" algn="l" defTabSz="914400" rtl="0" eaLnBrk="1" latinLnBrk="0" hangingPunct="1">
                        <a:defRPr sz="1800" kern="1200">
                          <a:solidFill>
                            <a:schemeClr val="tx1"/>
                          </a:solidFill>
                          <a:latin typeface="Futura"/>
                          <a:ea typeface="Futura"/>
                          <a:cs typeface="Futura"/>
                        </a:defRPr>
                      </a:lvl2pPr>
                      <a:lvl3pPr marL="914400" algn="l" defTabSz="914400" rtl="0" eaLnBrk="1" latinLnBrk="0" hangingPunct="1">
                        <a:defRPr sz="1800" kern="1200">
                          <a:solidFill>
                            <a:schemeClr val="tx1"/>
                          </a:solidFill>
                          <a:latin typeface="Futura"/>
                          <a:ea typeface="Futura"/>
                          <a:cs typeface="Futura"/>
                        </a:defRPr>
                      </a:lvl3pPr>
                      <a:lvl4pPr marL="1371600" algn="l" defTabSz="914400" rtl="0" eaLnBrk="1" latinLnBrk="0" hangingPunct="1">
                        <a:defRPr sz="1800" kern="1200">
                          <a:solidFill>
                            <a:schemeClr val="tx1"/>
                          </a:solidFill>
                          <a:latin typeface="Futura"/>
                          <a:ea typeface="Futura"/>
                          <a:cs typeface="Futura"/>
                        </a:defRPr>
                      </a:lvl4pPr>
                      <a:lvl5pPr marL="1828800" algn="l" defTabSz="914400" rtl="0" eaLnBrk="1" latinLnBrk="0" hangingPunct="1">
                        <a:defRPr sz="1800" kern="1200">
                          <a:solidFill>
                            <a:schemeClr val="tx1"/>
                          </a:solidFill>
                          <a:latin typeface="Futura"/>
                          <a:ea typeface="Futura"/>
                          <a:cs typeface="Futura"/>
                        </a:defRPr>
                      </a:lvl5pPr>
                      <a:lvl6pPr marL="2286000" algn="l" defTabSz="914400" rtl="0" eaLnBrk="1" latinLnBrk="0" hangingPunct="1">
                        <a:defRPr sz="1800" kern="1200">
                          <a:solidFill>
                            <a:schemeClr val="tx1"/>
                          </a:solidFill>
                          <a:latin typeface="Futura"/>
                          <a:ea typeface="Futura"/>
                          <a:cs typeface="Futura"/>
                        </a:defRPr>
                      </a:lvl6pPr>
                      <a:lvl7pPr marL="2743200" algn="l" defTabSz="914400" rtl="0" eaLnBrk="1" latinLnBrk="0" hangingPunct="1">
                        <a:defRPr sz="1800" kern="1200">
                          <a:solidFill>
                            <a:schemeClr val="tx1"/>
                          </a:solidFill>
                          <a:latin typeface="Futura"/>
                          <a:ea typeface="Futura"/>
                          <a:cs typeface="Futura"/>
                        </a:defRPr>
                      </a:lvl7pPr>
                      <a:lvl8pPr marL="3200400" algn="l" defTabSz="914400" rtl="0" eaLnBrk="1" latinLnBrk="0" hangingPunct="1">
                        <a:defRPr sz="1800" kern="1200">
                          <a:solidFill>
                            <a:schemeClr val="tx1"/>
                          </a:solidFill>
                          <a:latin typeface="Futura"/>
                          <a:ea typeface="Futura"/>
                          <a:cs typeface="Futura"/>
                        </a:defRPr>
                      </a:lvl8pPr>
                      <a:lvl9pPr marL="3657600" algn="l" defTabSz="914400" rtl="0" eaLnBrk="1" latinLnBrk="0" hangingPunct="1">
                        <a:defRPr sz="1800" kern="1200">
                          <a:solidFill>
                            <a:schemeClr val="tx1"/>
                          </a:solidFill>
                          <a:latin typeface="Futura"/>
                          <a:ea typeface="Futura"/>
                          <a:cs typeface="Futura"/>
                        </a:defRPr>
                      </a:lvl9pPr>
                    </a:lstStyle>
                    <a:p>
                      <a:pPr marL="0" marR="0" indent="0" algn="ctr" defTabSz="584200" eaLnBrk="1" fontAlgn="auto" latinLnBrk="0" hangingPunct="1">
                        <a:lnSpc>
                          <a:spcPct val="100000"/>
                        </a:lnSpc>
                        <a:spcBef>
                          <a:spcPts val="0"/>
                        </a:spcBef>
                        <a:spcAft>
                          <a:spcPts val="0"/>
                        </a:spcAft>
                        <a:buClrTx/>
                        <a:buSzTx/>
                        <a:buFontTx/>
                        <a:buNone/>
                        <a:tabLst/>
                        <a:defRPr/>
                      </a:pPr>
                      <a:r>
                        <a:rPr lang="fr-FR" sz="2000" dirty="0">
                          <a:solidFill>
                            <a:schemeClr val="tx2">
                              <a:lumMod val="10000"/>
                            </a:schemeClr>
                          </a:solidFill>
                        </a:rPr>
                        <a:t>Appel, dans l'ordre des couloirs, </a:t>
                      </a:r>
                      <a:br>
                        <a:rPr lang="fr-FR" sz="2000" dirty="0">
                          <a:solidFill>
                            <a:schemeClr val="tx2">
                              <a:lumMod val="10000"/>
                            </a:schemeClr>
                          </a:solidFill>
                        </a:rPr>
                      </a:br>
                      <a:r>
                        <a:rPr lang="fr-FR" sz="2000" dirty="0">
                          <a:solidFill>
                            <a:schemeClr val="tx2">
                              <a:lumMod val="10000"/>
                            </a:schemeClr>
                          </a:solidFill>
                        </a:rPr>
                        <a:t>du nom de chaque nation</a:t>
                      </a:r>
                    </a:p>
                  </a:txBody>
                  <a:tcPr marL="130048" marR="130048" marT="65024" marB="65024">
                    <a:lnL w="12700" cmpd="sng">
                      <a:solidFill>
                        <a:srgbClr val="868686"/>
                      </a:solidFill>
                    </a:lnL>
                    <a:lnR w="12700" cmpd="sng">
                      <a:solidFill>
                        <a:srgbClr val="868686"/>
                      </a:solidFill>
                    </a:lnR>
                    <a:lnT w="12700" cmpd="sng">
                      <a:solidFill>
                        <a:srgbClr val="868686"/>
                      </a:solidFill>
                    </a:lnT>
                    <a:lnB w="12700" cmpd="sng">
                      <a:solidFill>
                        <a:srgbClr val="868686"/>
                      </a:solidFill>
                    </a:lnB>
                    <a:lnTlToBr w="12700" cmpd="sng">
                      <a:noFill/>
                      <a:prstDash val="solid"/>
                    </a:lnTlToBr>
                    <a:lnBlToTr w="12700" cmpd="sng">
                      <a:noFill/>
                      <a:prstDash val="solid"/>
                    </a:lnBlToTr>
                    <a:noFill/>
                  </a:tcPr>
                </a:tc>
                <a:tc hMerge="1">
                  <a:txBody>
                    <a:bodyPr/>
                    <a:lstStyle/>
                    <a:p>
                      <a:endParaRPr lang="en-GB" dirty="0"/>
                    </a:p>
                  </a:txBody>
                  <a:tcPr/>
                </a:tc>
                <a:tc hMerge="1">
                  <a:txBody>
                    <a:bodyPr/>
                    <a:lstStyle/>
                    <a:p>
                      <a:pPr marL="0" marR="0" indent="0" algn="ctr" defTabSz="584200" eaLnBrk="1" fontAlgn="auto" latinLnBrk="0" hangingPunct="1">
                        <a:lnSpc>
                          <a:spcPct val="100000"/>
                        </a:lnSpc>
                        <a:spcBef>
                          <a:spcPts val="0"/>
                        </a:spcBef>
                        <a:spcAft>
                          <a:spcPts val="0"/>
                        </a:spcAft>
                        <a:buClrTx/>
                        <a:buSzTx/>
                        <a:buFontTx/>
                        <a:buNone/>
                        <a:tabLst/>
                        <a:defRPr/>
                      </a:pPr>
                      <a:endParaRPr lang="fr-FR" sz="2000" dirty="0">
                        <a:solidFill>
                          <a:schemeClr val="tx2">
                            <a:lumMod val="10000"/>
                          </a:schemeClr>
                        </a:solidFill>
                      </a:endParaRPr>
                    </a:p>
                  </a:txBody>
                  <a:tcPr/>
                </a:tc>
                <a:tc>
                  <a:txBody>
                    <a:bodyPr/>
                    <a:lstStyle>
                      <a:lvl1pPr marL="0" algn="l" defTabSz="914400" rtl="0" eaLnBrk="1" latinLnBrk="0" hangingPunct="1">
                        <a:defRPr sz="1800" kern="1200">
                          <a:solidFill>
                            <a:schemeClr val="tx1"/>
                          </a:solidFill>
                          <a:latin typeface="Futura"/>
                          <a:ea typeface="Futura"/>
                          <a:cs typeface="Futura"/>
                        </a:defRPr>
                      </a:lvl1pPr>
                      <a:lvl2pPr marL="457200" algn="l" defTabSz="914400" rtl="0" eaLnBrk="1" latinLnBrk="0" hangingPunct="1">
                        <a:defRPr sz="1800" kern="1200">
                          <a:solidFill>
                            <a:schemeClr val="tx1"/>
                          </a:solidFill>
                          <a:latin typeface="Futura"/>
                          <a:ea typeface="Futura"/>
                          <a:cs typeface="Futura"/>
                        </a:defRPr>
                      </a:lvl2pPr>
                      <a:lvl3pPr marL="914400" algn="l" defTabSz="914400" rtl="0" eaLnBrk="1" latinLnBrk="0" hangingPunct="1">
                        <a:defRPr sz="1800" kern="1200">
                          <a:solidFill>
                            <a:schemeClr val="tx1"/>
                          </a:solidFill>
                          <a:latin typeface="Futura"/>
                          <a:ea typeface="Futura"/>
                          <a:cs typeface="Futura"/>
                        </a:defRPr>
                      </a:lvl3pPr>
                      <a:lvl4pPr marL="1371600" algn="l" defTabSz="914400" rtl="0" eaLnBrk="1" latinLnBrk="0" hangingPunct="1">
                        <a:defRPr sz="1800" kern="1200">
                          <a:solidFill>
                            <a:schemeClr val="tx1"/>
                          </a:solidFill>
                          <a:latin typeface="Futura"/>
                          <a:ea typeface="Futura"/>
                          <a:cs typeface="Futura"/>
                        </a:defRPr>
                      </a:lvl4pPr>
                      <a:lvl5pPr marL="1828800" algn="l" defTabSz="914400" rtl="0" eaLnBrk="1" latinLnBrk="0" hangingPunct="1">
                        <a:defRPr sz="1800" kern="1200">
                          <a:solidFill>
                            <a:schemeClr val="tx1"/>
                          </a:solidFill>
                          <a:latin typeface="Futura"/>
                          <a:ea typeface="Futura"/>
                          <a:cs typeface="Futura"/>
                        </a:defRPr>
                      </a:lvl5pPr>
                      <a:lvl6pPr marL="2286000" algn="l" defTabSz="914400" rtl="0" eaLnBrk="1" latinLnBrk="0" hangingPunct="1">
                        <a:defRPr sz="1800" kern="1200">
                          <a:solidFill>
                            <a:schemeClr val="tx1"/>
                          </a:solidFill>
                          <a:latin typeface="Futura"/>
                          <a:ea typeface="Futura"/>
                          <a:cs typeface="Futura"/>
                        </a:defRPr>
                      </a:lvl6pPr>
                      <a:lvl7pPr marL="2743200" algn="l" defTabSz="914400" rtl="0" eaLnBrk="1" latinLnBrk="0" hangingPunct="1">
                        <a:defRPr sz="1800" kern="1200">
                          <a:solidFill>
                            <a:schemeClr val="tx1"/>
                          </a:solidFill>
                          <a:latin typeface="Futura"/>
                          <a:ea typeface="Futura"/>
                          <a:cs typeface="Futura"/>
                        </a:defRPr>
                      </a:lvl7pPr>
                      <a:lvl8pPr marL="3200400" algn="l" defTabSz="914400" rtl="0" eaLnBrk="1" latinLnBrk="0" hangingPunct="1">
                        <a:defRPr sz="1800" kern="1200">
                          <a:solidFill>
                            <a:schemeClr val="tx1"/>
                          </a:solidFill>
                          <a:latin typeface="Futura"/>
                          <a:ea typeface="Futura"/>
                          <a:cs typeface="Futura"/>
                        </a:defRPr>
                      </a:lvl8pPr>
                      <a:lvl9pPr marL="3657600" algn="l" defTabSz="914400" rtl="0" eaLnBrk="1" latinLnBrk="0" hangingPunct="1">
                        <a:defRPr sz="1800" kern="1200">
                          <a:solidFill>
                            <a:schemeClr val="tx1"/>
                          </a:solidFill>
                          <a:latin typeface="Futura"/>
                          <a:ea typeface="Futura"/>
                          <a:cs typeface="Futura"/>
                        </a:defRPr>
                      </a:lvl9pPr>
                    </a:lstStyle>
                    <a:p>
                      <a:pPr marL="0" marR="0" indent="0" algn="ctr" defTabSz="584200" eaLnBrk="1" fontAlgn="auto" latinLnBrk="0" hangingPunct="1">
                        <a:lnSpc>
                          <a:spcPct val="100000"/>
                        </a:lnSpc>
                        <a:spcBef>
                          <a:spcPts val="0"/>
                        </a:spcBef>
                        <a:spcAft>
                          <a:spcPts val="0"/>
                        </a:spcAft>
                        <a:buClrTx/>
                        <a:buSzTx/>
                        <a:buFontTx/>
                        <a:buNone/>
                        <a:tabLst/>
                        <a:defRPr/>
                      </a:pPr>
                      <a:r>
                        <a:rPr lang="fr-FR" sz="2000" dirty="0">
                          <a:solidFill>
                            <a:srgbClr val="00B050"/>
                          </a:solidFill>
                        </a:rPr>
                        <a:t>« QUICK</a:t>
                      </a:r>
                      <a:r>
                        <a:rPr lang="fr-FR" sz="2000" baseline="0" dirty="0">
                          <a:solidFill>
                            <a:srgbClr val="00B050"/>
                          </a:solidFill>
                        </a:rPr>
                        <a:t> START</a:t>
                      </a:r>
                      <a:r>
                        <a:rPr lang="fr-FR" sz="2000" dirty="0">
                          <a:solidFill>
                            <a:srgbClr val="00B050"/>
                          </a:solidFill>
                        </a:rPr>
                        <a:t> »</a:t>
                      </a:r>
                    </a:p>
                  </a:txBody>
                  <a:tcPr marL="130048" marR="130048" marT="65024" marB="65024" anchor="ctr">
                    <a:lnL w="12700" cmpd="sng">
                      <a:solidFill>
                        <a:srgbClr val="868686"/>
                      </a:solidFill>
                    </a:lnL>
                    <a:lnR w="12700" cmpd="sng">
                      <a:solidFill>
                        <a:srgbClr val="868686"/>
                      </a:solidFill>
                    </a:lnR>
                    <a:lnT w="12700" cmpd="sng">
                      <a:solidFill>
                        <a:srgbClr val="868686"/>
                      </a:solidFill>
                    </a:lnT>
                    <a:lnB w="12700" cmpd="sng">
                      <a:solidFill>
                        <a:srgbClr val="868686"/>
                      </a:solidFill>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434849">
                <a:tc gridSpan="3">
                  <a:txBody>
                    <a:bodyPr/>
                    <a:lstStyle>
                      <a:lvl1pPr marL="0" algn="l" defTabSz="914400" rtl="0" eaLnBrk="1" latinLnBrk="0" hangingPunct="1">
                        <a:defRPr sz="1800" kern="1200">
                          <a:solidFill>
                            <a:schemeClr val="tx1"/>
                          </a:solidFill>
                          <a:latin typeface="Futura"/>
                          <a:ea typeface="Futura"/>
                          <a:cs typeface="Futura"/>
                        </a:defRPr>
                      </a:lvl1pPr>
                      <a:lvl2pPr marL="457200" algn="l" defTabSz="914400" rtl="0" eaLnBrk="1" latinLnBrk="0" hangingPunct="1">
                        <a:defRPr sz="1800" kern="1200">
                          <a:solidFill>
                            <a:schemeClr val="tx1"/>
                          </a:solidFill>
                          <a:latin typeface="Futura"/>
                          <a:ea typeface="Futura"/>
                          <a:cs typeface="Futura"/>
                        </a:defRPr>
                      </a:lvl2pPr>
                      <a:lvl3pPr marL="914400" algn="l" defTabSz="914400" rtl="0" eaLnBrk="1" latinLnBrk="0" hangingPunct="1">
                        <a:defRPr sz="1800" kern="1200">
                          <a:solidFill>
                            <a:schemeClr val="tx1"/>
                          </a:solidFill>
                          <a:latin typeface="Futura"/>
                          <a:ea typeface="Futura"/>
                          <a:cs typeface="Futura"/>
                        </a:defRPr>
                      </a:lvl3pPr>
                      <a:lvl4pPr marL="1371600" algn="l" defTabSz="914400" rtl="0" eaLnBrk="1" latinLnBrk="0" hangingPunct="1">
                        <a:defRPr sz="1800" kern="1200">
                          <a:solidFill>
                            <a:schemeClr val="tx1"/>
                          </a:solidFill>
                          <a:latin typeface="Futura"/>
                          <a:ea typeface="Futura"/>
                          <a:cs typeface="Futura"/>
                        </a:defRPr>
                      </a:lvl4pPr>
                      <a:lvl5pPr marL="1828800" algn="l" defTabSz="914400" rtl="0" eaLnBrk="1" latinLnBrk="0" hangingPunct="1">
                        <a:defRPr sz="1800" kern="1200">
                          <a:solidFill>
                            <a:schemeClr val="tx1"/>
                          </a:solidFill>
                          <a:latin typeface="Futura"/>
                          <a:ea typeface="Futura"/>
                          <a:cs typeface="Futura"/>
                        </a:defRPr>
                      </a:lvl5pPr>
                      <a:lvl6pPr marL="2286000" algn="l" defTabSz="914400" rtl="0" eaLnBrk="1" latinLnBrk="0" hangingPunct="1">
                        <a:defRPr sz="1800" kern="1200">
                          <a:solidFill>
                            <a:schemeClr val="tx1"/>
                          </a:solidFill>
                          <a:latin typeface="Futura"/>
                          <a:ea typeface="Futura"/>
                          <a:cs typeface="Futura"/>
                        </a:defRPr>
                      </a:lvl6pPr>
                      <a:lvl7pPr marL="2743200" algn="l" defTabSz="914400" rtl="0" eaLnBrk="1" latinLnBrk="0" hangingPunct="1">
                        <a:defRPr sz="1800" kern="1200">
                          <a:solidFill>
                            <a:schemeClr val="tx1"/>
                          </a:solidFill>
                          <a:latin typeface="Futura"/>
                          <a:ea typeface="Futura"/>
                          <a:cs typeface="Futura"/>
                        </a:defRPr>
                      </a:lvl7pPr>
                      <a:lvl8pPr marL="3200400" algn="l" defTabSz="914400" rtl="0" eaLnBrk="1" latinLnBrk="0" hangingPunct="1">
                        <a:defRPr sz="1800" kern="1200">
                          <a:solidFill>
                            <a:schemeClr val="tx1"/>
                          </a:solidFill>
                          <a:latin typeface="Futura"/>
                          <a:ea typeface="Futura"/>
                          <a:cs typeface="Futura"/>
                        </a:defRPr>
                      </a:lvl8pPr>
                      <a:lvl9pPr marL="3657600" algn="l" defTabSz="914400" rtl="0" eaLnBrk="1" latinLnBrk="0" hangingPunct="1">
                        <a:defRPr sz="1800" kern="1200">
                          <a:solidFill>
                            <a:schemeClr val="tx1"/>
                          </a:solidFill>
                          <a:latin typeface="Futura"/>
                          <a:ea typeface="Futura"/>
                          <a:cs typeface="Futura"/>
                        </a:defRPr>
                      </a:lvl9pPr>
                    </a:lstStyle>
                    <a:p>
                      <a:pPr marL="0" marR="0" indent="0" algn="ctr" defTabSz="584200" eaLnBrk="1" fontAlgn="auto" latinLnBrk="0" hangingPunct="1">
                        <a:lnSpc>
                          <a:spcPct val="100000"/>
                        </a:lnSpc>
                        <a:spcBef>
                          <a:spcPts val="0"/>
                        </a:spcBef>
                        <a:spcAft>
                          <a:spcPts val="0"/>
                        </a:spcAft>
                        <a:buClrTx/>
                        <a:buSzTx/>
                        <a:buFontTx/>
                        <a:buNone/>
                        <a:tabLst/>
                        <a:defRPr/>
                      </a:pPr>
                      <a:r>
                        <a:rPr lang="fr-FR" sz="2000" dirty="0">
                          <a:solidFill>
                            <a:srgbClr val="00B050"/>
                          </a:solidFill>
                        </a:rPr>
                        <a:t> « ATTENTION » </a:t>
                      </a:r>
                    </a:p>
                  </a:txBody>
                  <a:tcPr marL="130048" marR="130048" marT="65024" marB="65024">
                    <a:lnL w="12700" cmpd="sng">
                      <a:solidFill>
                        <a:srgbClr val="868686"/>
                      </a:solidFill>
                    </a:lnL>
                    <a:lnR w="12700" cmpd="sng">
                      <a:solidFill>
                        <a:srgbClr val="868686"/>
                      </a:solidFill>
                    </a:lnR>
                    <a:lnT w="12700" cmpd="sng">
                      <a:solidFill>
                        <a:srgbClr val="868686"/>
                      </a:solidFill>
                    </a:lnT>
                    <a:lnB w="12700" cmpd="sng">
                      <a:solidFill>
                        <a:srgbClr val="868686"/>
                      </a:solidFill>
                    </a:lnB>
                    <a:lnTlToBr w="12700" cmpd="sng">
                      <a:noFill/>
                      <a:prstDash val="solid"/>
                    </a:lnTlToBr>
                    <a:lnBlToTr w="12700" cmpd="sng">
                      <a:noFill/>
                      <a:prstDash val="solid"/>
                    </a:lnBlToTr>
                    <a:noFill/>
                  </a:tcPr>
                </a:tc>
                <a:tc hMerge="1">
                  <a:txBody>
                    <a:bodyPr/>
                    <a:lstStyle/>
                    <a:p>
                      <a:endParaRPr lang="en-GB" dirty="0"/>
                    </a:p>
                  </a:txBody>
                  <a:tcPr/>
                </a:tc>
                <a:tc hMerge="1">
                  <a:txBody>
                    <a:bodyPr/>
                    <a:lstStyle/>
                    <a:p>
                      <a:pPr marL="0" marR="0" indent="0" algn="ctr" defTabSz="584200" eaLnBrk="1" fontAlgn="auto" latinLnBrk="0" hangingPunct="1">
                        <a:lnSpc>
                          <a:spcPct val="100000"/>
                        </a:lnSpc>
                        <a:spcBef>
                          <a:spcPts val="0"/>
                        </a:spcBef>
                        <a:spcAft>
                          <a:spcPts val="0"/>
                        </a:spcAft>
                        <a:buClrTx/>
                        <a:buSzTx/>
                        <a:buFontTx/>
                        <a:buNone/>
                        <a:tabLst/>
                        <a:defRPr/>
                      </a:pPr>
                      <a:endParaRPr lang="fr-FR" sz="2000" dirty="0">
                        <a:solidFill>
                          <a:schemeClr val="tx2">
                            <a:lumMod val="10000"/>
                          </a:schemeClr>
                        </a:solidFill>
                      </a:endParaRPr>
                    </a:p>
                  </a:txBody>
                  <a:tcPr/>
                </a:tc>
                <a:tc>
                  <a:txBody>
                    <a:bodyPr/>
                    <a:lstStyle>
                      <a:lvl1pPr marL="0" algn="l" defTabSz="914400" rtl="0" eaLnBrk="1" latinLnBrk="0" hangingPunct="1">
                        <a:defRPr sz="1800" kern="1200">
                          <a:solidFill>
                            <a:schemeClr val="tx1"/>
                          </a:solidFill>
                          <a:latin typeface="Futura"/>
                          <a:ea typeface="Futura"/>
                          <a:cs typeface="Futura"/>
                        </a:defRPr>
                      </a:lvl1pPr>
                      <a:lvl2pPr marL="457200" algn="l" defTabSz="914400" rtl="0" eaLnBrk="1" latinLnBrk="0" hangingPunct="1">
                        <a:defRPr sz="1800" kern="1200">
                          <a:solidFill>
                            <a:schemeClr val="tx1"/>
                          </a:solidFill>
                          <a:latin typeface="Futura"/>
                          <a:ea typeface="Futura"/>
                          <a:cs typeface="Futura"/>
                        </a:defRPr>
                      </a:lvl2pPr>
                      <a:lvl3pPr marL="914400" algn="l" defTabSz="914400" rtl="0" eaLnBrk="1" latinLnBrk="0" hangingPunct="1">
                        <a:defRPr sz="1800" kern="1200">
                          <a:solidFill>
                            <a:schemeClr val="tx1"/>
                          </a:solidFill>
                          <a:latin typeface="Futura"/>
                          <a:ea typeface="Futura"/>
                          <a:cs typeface="Futura"/>
                        </a:defRPr>
                      </a:lvl3pPr>
                      <a:lvl4pPr marL="1371600" algn="l" defTabSz="914400" rtl="0" eaLnBrk="1" latinLnBrk="0" hangingPunct="1">
                        <a:defRPr sz="1800" kern="1200">
                          <a:solidFill>
                            <a:schemeClr val="tx1"/>
                          </a:solidFill>
                          <a:latin typeface="Futura"/>
                          <a:ea typeface="Futura"/>
                          <a:cs typeface="Futura"/>
                        </a:defRPr>
                      </a:lvl4pPr>
                      <a:lvl5pPr marL="1828800" algn="l" defTabSz="914400" rtl="0" eaLnBrk="1" latinLnBrk="0" hangingPunct="1">
                        <a:defRPr sz="1800" kern="1200">
                          <a:solidFill>
                            <a:schemeClr val="tx1"/>
                          </a:solidFill>
                          <a:latin typeface="Futura"/>
                          <a:ea typeface="Futura"/>
                          <a:cs typeface="Futura"/>
                        </a:defRPr>
                      </a:lvl5pPr>
                      <a:lvl6pPr marL="2286000" algn="l" defTabSz="914400" rtl="0" eaLnBrk="1" latinLnBrk="0" hangingPunct="1">
                        <a:defRPr sz="1800" kern="1200">
                          <a:solidFill>
                            <a:schemeClr val="tx1"/>
                          </a:solidFill>
                          <a:latin typeface="Futura"/>
                          <a:ea typeface="Futura"/>
                          <a:cs typeface="Futura"/>
                        </a:defRPr>
                      </a:lvl6pPr>
                      <a:lvl7pPr marL="2743200" algn="l" defTabSz="914400" rtl="0" eaLnBrk="1" latinLnBrk="0" hangingPunct="1">
                        <a:defRPr sz="1800" kern="1200">
                          <a:solidFill>
                            <a:schemeClr val="tx1"/>
                          </a:solidFill>
                          <a:latin typeface="Futura"/>
                          <a:ea typeface="Futura"/>
                          <a:cs typeface="Futura"/>
                        </a:defRPr>
                      </a:lvl7pPr>
                      <a:lvl8pPr marL="3200400" algn="l" defTabSz="914400" rtl="0" eaLnBrk="1" latinLnBrk="0" hangingPunct="1">
                        <a:defRPr sz="1800" kern="1200">
                          <a:solidFill>
                            <a:schemeClr val="tx1"/>
                          </a:solidFill>
                          <a:latin typeface="Futura"/>
                          <a:ea typeface="Futura"/>
                          <a:cs typeface="Futura"/>
                        </a:defRPr>
                      </a:lvl8pPr>
                      <a:lvl9pPr marL="3657600" algn="l" defTabSz="914400" rtl="0" eaLnBrk="1" latinLnBrk="0" hangingPunct="1">
                        <a:defRPr sz="1800" kern="1200">
                          <a:solidFill>
                            <a:schemeClr val="tx1"/>
                          </a:solidFill>
                          <a:latin typeface="Futura"/>
                          <a:ea typeface="Futura"/>
                          <a:cs typeface="Futura"/>
                        </a:defRPr>
                      </a:lvl9pPr>
                    </a:lstStyle>
                    <a:p>
                      <a:pPr marL="0" marR="0" indent="0" algn="ctr" defTabSz="584200" eaLnBrk="1" fontAlgn="auto" latinLnBrk="0" hangingPunct="1">
                        <a:lnSpc>
                          <a:spcPct val="100000"/>
                        </a:lnSpc>
                        <a:spcBef>
                          <a:spcPts val="0"/>
                        </a:spcBef>
                        <a:spcAft>
                          <a:spcPts val="0"/>
                        </a:spcAft>
                        <a:buClrTx/>
                        <a:buSzTx/>
                        <a:buFontTx/>
                        <a:buNone/>
                        <a:tabLst/>
                        <a:defRPr/>
                      </a:pPr>
                      <a:r>
                        <a:rPr lang="fr-FR" sz="2000" dirty="0">
                          <a:solidFill>
                            <a:srgbClr val="00B050"/>
                          </a:solidFill>
                        </a:rPr>
                        <a:t>« ALL </a:t>
                      </a:r>
                      <a:r>
                        <a:rPr lang="fr-FR" sz="2000" dirty="0" err="1">
                          <a:solidFill>
                            <a:srgbClr val="00B050"/>
                          </a:solidFill>
                        </a:rPr>
                        <a:t>CREWS</a:t>
                      </a:r>
                      <a:r>
                        <a:rPr lang="fr-FR" sz="2000" dirty="0">
                          <a:solidFill>
                            <a:srgbClr val="00B050"/>
                          </a:solidFill>
                        </a:rPr>
                        <a:t>:</a:t>
                      </a:r>
                      <a:r>
                        <a:rPr lang="fr-FR" sz="2000" baseline="0" dirty="0">
                          <a:solidFill>
                            <a:srgbClr val="00B050"/>
                          </a:solidFill>
                        </a:rPr>
                        <a:t> </a:t>
                      </a:r>
                      <a:r>
                        <a:rPr lang="fr-FR" sz="2000" dirty="0">
                          <a:solidFill>
                            <a:srgbClr val="00B050"/>
                          </a:solidFill>
                        </a:rPr>
                        <a:t>ATTENTION »</a:t>
                      </a:r>
                    </a:p>
                  </a:txBody>
                  <a:tcPr marL="130048" marR="130048" marT="65024" marB="65024">
                    <a:lnL w="12700" cmpd="sng">
                      <a:solidFill>
                        <a:srgbClr val="868686"/>
                      </a:solidFill>
                    </a:lnL>
                    <a:lnR w="12700" cmpd="sng">
                      <a:solidFill>
                        <a:srgbClr val="868686"/>
                      </a:solidFill>
                    </a:lnR>
                    <a:lnT w="12700" cmpd="sng">
                      <a:solidFill>
                        <a:srgbClr val="868686"/>
                      </a:solidFill>
                    </a:lnT>
                    <a:lnB w="12700" cmpd="sng">
                      <a:solidFill>
                        <a:srgbClr val="868686"/>
                      </a:solidFill>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1044449">
                <a:tc gridSpan="2">
                  <a:txBody>
                    <a:bodyPr/>
                    <a:lstStyle>
                      <a:lvl1pPr marL="0" algn="l" defTabSz="914400" rtl="0" eaLnBrk="1" latinLnBrk="0" hangingPunct="1">
                        <a:defRPr sz="1800" kern="1200">
                          <a:solidFill>
                            <a:schemeClr val="tx1"/>
                          </a:solidFill>
                          <a:latin typeface="Futura"/>
                          <a:ea typeface="Futura"/>
                          <a:cs typeface="Futura"/>
                        </a:defRPr>
                      </a:lvl1pPr>
                      <a:lvl2pPr marL="457200" algn="l" defTabSz="914400" rtl="0" eaLnBrk="1" latinLnBrk="0" hangingPunct="1">
                        <a:defRPr sz="1800" kern="1200">
                          <a:solidFill>
                            <a:schemeClr val="tx1"/>
                          </a:solidFill>
                          <a:latin typeface="Futura"/>
                          <a:ea typeface="Futura"/>
                          <a:cs typeface="Futura"/>
                        </a:defRPr>
                      </a:lvl2pPr>
                      <a:lvl3pPr marL="914400" algn="l" defTabSz="914400" rtl="0" eaLnBrk="1" latinLnBrk="0" hangingPunct="1">
                        <a:defRPr sz="1800" kern="1200">
                          <a:solidFill>
                            <a:schemeClr val="tx1"/>
                          </a:solidFill>
                          <a:latin typeface="Futura"/>
                          <a:ea typeface="Futura"/>
                          <a:cs typeface="Futura"/>
                        </a:defRPr>
                      </a:lvl3pPr>
                      <a:lvl4pPr marL="1371600" algn="l" defTabSz="914400" rtl="0" eaLnBrk="1" latinLnBrk="0" hangingPunct="1">
                        <a:defRPr sz="1800" kern="1200">
                          <a:solidFill>
                            <a:schemeClr val="tx1"/>
                          </a:solidFill>
                          <a:latin typeface="Futura"/>
                          <a:ea typeface="Futura"/>
                          <a:cs typeface="Futura"/>
                        </a:defRPr>
                      </a:lvl4pPr>
                      <a:lvl5pPr marL="1828800" algn="l" defTabSz="914400" rtl="0" eaLnBrk="1" latinLnBrk="0" hangingPunct="1">
                        <a:defRPr sz="1800" kern="1200">
                          <a:solidFill>
                            <a:schemeClr val="tx1"/>
                          </a:solidFill>
                          <a:latin typeface="Futura"/>
                          <a:ea typeface="Futura"/>
                          <a:cs typeface="Futura"/>
                        </a:defRPr>
                      </a:lvl5pPr>
                      <a:lvl6pPr marL="2286000" algn="l" defTabSz="914400" rtl="0" eaLnBrk="1" latinLnBrk="0" hangingPunct="1">
                        <a:defRPr sz="1800" kern="1200">
                          <a:solidFill>
                            <a:schemeClr val="tx1"/>
                          </a:solidFill>
                          <a:latin typeface="Futura"/>
                          <a:ea typeface="Futura"/>
                          <a:cs typeface="Futura"/>
                        </a:defRPr>
                      </a:lvl6pPr>
                      <a:lvl7pPr marL="2743200" algn="l" defTabSz="914400" rtl="0" eaLnBrk="1" latinLnBrk="0" hangingPunct="1">
                        <a:defRPr sz="1800" kern="1200">
                          <a:solidFill>
                            <a:schemeClr val="tx1"/>
                          </a:solidFill>
                          <a:latin typeface="Futura"/>
                          <a:ea typeface="Futura"/>
                          <a:cs typeface="Futura"/>
                        </a:defRPr>
                      </a:lvl7pPr>
                      <a:lvl8pPr marL="3200400" algn="l" defTabSz="914400" rtl="0" eaLnBrk="1" latinLnBrk="0" hangingPunct="1">
                        <a:defRPr sz="1800" kern="1200">
                          <a:solidFill>
                            <a:schemeClr val="tx1"/>
                          </a:solidFill>
                          <a:latin typeface="Futura"/>
                          <a:ea typeface="Futura"/>
                          <a:cs typeface="Futura"/>
                        </a:defRPr>
                      </a:lvl8pPr>
                      <a:lvl9pPr marL="3657600" algn="l" defTabSz="914400" rtl="0" eaLnBrk="1" latinLnBrk="0" hangingPunct="1">
                        <a:defRPr sz="1800" kern="1200">
                          <a:solidFill>
                            <a:schemeClr val="tx1"/>
                          </a:solidFill>
                          <a:latin typeface="Futura"/>
                          <a:ea typeface="Futura"/>
                          <a:cs typeface="Futura"/>
                        </a:defRPr>
                      </a:lvl9pPr>
                    </a:lstStyle>
                    <a:p>
                      <a:pPr marL="0" marR="0" indent="0" algn="ctr" defTabSz="584200" eaLnBrk="1" fontAlgn="auto" latinLnBrk="0" hangingPunct="1">
                        <a:lnSpc>
                          <a:spcPct val="100000"/>
                        </a:lnSpc>
                        <a:spcBef>
                          <a:spcPts val="0"/>
                        </a:spcBef>
                        <a:spcAft>
                          <a:spcPts val="0"/>
                        </a:spcAft>
                        <a:buClrTx/>
                        <a:buSzTx/>
                        <a:buFontTx/>
                        <a:buNone/>
                        <a:tabLst/>
                        <a:defRPr/>
                      </a:pPr>
                      <a:r>
                        <a:rPr lang="fr-FR" sz="2000" dirty="0">
                          <a:solidFill>
                            <a:schemeClr val="tx2">
                              <a:lumMod val="10000"/>
                            </a:schemeClr>
                          </a:solidFill>
                        </a:rPr>
                        <a:t>Lève son drapeau rouge </a:t>
                      </a:r>
                    </a:p>
                    <a:p>
                      <a:endParaRPr lang="en-GB" sz="2000" dirty="0">
                        <a:solidFill>
                          <a:schemeClr val="tx2">
                            <a:lumMod val="10000"/>
                          </a:schemeClr>
                        </a:solidFill>
                      </a:endParaRPr>
                    </a:p>
                  </a:txBody>
                  <a:tcPr marL="130048" marR="130048" marT="65024" marB="65024">
                    <a:lnL w="12700" cmpd="sng">
                      <a:solidFill>
                        <a:srgbClr val="868686"/>
                      </a:solidFill>
                    </a:lnL>
                    <a:lnR w="12700" cmpd="sng">
                      <a:solidFill>
                        <a:srgbClr val="868686"/>
                      </a:solidFill>
                    </a:lnR>
                    <a:lnT w="12700" cmpd="sng">
                      <a:solidFill>
                        <a:srgbClr val="868686"/>
                      </a:solidFill>
                    </a:lnT>
                    <a:lnB w="12700" cmpd="sng">
                      <a:solidFill>
                        <a:srgbClr val="868686"/>
                      </a:solidFill>
                    </a:lnB>
                    <a:lnTlToBr w="12700" cmpd="sng">
                      <a:noFill/>
                      <a:prstDash val="solid"/>
                    </a:lnTlToBr>
                    <a:lnBlToTr w="12700" cmpd="sng">
                      <a:noFill/>
                      <a:prstDash val="solid"/>
                    </a:lnBlToTr>
                    <a:noFill/>
                  </a:tcPr>
                </a:tc>
                <a:tc hMerge="1">
                  <a:txBody>
                    <a:bodyPr/>
                    <a:lstStyle/>
                    <a:p>
                      <a:r>
                        <a:rPr lang="fr-FR" sz="2000" dirty="0">
                          <a:solidFill>
                            <a:schemeClr val="tx2">
                              <a:lumMod val="10000"/>
                            </a:schemeClr>
                          </a:solidFill>
                        </a:rPr>
                        <a:t>Actionne le feu rouge </a:t>
                      </a:r>
                      <a:endParaRPr lang="en-GB" sz="2000" dirty="0">
                        <a:solidFill>
                          <a:schemeClr val="tx2">
                            <a:lumMod val="10000"/>
                          </a:schemeClr>
                        </a:solidFill>
                      </a:endParaRPr>
                    </a:p>
                  </a:txBody>
                  <a:tcPr/>
                </a:tc>
                <a:tc>
                  <a:txBody>
                    <a:bodyPr/>
                    <a:lstStyle>
                      <a:lvl1pPr marL="0" algn="l" defTabSz="914400" rtl="0" eaLnBrk="1" latinLnBrk="0" hangingPunct="1">
                        <a:defRPr sz="1800" kern="1200">
                          <a:solidFill>
                            <a:schemeClr val="tx1"/>
                          </a:solidFill>
                          <a:latin typeface="Futura"/>
                          <a:ea typeface="Futura"/>
                          <a:cs typeface="Futura"/>
                        </a:defRPr>
                      </a:lvl1pPr>
                      <a:lvl2pPr marL="457200" algn="l" defTabSz="914400" rtl="0" eaLnBrk="1" latinLnBrk="0" hangingPunct="1">
                        <a:defRPr sz="1800" kern="1200">
                          <a:solidFill>
                            <a:schemeClr val="tx1"/>
                          </a:solidFill>
                          <a:latin typeface="Futura"/>
                          <a:ea typeface="Futura"/>
                          <a:cs typeface="Futura"/>
                        </a:defRPr>
                      </a:lvl2pPr>
                      <a:lvl3pPr marL="914400" algn="l" defTabSz="914400" rtl="0" eaLnBrk="1" latinLnBrk="0" hangingPunct="1">
                        <a:defRPr sz="1800" kern="1200">
                          <a:solidFill>
                            <a:schemeClr val="tx1"/>
                          </a:solidFill>
                          <a:latin typeface="Futura"/>
                          <a:ea typeface="Futura"/>
                          <a:cs typeface="Futura"/>
                        </a:defRPr>
                      </a:lvl3pPr>
                      <a:lvl4pPr marL="1371600" algn="l" defTabSz="914400" rtl="0" eaLnBrk="1" latinLnBrk="0" hangingPunct="1">
                        <a:defRPr sz="1800" kern="1200">
                          <a:solidFill>
                            <a:schemeClr val="tx1"/>
                          </a:solidFill>
                          <a:latin typeface="Futura"/>
                          <a:ea typeface="Futura"/>
                          <a:cs typeface="Futura"/>
                        </a:defRPr>
                      </a:lvl4pPr>
                      <a:lvl5pPr marL="1828800" algn="l" defTabSz="914400" rtl="0" eaLnBrk="1" latinLnBrk="0" hangingPunct="1">
                        <a:defRPr sz="1800" kern="1200">
                          <a:solidFill>
                            <a:schemeClr val="tx1"/>
                          </a:solidFill>
                          <a:latin typeface="Futura"/>
                          <a:ea typeface="Futura"/>
                          <a:cs typeface="Futura"/>
                        </a:defRPr>
                      </a:lvl5pPr>
                      <a:lvl6pPr marL="2286000" algn="l" defTabSz="914400" rtl="0" eaLnBrk="1" latinLnBrk="0" hangingPunct="1">
                        <a:defRPr sz="1800" kern="1200">
                          <a:solidFill>
                            <a:schemeClr val="tx1"/>
                          </a:solidFill>
                          <a:latin typeface="Futura"/>
                          <a:ea typeface="Futura"/>
                          <a:cs typeface="Futura"/>
                        </a:defRPr>
                      </a:lvl6pPr>
                      <a:lvl7pPr marL="2743200" algn="l" defTabSz="914400" rtl="0" eaLnBrk="1" latinLnBrk="0" hangingPunct="1">
                        <a:defRPr sz="1800" kern="1200">
                          <a:solidFill>
                            <a:schemeClr val="tx1"/>
                          </a:solidFill>
                          <a:latin typeface="Futura"/>
                          <a:ea typeface="Futura"/>
                          <a:cs typeface="Futura"/>
                        </a:defRPr>
                      </a:lvl7pPr>
                      <a:lvl8pPr marL="3200400" algn="l" defTabSz="914400" rtl="0" eaLnBrk="1" latinLnBrk="0" hangingPunct="1">
                        <a:defRPr sz="1800" kern="1200">
                          <a:solidFill>
                            <a:schemeClr val="tx1"/>
                          </a:solidFill>
                          <a:latin typeface="Futura"/>
                          <a:ea typeface="Futura"/>
                          <a:cs typeface="Futura"/>
                        </a:defRPr>
                      </a:lvl8pPr>
                      <a:lvl9pPr marL="3657600" algn="l" defTabSz="914400" rtl="0" eaLnBrk="1" latinLnBrk="0" hangingPunct="1">
                        <a:defRPr sz="1800" kern="1200">
                          <a:solidFill>
                            <a:schemeClr val="tx1"/>
                          </a:solidFill>
                          <a:latin typeface="Futura"/>
                          <a:ea typeface="Futura"/>
                          <a:cs typeface="Futura"/>
                        </a:defRPr>
                      </a:lvl9pPr>
                    </a:lstStyle>
                    <a:p>
                      <a:r>
                        <a:rPr lang="fr-FR" sz="2000">
                          <a:solidFill>
                            <a:schemeClr val="tx2">
                              <a:lumMod val="10000"/>
                            </a:schemeClr>
                          </a:solidFill>
                        </a:rPr>
                        <a:t>Actionne le feu rouge </a:t>
                      </a:r>
                      <a:endParaRPr lang="en-GB" sz="2000" dirty="0">
                        <a:solidFill>
                          <a:schemeClr val="tx2">
                            <a:lumMod val="10000"/>
                          </a:schemeClr>
                        </a:solidFill>
                      </a:endParaRPr>
                    </a:p>
                  </a:txBody>
                  <a:tcPr marL="130048" marR="130048" marT="65024" marB="65024">
                    <a:lnL w="12700" cmpd="sng">
                      <a:solidFill>
                        <a:srgbClr val="868686"/>
                      </a:solidFill>
                    </a:lnL>
                    <a:lnR w="12700" cmpd="sng">
                      <a:solidFill>
                        <a:srgbClr val="868686"/>
                      </a:solidFill>
                    </a:lnR>
                    <a:lnT w="12700" cmpd="sng">
                      <a:solidFill>
                        <a:srgbClr val="868686"/>
                      </a:solidFill>
                    </a:lnT>
                    <a:lnB w="12700" cmpd="sng">
                      <a:solidFill>
                        <a:srgbClr val="868686"/>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utura"/>
                          <a:ea typeface="Futura"/>
                          <a:cs typeface="Futura"/>
                        </a:defRPr>
                      </a:lvl1pPr>
                      <a:lvl2pPr marL="457200" algn="l" defTabSz="914400" rtl="0" eaLnBrk="1" latinLnBrk="0" hangingPunct="1">
                        <a:defRPr sz="1800" kern="1200">
                          <a:solidFill>
                            <a:schemeClr val="tx1"/>
                          </a:solidFill>
                          <a:latin typeface="Futura"/>
                          <a:ea typeface="Futura"/>
                          <a:cs typeface="Futura"/>
                        </a:defRPr>
                      </a:lvl2pPr>
                      <a:lvl3pPr marL="914400" algn="l" defTabSz="914400" rtl="0" eaLnBrk="1" latinLnBrk="0" hangingPunct="1">
                        <a:defRPr sz="1800" kern="1200">
                          <a:solidFill>
                            <a:schemeClr val="tx1"/>
                          </a:solidFill>
                          <a:latin typeface="Futura"/>
                          <a:ea typeface="Futura"/>
                          <a:cs typeface="Futura"/>
                        </a:defRPr>
                      </a:lvl3pPr>
                      <a:lvl4pPr marL="1371600" algn="l" defTabSz="914400" rtl="0" eaLnBrk="1" latinLnBrk="0" hangingPunct="1">
                        <a:defRPr sz="1800" kern="1200">
                          <a:solidFill>
                            <a:schemeClr val="tx1"/>
                          </a:solidFill>
                          <a:latin typeface="Futura"/>
                          <a:ea typeface="Futura"/>
                          <a:cs typeface="Futura"/>
                        </a:defRPr>
                      </a:lvl4pPr>
                      <a:lvl5pPr marL="1828800" algn="l" defTabSz="914400" rtl="0" eaLnBrk="1" latinLnBrk="0" hangingPunct="1">
                        <a:defRPr sz="1800" kern="1200">
                          <a:solidFill>
                            <a:schemeClr val="tx1"/>
                          </a:solidFill>
                          <a:latin typeface="Futura"/>
                          <a:ea typeface="Futura"/>
                          <a:cs typeface="Futura"/>
                        </a:defRPr>
                      </a:lvl5pPr>
                      <a:lvl6pPr marL="2286000" algn="l" defTabSz="914400" rtl="0" eaLnBrk="1" latinLnBrk="0" hangingPunct="1">
                        <a:defRPr sz="1800" kern="1200">
                          <a:solidFill>
                            <a:schemeClr val="tx1"/>
                          </a:solidFill>
                          <a:latin typeface="Futura"/>
                          <a:ea typeface="Futura"/>
                          <a:cs typeface="Futura"/>
                        </a:defRPr>
                      </a:lvl6pPr>
                      <a:lvl7pPr marL="2743200" algn="l" defTabSz="914400" rtl="0" eaLnBrk="1" latinLnBrk="0" hangingPunct="1">
                        <a:defRPr sz="1800" kern="1200">
                          <a:solidFill>
                            <a:schemeClr val="tx1"/>
                          </a:solidFill>
                          <a:latin typeface="Futura"/>
                          <a:ea typeface="Futura"/>
                          <a:cs typeface="Futura"/>
                        </a:defRPr>
                      </a:lvl7pPr>
                      <a:lvl8pPr marL="3200400" algn="l" defTabSz="914400" rtl="0" eaLnBrk="1" latinLnBrk="0" hangingPunct="1">
                        <a:defRPr sz="1800" kern="1200">
                          <a:solidFill>
                            <a:schemeClr val="tx1"/>
                          </a:solidFill>
                          <a:latin typeface="Futura"/>
                          <a:ea typeface="Futura"/>
                          <a:cs typeface="Futura"/>
                        </a:defRPr>
                      </a:lvl8pPr>
                      <a:lvl9pPr marL="3657600" algn="l" defTabSz="914400" rtl="0" eaLnBrk="1" latinLnBrk="0" hangingPunct="1">
                        <a:defRPr sz="1800" kern="1200">
                          <a:solidFill>
                            <a:schemeClr val="tx1"/>
                          </a:solidFill>
                          <a:latin typeface="Futura"/>
                          <a:ea typeface="Futura"/>
                          <a:cs typeface="Futura"/>
                        </a:defRPr>
                      </a:lvl9pPr>
                    </a:lstStyle>
                    <a:p>
                      <a:pPr marL="0" marR="0" lvl="0" indent="0" algn="ctr" defTabSz="584200" eaLnBrk="1" fontAlgn="auto" latinLnBrk="0" hangingPunct="1">
                        <a:lnSpc>
                          <a:spcPct val="100000"/>
                        </a:lnSpc>
                        <a:spcBef>
                          <a:spcPts val="0"/>
                        </a:spcBef>
                        <a:spcAft>
                          <a:spcPts val="0"/>
                        </a:spcAft>
                        <a:buClrTx/>
                        <a:buSzTx/>
                        <a:buFontTx/>
                        <a:buNone/>
                        <a:tabLst/>
                        <a:defRPr/>
                      </a:pPr>
                      <a:r>
                        <a:rPr lang="fr-FR" sz="2000" dirty="0">
                          <a:solidFill>
                            <a:schemeClr val="tx2">
                              <a:lumMod val="10000"/>
                            </a:schemeClr>
                          </a:solidFill>
                        </a:rPr>
                        <a:t>Lève son drapeau rouge /</a:t>
                      </a:r>
                      <a:r>
                        <a:rPr lang="fr-FR" sz="2000" b="1" dirty="0">
                          <a:solidFill>
                            <a:schemeClr val="tx2">
                              <a:lumMod val="10000"/>
                            </a:schemeClr>
                          </a:solidFill>
                        </a:rPr>
                        <a:t>OU</a:t>
                      </a:r>
                      <a:r>
                        <a:rPr lang="fr-FR" sz="2000" dirty="0">
                          <a:solidFill>
                            <a:schemeClr val="tx2">
                              <a:lumMod val="10000"/>
                            </a:schemeClr>
                          </a:solidFill>
                        </a:rPr>
                        <a:t>/ Actionne le feu rouge</a:t>
                      </a:r>
                    </a:p>
                    <a:p>
                      <a:endParaRPr lang="en-GB" sz="2000" dirty="0">
                        <a:solidFill>
                          <a:schemeClr val="tx2">
                            <a:lumMod val="10000"/>
                          </a:schemeClr>
                        </a:solidFill>
                      </a:endParaRPr>
                    </a:p>
                  </a:txBody>
                  <a:tcPr marL="130048" marR="130048" marT="65024" marB="65024">
                    <a:lnL w="12700" cmpd="sng">
                      <a:solidFill>
                        <a:srgbClr val="868686"/>
                      </a:solidFill>
                    </a:lnL>
                    <a:lnR w="12700" cmpd="sng">
                      <a:solidFill>
                        <a:srgbClr val="868686"/>
                      </a:solidFill>
                    </a:lnR>
                    <a:lnT w="12700" cmpd="sng">
                      <a:solidFill>
                        <a:srgbClr val="868686"/>
                      </a:solidFill>
                    </a:lnT>
                    <a:lnB w="12700" cmpd="sng">
                      <a:solidFill>
                        <a:srgbClr val="868686"/>
                      </a:solidFill>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2263649">
                <a:tc gridSpan="2">
                  <a:txBody>
                    <a:bodyPr/>
                    <a:lstStyle>
                      <a:lvl1pPr marL="0" algn="l" defTabSz="914400" rtl="0" eaLnBrk="1" latinLnBrk="0" hangingPunct="1">
                        <a:defRPr sz="1800" kern="1200">
                          <a:solidFill>
                            <a:schemeClr val="tx1"/>
                          </a:solidFill>
                          <a:latin typeface="Futura"/>
                          <a:ea typeface="Futura"/>
                          <a:cs typeface="Futura"/>
                        </a:defRPr>
                      </a:lvl1pPr>
                      <a:lvl2pPr marL="457200" algn="l" defTabSz="914400" rtl="0" eaLnBrk="1" latinLnBrk="0" hangingPunct="1">
                        <a:defRPr sz="1800" kern="1200">
                          <a:solidFill>
                            <a:schemeClr val="tx1"/>
                          </a:solidFill>
                          <a:latin typeface="Futura"/>
                          <a:ea typeface="Futura"/>
                          <a:cs typeface="Futura"/>
                        </a:defRPr>
                      </a:lvl2pPr>
                      <a:lvl3pPr marL="914400" algn="l" defTabSz="914400" rtl="0" eaLnBrk="1" latinLnBrk="0" hangingPunct="1">
                        <a:defRPr sz="1800" kern="1200">
                          <a:solidFill>
                            <a:schemeClr val="tx1"/>
                          </a:solidFill>
                          <a:latin typeface="Futura"/>
                          <a:ea typeface="Futura"/>
                          <a:cs typeface="Futura"/>
                        </a:defRPr>
                      </a:lvl3pPr>
                      <a:lvl4pPr marL="1371600" algn="l" defTabSz="914400" rtl="0" eaLnBrk="1" latinLnBrk="0" hangingPunct="1">
                        <a:defRPr sz="1800" kern="1200">
                          <a:solidFill>
                            <a:schemeClr val="tx1"/>
                          </a:solidFill>
                          <a:latin typeface="Futura"/>
                          <a:ea typeface="Futura"/>
                          <a:cs typeface="Futura"/>
                        </a:defRPr>
                      </a:lvl4pPr>
                      <a:lvl5pPr marL="1828800" algn="l" defTabSz="914400" rtl="0" eaLnBrk="1" latinLnBrk="0" hangingPunct="1">
                        <a:defRPr sz="1800" kern="1200">
                          <a:solidFill>
                            <a:schemeClr val="tx1"/>
                          </a:solidFill>
                          <a:latin typeface="Futura"/>
                          <a:ea typeface="Futura"/>
                          <a:cs typeface="Futura"/>
                        </a:defRPr>
                      </a:lvl5pPr>
                      <a:lvl6pPr marL="2286000" algn="l" defTabSz="914400" rtl="0" eaLnBrk="1" latinLnBrk="0" hangingPunct="1">
                        <a:defRPr sz="1800" kern="1200">
                          <a:solidFill>
                            <a:schemeClr val="tx1"/>
                          </a:solidFill>
                          <a:latin typeface="Futura"/>
                          <a:ea typeface="Futura"/>
                          <a:cs typeface="Futura"/>
                        </a:defRPr>
                      </a:lvl6pPr>
                      <a:lvl7pPr marL="2743200" algn="l" defTabSz="914400" rtl="0" eaLnBrk="1" latinLnBrk="0" hangingPunct="1">
                        <a:defRPr sz="1800" kern="1200">
                          <a:solidFill>
                            <a:schemeClr val="tx1"/>
                          </a:solidFill>
                          <a:latin typeface="Futura"/>
                          <a:ea typeface="Futura"/>
                          <a:cs typeface="Futura"/>
                        </a:defRPr>
                      </a:lvl7pPr>
                      <a:lvl8pPr marL="3200400" algn="l" defTabSz="914400" rtl="0" eaLnBrk="1" latinLnBrk="0" hangingPunct="1">
                        <a:defRPr sz="1800" kern="1200">
                          <a:solidFill>
                            <a:schemeClr val="tx1"/>
                          </a:solidFill>
                          <a:latin typeface="Futura"/>
                          <a:ea typeface="Futura"/>
                          <a:cs typeface="Futura"/>
                        </a:defRPr>
                      </a:lvl8pPr>
                      <a:lvl9pPr marL="3657600" algn="l" defTabSz="914400" rtl="0" eaLnBrk="1" latinLnBrk="0" hangingPunct="1">
                        <a:defRPr sz="1800" kern="1200">
                          <a:solidFill>
                            <a:schemeClr val="tx1"/>
                          </a:solidFill>
                          <a:latin typeface="Futura"/>
                          <a:ea typeface="Futura"/>
                          <a:cs typeface="Futura"/>
                        </a:defRPr>
                      </a:lvl9pPr>
                    </a:lstStyle>
                    <a:p>
                      <a:pPr marL="0" marR="0" indent="0" algn="ctr" defTabSz="584200" eaLnBrk="1" fontAlgn="auto" latinLnBrk="0" hangingPunct="1">
                        <a:lnSpc>
                          <a:spcPct val="100000"/>
                        </a:lnSpc>
                        <a:spcBef>
                          <a:spcPts val="0"/>
                        </a:spcBef>
                        <a:spcAft>
                          <a:spcPts val="0"/>
                        </a:spcAft>
                        <a:buClrTx/>
                        <a:buSzTx/>
                        <a:buFontTx/>
                        <a:buNone/>
                        <a:tabLst/>
                        <a:defRPr/>
                      </a:pPr>
                      <a:r>
                        <a:rPr lang="fr-FR" sz="2000" dirty="0">
                          <a:solidFill>
                            <a:schemeClr val="tx2">
                              <a:lumMod val="10000"/>
                            </a:schemeClr>
                          </a:solidFill>
                        </a:rPr>
                        <a:t>Après une pause variable, abaisse rapidement son drapeau rouge de côté et en prononce simultanément : </a:t>
                      </a:r>
                      <a:r>
                        <a:rPr lang="fr-FR" sz="2000" dirty="0">
                          <a:solidFill>
                            <a:srgbClr val="00B050"/>
                          </a:solidFill>
                        </a:rPr>
                        <a:t>« GO »</a:t>
                      </a:r>
                    </a:p>
                    <a:p>
                      <a:endParaRPr lang="en-GB" sz="2000" dirty="0">
                        <a:solidFill>
                          <a:schemeClr val="tx2">
                            <a:lumMod val="10000"/>
                          </a:schemeClr>
                        </a:solidFill>
                      </a:endParaRPr>
                    </a:p>
                  </a:txBody>
                  <a:tcPr marL="130048" marR="130048" marT="65024" marB="65024">
                    <a:lnL w="12700" cmpd="sng">
                      <a:solidFill>
                        <a:srgbClr val="868686"/>
                      </a:solidFill>
                    </a:lnL>
                    <a:lnR w="12700" cmpd="sng">
                      <a:solidFill>
                        <a:srgbClr val="868686"/>
                      </a:solidFill>
                    </a:lnR>
                    <a:lnT w="12700" cmpd="sng">
                      <a:solidFill>
                        <a:srgbClr val="868686"/>
                      </a:solidFill>
                    </a:lnT>
                    <a:lnB w="12700" cmpd="sng">
                      <a:solidFill>
                        <a:srgbClr val="868686"/>
                      </a:solidFill>
                    </a:lnB>
                    <a:lnTlToBr w="12700" cmpd="sng">
                      <a:noFill/>
                      <a:prstDash val="solid"/>
                    </a:lnTlToBr>
                    <a:lnBlToTr w="12700" cmpd="sng">
                      <a:noFill/>
                      <a:prstDash val="solid"/>
                    </a:lnBlToTr>
                    <a:noFill/>
                  </a:tcPr>
                </a:tc>
                <a:tc hMerge="1">
                  <a:txBody>
                    <a:bodyPr/>
                    <a:lstStyle/>
                    <a:p>
                      <a:pPr marL="0" marR="0" indent="0" algn="ctr" defTabSz="584200" eaLnBrk="1" fontAlgn="auto" latinLnBrk="0" hangingPunct="1">
                        <a:lnSpc>
                          <a:spcPct val="100000"/>
                        </a:lnSpc>
                        <a:spcBef>
                          <a:spcPts val="0"/>
                        </a:spcBef>
                        <a:spcAft>
                          <a:spcPts val="0"/>
                        </a:spcAft>
                        <a:buClrTx/>
                        <a:buSzTx/>
                        <a:buFontTx/>
                        <a:buNone/>
                        <a:tabLst/>
                        <a:defRPr/>
                      </a:pPr>
                      <a:r>
                        <a:rPr lang="fr-FR" sz="2000" dirty="0">
                          <a:solidFill>
                            <a:schemeClr val="tx2">
                              <a:lumMod val="10000"/>
                            </a:schemeClr>
                          </a:solidFill>
                        </a:rPr>
                        <a:t>Après une pause variable, actionne le feu vert associé à un signal sonore</a:t>
                      </a:r>
                    </a:p>
                    <a:p>
                      <a:endParaRPr lang="en-GB" sz="2000" dirty="0">
                        <a:solidFill>
                          <a:schemeClr val="tx2">
                            <a:lumMod val="10000"/>
                          </a:schemeClr>
                        </a:solidFill>
                      </a:endParaRPr>
                    </a:p>
                  </a:txBody>
                  <a:tcPr/>
                </a:tc>
                <a:tc>
                  <a:txBody>
                    <a:bodyPr/>
                    <a:lstStyle>
                      <a:lvl1pPr marL="0" algn="l" defTabSz="914400" rtl="0" eaLnBrk="1" latinLnBrk="0" hangingPunct="1">
                        <a:defRPr sz="1800" kern="1200">
                          <a:solidFill>
                            <a:schemeClr val="tx1"/>
                          </a:solidFill>
                          <a:latin typeface="Futura"/>
                          <a:ea typeface="Futura"/>
                          <a:cs typeface="Futura"/>
                        </a:defRPr>
                      </a:lvl1pPr>
                      <a:lvl2pPr marL="457200" algn="l" defTabSz="914400" rtl="0" eaLnBrk="1" latinLnBrk="0" hangingPunct="1">
                        <a:defRPr sz="1800" kern="1200">
                          <a:solidFill>
                            <a:schemeClr val="tx1"/>
                          </a:solidFill>
                          <a:latin typeface="Futura"/>
                          <a:ea typeface="Futura"/>
                          <a:cs typeface="Futura"/>
                        </a:defRPr>
                      </a:lvl2pPr>
                      <a:lvl3pPr marL="914400" algn="l" defTabSz="914400" rtl="0" eaLnBrk="1" latinLnBrk="0" hangingPunct="1">
                        <a:defRPr sz="1800" kern="1200">
                          <a:solidFill>
                            <a:schemeClr val="tx1"/>
                          </a:solidFill>
                          <a:latin typeface="Futura"/>
                          <a:ea typeface="Futura"/>
                          <a:cs typeface="Futura"/>
                        </a:defRPr>
                      </a:lvl3pPr>
                      <a:lvl4pPr marL="1371600" algn="l" defTabSz="914400" rtl="0" eaLnBrk="1" latinLnBrk="0" hangingPunct="1">
                        <a:defRPr sz="1800" kern="1200">
                          <a:solidFill>
                            <a:schemeClr val="tx1"/>
                          </a:solidFill>
                          <a:latin typeface="Futura"/>
                          <a:ea typeface="Futura"/>
                          <a:cs typeface="Futura"/>
                        </a:defRPr>
                      </a:lvl4pPr>
                      <a:lvl5pPr marL="1828800" algn="l" defTabSz="914400" rtl="0" eaLnBrk="1" latinLnBrk="0" hangingPunct="1">
                        <a:defRPr sz="1800" kern="1200">
                          <a:solidFill>
                            <a:schemeClr val="tx1"/>
                          </a:solidFill>
                          <a:latin typeface="Futura"/>
                          <a:ea typeface="Futura"/>
                          <a:cs typeface="Futura"/>
                        </a:defRPr>
                      </a:lvl5pPr>
                      <a:lvl6pPr marL="2286000" algn="l" defTabSz="914400" rtl="0" eaLnBrk="1" latinLnBrk="0" hangingPunct="1">
                        <a:defRPr sz="1800" kern="1200">
                          <a:solidFill>
                            <a:schemeClr val="tx1"/>
                          </a:solidFill>
                          <a:latin typeface="Futura"/>
                          <a:ea typeface="Futura"/>
                          <a:cs typeface="Futura"/>
                        </a:defRPr>
                      </a:lvl6pPr>
                      <a:lvl7pPr marL="2743200" algn="l" defTabSz="914400" rtl="0" eaLnBrk="1" latinLnBrk="0" hangingPunct="1">
                        <a:defRPr sz="1800" kern="1200">
                          <a:solidFill>
                            <a:schemeClr val="tx1"/>
                          </a:solidFill>
                          <a:latin typeface="Futura"/>
                          <a:ea typeface="Futura"/>
                          <a:cs typeface="Futura"/>
                        </a:defRPr>
                      </a:lvl7pPr>
                      <a:lvl8pPr marL="3200400" algn="l" defTabSz="914400" rtl="0" eaLnBrk="1" latinLnBrk="0" hangingPunct="1">
                        <a:defRPr sz="1800" kern="1200">
                          <a:solidFill>
                            <a:schemeClr val="tx1"/>
                          </a:solidFill>
                          <a:latin typeface="Futura"/>
                          <a:ea typeface="Futura"/>
                          <a:cs typeface="Futura"/>
                        </a:defRPr>
                      </a:lvl8pPr>
                      <a:lvl9pPr marL="3657600" algn="l" defTabSz="914400" rtl="0" eaLnBrk="1" latinLnBrk="0" hangingPunct="1">
                        <a:defRPr sz="1800" kern="1200">
                          <a:solidFill>
                            <a:schemeClr val="tx1"/>
                          </a:solidFill>
                          <a:latin typeface="Futura"/>
                          <a:ea typeface="Futura"/>
                          <a:cs typeface="Futura"/>
                        </a:defRPr>
                      </a:lvl9pPr>
                    </a:lstStyle>
                    <a:p>
                      <a:pPr marL="0" marR="0" indent="0" algn="ctr" defTabSz="584200" eaLnBrk="1" fontAlgn="auto" latinLnBrk="0" hangingPunct="1">
                        <a:lnSpc>
                          <a:spcPct val="100000"/>
                        </a:lnSpc>
                        <a:spcBef>
                          <a:spcPts val="0"/>
                        </a:spcBef>
                        <a:spcAft>
                          <a:spcPts val="0"/>
                        </a:spcAft>
                        <a:buClrTx/>
                        <a:buSzTx/>
                        <a:buFontTx/>
                        <a:buNone/>
                        <a:tabLst/>
                        <a:defRPr/>
                      </a:pPr>
                      <a:r>
                        <a:rPr lang="fr-FR" sz="2000" dirty="0">
                          <a:solidFill>
                            <a:schemeClr val="tx2">
                              <a:lumMod val="10000"/>
                            </a:schemeClr>
                          </a:solidFill>
                        </a:rPr>
                        <a:t>Après une pause variable, actionne le feu vert associé à un signal sonore</a:t>
                      </a:r>
                    </a:p>
                  </a:txBody>
                  <a:tcPr marL="130048" marR="130048" marT="65024" marB="65024">
                    <a:lnL w="12700" cmpd="sng">
                      <a:solidFill>
                        <a:srgbClr val="868686"/>
                      </a:solidFill>
                    </a:lnL>
                    <a:lnR w="12700" cmpd="sng">
                      <a:solidFill>
                        <a:srgbClr val="868686"/>
                      </a:solidFill>
                    </a:lnR>
                    <a:lnT w="12700" cmpd="sng">
                      <a:solidFill>
                        <a:srgbClr val="868686"/>
                      </a:solidFill>
                    </a:lnT>
                    <a:lnB w="12700" cmpd="sng">
                      <a:solidFill>
                        <a:srgbClr val="868686"/>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utura"/>
                          <a:ea typeface="Futura"/>
                          <a:cs typeface="Futura"/>
                        </a:defRPr>
                      </a:lvl1pPr>
                      <a:lvl2pPr marL="457200" algn="l" defTabSz="914400" rtl="0" eaLnBrk="1" latinLnBrk="0" hangingPunct="1">
                        <a:defRPr sz="1800" kern="1200">
                          <a:solidFill>
                            <a:schemeClr val="tx1"/>
                          </a:solidFill>
                          <a:latin typeface="Futura"/>
                          <a:ea typeface="Futura"/>
                          <a:cs typeface="Futura"/>
                        </a:defRPr>
                      </a:lvl2pPr>
                      <a:lvl3pPr marL="914400" algn="l" defTabSz="914400" rtl="0" eaLnBrk="1" latinLnBrk="0" hangingPunct="1">
                        <a:defRPr sz="1800" kern="1200">
                          <a:solidFill>
                            <a:schemeClr val="tx1"/>
                          </a:solidFill>
                          <a:latin typeface="Futura"/>
                          <a:ea typeface="Futura"/>
                          <a:cs typeface="Futura"/>
                        </a:defRPr>
                      </a:lvl3pPr>
                      <a:lvl4pPr marL="1371600" algn="l" defTabSz="914400" rtl="0" eaLnBrk="1" latinLnBrk="0" hangingPunct="1">
                        <a:defRPr sz="1800" kern="1200">
                          <a:solidFill>
                            <a:schemeClr val="tx1"/>
                          </a:solidFill>
                          <a:latin typeface="Futura"/>
                          <a:ea typeface="Futura"/>
                          <a:cs typeface="Futura"/>
                        </a:defRPr>
                      </a:lvl4pPr>
                      <a:lvl5pPr marL="1828800" algn="l" defTabSz="914400" rtl="0" eaLnBrk="1" latinLnBrk="0" hangingPunct="1">
                        <a:defRPr sz="1800" kern="1200">
                          <a:solidFill>
                            <a:schemeClr val="tx1"/>
                          </a:solidFill>
                          <a:latin typeface="Futura"/>
                          <a:ea typeface="Futura"/>
                          <a:cs typeface="Futura"/>
                        </a:defRPr>
                      </a:lvl5pPr>
                      <a:lvl6pPr marL="2286000" algn="l" defTabSz="914400" rtl="0" eaLnBrk="1" latinLnBrk="0" hangingPunct="1">
                        <a:defRPr sz="1800" kern="1200">
                          <a:solidFill>
                            <a:schemeClr val="tx1"/>
                          </a:solidFill>
                          <a:latin typeface="Futura"/>
                          <a:ea typeface="Futura"/>
                          <a:cs typeface="Futura"/>
                        </a:defRPr>
                      </a:lvl6pPr>
                      <a:lvl7pPr marL="2743200" algn="l" defTabSz="914400" rtl="0" eaLnBrk="1" latinLnBrk="0" hangingPunct="1">
                        <a:defRPr sz="1800" kern="1200">
                          <a:solidFill>
                            <a:schemeClr val="tx1"/>
                          </a:solidFill>
                          <a:latin typeface="Futura"/>
                          <a:ea typeface="Futura"/>
                          <a:cs typeface="Futura"/>
                        </a:defRPr>
                      </a:lvl7pPr>
                      <a:lvl8pPr marL="3200400" algn="l" defTabSz="914400" rtl="0" eaLnBrk="1" latinLnBrk="0" hangingPunct="1">
                        <a:defRPr sz="1800" kern="1200">
                          <a:solidFill>
                            <a:schemeClr val="tx1"/>
                          </a:solidFill>
                          <a:latin typeface="Futura"/>
                          <a:ea typeface="Futura"/>
                          <a:cs typeface="Futura"/>
                        </a:defRPr>
                      </a:lvl8pPr>
                      <a:lvl9pPr marL="3657600" algn="l" defTabSz="914400" rtl="0" eaLnBrk="1" latinLnBrk="0" hangingPunct="1">
                        <a:defRPr sz="1800" kern="1200">
                          <a:solidFill>
                            <a:schemeClr val="tx1"/>
                          </a:solidFill>
                          <a:latin typeface="Futura"/>
                          <a:ea typeface="Futura"/>
                          <a:cs typeface="Futura"/>
                        </a:defRPr>
                      </a:lvl9pPr>
                    </a:lstStyle>
                    <a:p>
                      <a:pPr marL="0" marR="0" lvl="0" indent="0" algn="ctr" defTabSz="584200" eaLnBrk="1" fontAlgn="auto" latinLnBrk="0" hangingPunct="1">
                        <a:lnSpc>
                          <a:spcPct val="100000"/>
                        </a:lnSpc>
                        <a:spcBef>
                          <a:spcPts val="0"/>
                        </a:spcBef>
                        <a:spcAft>
                          <a:spcPts val="0"/>
                        </a:spcAft>
                        <a:buClrTx/>
                        <a:buSzTx/>
                        <a:buFontTx/>
                        <a:buNone/>
                        <a:tabLst/>
                        <a:defRPr/>
                      </a:pPr>
                      <a:r>
                        <a:rPr lang="fr-FR" sz="2000" dirty="0">
                          <a:solidFill>
                            <a:schemeClr val="tx2">
                              <a:lumMod val="10000"/>
                            </a:schemeClr>
                          </a:solidFill>
                        </a:rPr>
                        <a:t>Après une pause variable, abaisse rapidement son drapeau rouge de côté et en prononce simultanément </a:t>
                      </a:r>
                      <a:r>
                        <a:rPr lang="fr-FR" sz="2000" dirty="0">
                          <a:solidFill>
                            <a:srgbClr val="00B050"/>
                          </a:solidFill>
                        </a:rPr>
                        <a:t>« GO »</a:t>
                      </a:r>
                      <a:r>
                        <a:rPr lang="fr-FR" sz="2000" dirty="0">
                          <a:solidFill>
                            <a:schemeClr val="tx2">
                              <a:lumMod val="10000"/>
                            </a:schemeClr>
                          </a:solidFill>
                        </a:rPr>
                        <a:t> / </a:t>
                      </a:r>
                      <a:r>
                        <a:rPr lang="fr-FR" sz="2000" b="1" dirty="0">
                          <a:solidFill>
                            <a:schemeClr val="tx2">
                              <a:lumMod val="10000"/>
                            </a:schemeClr>
                          </a:solidFill>
                        </a:rPr>
                        <a:t>OU</a:t>
                      </a:r>
                      <a:r>
                        <a:rPr lang="fr-FR" sz="2000" dirty="0">
                          <a:solidFill>
                            <a:schemeClr val="tx2">
                              <a:lumMod val="10000"/>
                            </a:schemeClr>
                          </a:solidFill>
                        </a:rPr>
                        <a:t> /</a:t>
                      </a:r>
                      <a:br>
                        <a:rPr lang="fr-FR" sz="2000" dirty="0">
                          <a:solidFill>
                            <a:schemeClr val="tx2">
                              <a:lumMod val="10000"/>
                            </a:schemeClr>
                          </a:solidFill>
                        </a:rPr>
                      </a:br>
                      <a:r>
                        <a:rPr lang="fr-FR" sz="2000" dirty="0">
                          <a:solidFill>
                            <a:schemeClr val="tx2">
                              <a:lumMod val="10000"/>
                            </a:schemeClr>
                          </a:solidFill>
                        </a:rPr>
                        <a:t>Actionne le feu vert associé à un signal sonore</a:t>
                      </a:r>
                    </a:p>
                    <a:p>
                      <a:endParaRPr lang="en-GB" sz="2000" dirty="0">
                        <a:solidFill>
                          <a:schemeClr val="tx2">
                            <a:lumMod val="10000"/>
                          </a:schemeClr>
                        </a:solidFill>
                      </a:endParaRPr>
                    </a:p>
                  </a:txBody>
                  <a:tcPr marL="130048" marR="130048" marT="65024" marB="65024">
                    <a:lnL w="12700" cmpd="sng">
                      <a:solidFill>
                        <a:srgbClr val="868686"/>
                      </a:solidFill>
                    </a:lnL>
                    <a:lnR w="12700" cmpd="sng">
                      <a:solidFill>
                        <a:srgbClr val="868686"/>
                      </a:solidFill>
                    </a:lnR>
                    <a:lnT w="12700" cmpd="sng">
                      <a:solidFill>
                        <a:srgbClr val="868686"/>
                      </a:solidFill>
                    </a:lnT>
                    <a:lnB w="12700" cmpd="sng">
                      <a:solidFill>
                        <a:srgbClr val="868686"/>
                      </a:solidFill>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3497341034"/>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3" name="Text Placeholder 2"/>
          <p:cNvSpPr>
            <a:spLocks noGrp="1"/>
          </p:cNvSpPr>
          <p:nvPr>
            <p:ph type="body" sz="quarter" idx="11"/>
          </p:nvPr>
        </p:nvSpPr>
        <p:spPr/>
        <p:txBody>
          <a:bodyPr>
            <a:normAutofit lnSpcReduction="10000"/>
          </a:bodyPr>
          <a:lstStyle/>
          <a:p>
            <a:r>
              <a:rPr lang="fr-FR" dirty="0">
                <a:solidFill>
                  <a:schemeClr val="tx1"/>
                </a:solidFill>
                <a:latin typeface="Futura"/>
              </a:rPr>
              <a:t>Comme en FRA, le couloir est la zone « protégée » de l’équipage.</a:t>
            </a:r>
          </a:p>
          <a:p>
            <a:endParaRPr lang="fr-FR" dirty="0">
              <a:solidFill>
                <a:schemeClr val="tx1"/>
              </a:solidFill>
              <a:latin typeface="Futura"/>
            </a:endParaRPr>
          </a:p>
          <a:p>
            <a:r>
              <a:rPr lang="fr-FR" dirty="0">
                <a:solidFill>
                  <a:schemeClr val="tx1"/>
                </a:solidFill>
                <a:latin typeface="Futura"/>
              </a:rPr>
              <a:t>Cependant : </a:t>
            </a:r>
          </a:p>
          <a:p>
            <a:pPr marL="406374" indent="-406374">
              <a:buFont typeface="Arial" panose="020B0604020202020204" pitchFamily="34" charset="0"/>
              <a:buChar char="•"/>
            </a:pPr>
            <a:r>
              <a:rPr lang="fr-FR" dirty="0">
                <a:solidFill>
                  <a:schemeClr val="tx1"/>
                </a:solidFill>
                <a:latin typeface="Futura"/>
              </a:rPr>
              <a:t>L’équipage peut le quitter ; ceci engage sa responsabilité</a:t>
            </a:r>
          </a:p>
          <a:p>
            <a:pPr marL="406374" indent="-406374">
              <a:buFont typeface="Arial" panose="020B0604020202020204" pitchFamily="34" charset="0"/>
              <a:buChar char="•"/>
            </a:pPr>
            <a:r>
              <a:rPr lang="fr-FR" dirty="0">
                <a:solidFill>
                  <a:schemeClr val="tx1"/>
                </a:solidFill>
                <a:latin typeface="Futura"/>
              </a:rPr>
              <a:t>Il ne doit pas gêner d’autres équipages</a:t>
            </a:r>
          </a:p>
          <a:p>
            <a:pPr marL="406374" indent="-406374">
              <a:buFont typeface="Arial" panose="020B0604020202020204" pitchFamily="34" charset="0"/>
              <a:buChar char="•"/>
            </a:pPr>
            <a:r>
              <a:rPr lang="fr-FR" dirty="0">
                <a:solidFill>
                  <a:schemeClr val="tx1"/>
                </a:solidFill>
                <a:latin typeface="Futura"/>
              </a:rPr>
              <a:t>Il ne doit pas en tirer un avantage</a:t>
            </a:r>
          </a:p>
          <a:p>
            <a:pPr marL="406374" indent="-406374">
              <a:buFont typeface="Arial" panose="020B0604020202020204" pitchFamily="34" charset="0"/>
              <a:buChar char="•"/>
            </a:pPr>
            <a:r>
              <a:rPr lang="fr-FR" dirty="0">
                <a:solidFill>
                  <a:schemeClr val="tx1"/>
                </a:solidFill>
                <a:latin typeface="Futura"/>
              </a:rPr>
              <a:t>D’autres équipages peuvent empiéter dans leur couloir</a:t>
            </a:r>
          </a:p>
          <a:p>
            <a:pPr marL="406374" indent="-406374">
              <a:buFont typeface="Arial" panose="020B0604020202020204" pitchFamily="34" charset="0"/>
              <a:buChar char="•"/>
            </a:pPr>
            <a:endParaRPr lang="fr-FR" dirty="0">
              <a:solidFill>
                <a:schemeClr val="tx1"/>
              </a:solidFill>
              <a:latin typeface="Futura"/>
            </a:endParaRPr>
          </a:p>
          <a:p>
            <a:r>
              <a:rPr lang="fr-FR" dirty="0">
                <a:solidFill>
                  <a:schemeClr val="tx1"/>
                </a:solidFill>
                <a:latin typeface="Futura"/>
              </a:rPr>
              <a:t>On distingue trois principaux cas d’action de l’arbitre :</a:t>
            </a:r>
          </a:p>
          <a:p>
            <a:pPr marL="406374" indent="-406374">
              <a:buFont typeface="Arial" panose="020B0604020202020204" pitchFamily="34" charset="0"/>
              <a:buChar char="•"/>
            </a:pPr>
            <a:r>
              <a:rPr lang="fr-FR" dirty="0">
                <a:solidFill>
                  <a:schemeClr val="tx1"/>
                </a:solidFill>
                <a:latin typeface="Futura"/>
              </a:rPr>
              <a:t>La mise en danger</a:t>
            </a:r>
          </a:p>
          <a:p>
            <a:pPr marL="406374" indent="-406374">
              <a:buFont typeface="Arial" panose="020B0604020202020204" pitchFamily="34" charset="0"/>
              <a:buChar char="•"/>
            </a:pPr>
            <a:r>
              <a:rPr lang="fr-FR" dirty="0">
                <a:solidFill>
                  <a:schemeClr val="tx1"/>
                </a:solidFill>
                <a:latin typeface="Futura"/>
              </a:rPr>
              <a:t>L’</a:t>
            </a:r>
            <a:r>
              <a:rPr lang="fr-FR" dirty="0" err="1">
                <a:solidFill>
                  <a:schemeClr val="tx1"/>
                </a:solidFill>
                <a:latin typeface="Futura"/>
              </a:rPr>
              <a:t>inéquité</a:t>
            </a:r>
            <a:endParaRPr lang="fr-FR" dirty="0">
              <a:solidFill>
                <a:schemeClr val="tx1"/>
              </a:solidFill>
              <a:latin typeface="Futura"/>
            </a:endParaRPr>
          </a:p>
          <a:p>
            <a:pPr marL="406374" indent="-406374">
              <a:buFont typeface="Arial" panose="020B0604020202020204" pitchFamily="34" charset="0"/>
              <a:buChar char="•"/>
            </a:pPr>
            <a:r>
              <a:rPr lang="fr-FR" dirty="0">
                <a:solidFill>
                  <a:schemeClr val="tx1"/>
                </a:solidFill>
                <a:latin typeface="Futura"/>
              </a:rPr>
              <a:t>Les cas « borderline » ou un impact est possible</a:t>
            </a:r>
          </a:p>
          <a:p>
            <a:pPr marL="406374" indent="-406374">
              <a:buFont typeface="Arial" panose="020B0604020202020204" pitchFamily="34" charset="0"/>
              <a:buChar char="•"/>
            </a:pPr>
            <a:endParaRPr lang="fr-FR" dirty="0">
              <a:solidFill>
                <a:schemeClr val="tx1"/>
              </a:solidFill>
              <a:latin typeface="Futura"/>
            </a:endParaRPr>
          </a:p>
          <a:p>
            <a:r>
              <a:rPr lang="fr-FR" dirty="0">
                <a:solidFill>
                  <a:schemeClr val="tx1"/>
                </a:solidFill>
                <a:latin typeface="Futura"/>
              </a:rPr>
              <a:t>Comme en FRA, l’arbitre agira suivant les situations :</a:t>
            </a:r>
          </a:p>
          <a:p>
            <a:pPr marL="406374" indent="-406374">
              <a:buFont typeface="Arial" panose="020B0604020202020204" pitchFamily="34" charset="0"/>
              <a:buChar char="•"/>
            </a:pPr>
            <a:r>
              <a:rPr lang="fr-FR" dirty="0">
                <a:solidFill>
                  <a:schemeClr val="tx1"/>
                </a:solidFill>
                <a:latin typeface="Futura"/>
              </a:rPr>
              <a:t>Selon si l’équipage est dans son couloir protégé</a:t>
            </a:r>
          </a:p>
          <a:p>
            <a:pPr marL="406374" indent="-406374">
              <a:buFont typeface="Arial" panose="020B0604020202020204" pitchFamily="34" charset="0"/>
              <a:buChar char="•"/>
            </a:pPr>
            <a:r>
              <a:rPr lang="fr-FR" dirty="0">
                <a:solidFill>
                  <a:schemeClr val="tx1"/>
                </a:solidFill>
                <a:latin typeface="Futura"/>
              </a:rPr>
              <a:t>Selon si l’équipage est en dehors de son couloir</a:t>
            </a:r>
          </a:p>
          <a:p>
            <a:pPr marL="406374" indent="-406374">
              <a:buFont typeface="Arial" panose="020B0604020202020204" pitchFamily="34" charset="0"/>
              <a:buChar char="•"/>
            </a:pPr>
            <a:r>
              <a:rPr lang="fr-FR" dirty="0">
                <a:solidFill>
                  <a:schemeClr val="tx1"/>
                </a:solidFill>
                <a:latin typeface="Futura"/>
              </a:rPr>
              <a:t>Selon la distance parcourue</a:t>
            </a:r>
          </a:p>
          <a:p>
            <a:pPr marL="406374" indent="-406374">
              <a:buFont typeface="Arial" panose="020B0604020202020204" pitchFamily="34" charset="0"/>
              <a:buChar char="•"/>
            </a:pPr>
            <a:endParaRPr lang="fr-FR" dirty="0">
              <a:solidFill>
                <a:schemeClr val="tx1"/>
              </a:solidFill>
              <a:latin typeface="Futura"/>
            </a:endParaRPr>
          </a:p>
          <a:p>
            <a:endParaRPr lang="en-GB" dirty="0">
              <a:solidFill>
                <a:schemeClr val="tx1"/>
              </a:solidFill>
              <a:latin typeface="Futura"/>
            </a:endParaRPr>
          </a:p>
        </p:txBody>
      </p:sp>
      <p:sp>
        <p:nvSpPr>
          <p:cNvPr id="4" name="Text Placeholder 3"/>
          <p:cNvSpPr>
            <a:spLocks noGrp="1"/>
          </p:cNvSpPr>
          <p:nvPr>
            <p:ph type="body" sz="quarter" idx="12"/>
          </p:nvPr>
        </p:nvSpPr>
        <p:spPr/>
        <p:txBody>
          <a:bodyPr>
            <a:normAutofit lnSpcReduction="10000"/>
          </a:bodyPr>
          <a:lstStyle/>
          <a:p>
            <a:r>
              <a:rPr lang="fr-FR" sz="3400" b="1" dirty="0">
                <a:solidFill>
                  <a:srgbClr val="002060"/>
                </a:solidFill>
                <a:latin typeface="Arial Black" panose="020B0A04020102020204" pitchFamily="34" charset="0"/>
                <a:ea typeface="+mj-ea"/>
                <a:cs typeface="+mj-cs"/>
              </a:rPr>
              <a:t>Le parcours</a:t>
            </a:r>
            <a:endParaRPr lang="en-GB" sz="3400" b="1" dirty="0">
              <a:solidFill>
                <a:srgbClr val="002060"/>
              </a:solidFill>
              <a:latin typeface="Arial Black" panose="020B0A04020102020204" pitchFamily="34" charset="0"/>
              <a:ea typeface="+mj-ea"/>
              <a:cs typeface="+mj-cs"/>
            </a:endParaRPr>
          </a:p>
          <a:p>
            <a:endParaRPr lang="en-GB" dirty="0"/>
          </a:p>
        </p:txBody>
      </p:sp>
    </p:spTree>
    <p:extLst>
      <p:ext uri="{BB962C8B-B14F-4D97-AF65-F5344CB8AC3E}">
        <p14:creationId xmlns:p14="http://schemas.microsoft.com/office/powerpoint/2010/main" val="2596110782"/>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3" name="Text Placeholder 2"/>
          <p:cNvSpPr>
            <a:spLocks noGrp="1"/>
          </p:cNvSpPr>
          <p:nvPr>
            <p:ph type="body" sz="quarter" idx="11"/>
          </p:nvPr>
        </p:nvSpPr>
        <p:spPr/>
        <p:txBody>
          <a:bodyPr/>
          <a:lstStyle/>
          <a:p>
            <a:r>
              <a:rPr lang="fr-FR" dirty="0">
                <a:solidFill>
                  <a:schemeClr val="tx1"/>
                </a:solidFill>
                <a:latin typeface="Futura"/>
              </a:rPr>
              <a:t>La ligne d’arrivée est matérialisée par : </a:t>
            </a:r>
          </a:p>
          <a:p>
            <a:endParaRPr lang="fr-FR" dirty="0">
              <a:solidFill>
                <a:schemeClr val="tx1"/>
              </a:solidFill>
              <a:latin typeface="Futura"/>
            </a:endParaRPr>
          </a:p>
          <a:p>
            <a:pPr marL="406374" indent="-406374">
              <a:buFont typeface="Arial" panose="020B0604020202020204" pitchFamily="34" charset="0"/>
              <a:buChar char="•"/>
            </a:pPr>
            <a:r>
              <a:rPr lang="fr-FR" dirty="0">
                <a:solidFill>
                  <a:schemeClr val="tx1"/>
                </a:solidFill>
                <a:latin typeface="Futura"/>
              </a:rPr>
              <a:t>Une mire sur la rive opposée à la tour d’arrivée</a:t>
            </a:r>
          </a:p>
          <a:p>
            <a:pPr marL="406374" indent="-406374">
              <a:buFont typeface="Arial" panose="020B0604020202020204" pitchFamily="34" charset="0"/>
              <a:buChar char="•"/>
            </a:pPr>
            <a:endParaRPr lang="fr-FR" dirty="0">
              <a:solidFill>
                <a:schemeClr val="tx1"/>
              </a:solidFill>
              <a:latin typeface="Futura"/>
            </a:endParaRPr>
          </a:p>
          <a:p>
            <a:pPr marL="406374" indent="-406374">
              <a:buFont typeface="Arial" panose="020B0604020202020204" pitchFamily="34" charset="0"/>
              <a:buChar char="•"/>
            </a:pPr>
            <a:r>
              <a:rPr lang="fr-FR" dirty="0">
                <a:solidFill>
                  <a:schemeClr val="tx1"/>
                </a:solidFill>
                <a:latin typeface="Futura"/>
              </a:rPr>
              <a:t>Des drapeaux rouges disposés à 5 mètres en dehors du </a:t>
            </a:r>
            <a:br>
              <a:rPr lang="fr-FR" dirty="0">
                <a:solidFill>
                  <a:schemeClr val="tx1"/>
                </a:solidFill>
                <a:latin typeface="Futura"/>
              </a:rPr>
            </a:br>
            <a:r>
              <a:rPr lang="fr-FR" dirty="0">
                <a:solidFill>
                  <a:schemeClr val="tx1"/>
                </a:solidFill>
                <a:latin typeface="Futura"/>
              </a:rPr>
              <a:t>champ de courses</a:t>
            </a:r>
          </a:p>
          <a:p>
            <a:pPr marL="406374" indent="-406374">
              <a:buFont typeface="Arial" panose="020B0604020202020204" pitchFamily="34" charset="0"/>
              <a:buChar char="•"/>
            </a:pPr>
            <a:endParaRPr lang="fr-FR" dirty="0">
              <a:solidFill>
                <a:schemeClr val="tx1"/>
              </a:solidFill>
              <a:latin typeface="Futura"/>
            </a:endParaRPr>
          </a:p>
          <a:p>
            <a:pPr marL="406374" indent="-406374">
              <a:buFont typeface="Arial" panose="020B0604020202020204" pitchFamily="34" charset="0"/>
              <a:buChar char="•"/>
            </a:pPr>
            <a:r>
              <a:rPr lang="fr-FR" dirty="0">
                <a:solidFill>
                  <a:schemeClr val="tx1"/>
                </a:solidFill>
                <a:latin typeface="Futura"/>
              </a:rPr>
              <a:t>(parfois) une ligne de bulle 80cm à 1m  au-delà </a:t>
            </a:r>
            <a:br>
              <a:rPr lang="fr-FR" dirty="0">
                <a:solidFill>
                  <a:schemeClr val="tx1"/>
                </a:solidFill>
                <a:latin typeface="Futura"/>
              </a:rPr>
            </a:br>
            <a:r>
              <a:rPr lang="fr-FR" dirty="0">
                <a:solidFill>
                  <a:schemeClr val="tx1"/>
                </a:solidFill>
                <a:latin typeface="Futura"/>
              </a:rPr>
              <a:t>de la vraie ligne d’arrivée.</a:t>
            </a:r>
          </a:p>
          <a:p>
            <a:pPr marL="406374" indent="-406374">
              <a:buFont typeface="Arial" panose="020B0604020202020204" pitchFamily="34" charset="0"/>
              <a:buChar char="•"/>
            </a:pPr>
            <a:endParaRPr lang="en-GB" dirty="0"/>
          </a:p>
        </p:txBody>
      </p:sp>
      <p:sp>
        <p:nvSpPr>
          <p:cNvPr id="4" name="Text Placeholder 3"/>
          <p:cNvSpPr>
            <a:spLocks noGrp="1"/>
          </p:cNvSpPr>
          <p:nvPr>
            <p:ph type="body" sz="quarter" idx="12"/>
          </p:nvPr>
        </p:nvSpPr>
        <p:spPr/>
        <p:txBody>
          <a:bodyPr>
            <a:normAutofit lnSpcReduction="10000"/>
          </a:bodyPr>
          <a:lstStyle/>
          <a:p>
            <a:r>
              <a:rPr lang="fr-FR" sz="3400" b="1" dirty="0">
                <a:solidFill>
                  <a:srgbClr val="002060"/>
                </a:solidFill>
                <a:latin typeface="Arial Black" panose="020B0A04020102020204" pitchFamily="34" charset="0"/>
                <a:ea typeface="+mj-ea"/>
                <a:cs typeface="+mj-cs"/>
              </a:rPr>
              <a:t>L’arrivée</a:t>
            </a:r>
            <a:endParaRPr lang="en-GB" sz="3400" b="1" dirty="0">
              <a:solidFill>
                <a:srgbClr val="002060"/>
              </a:solidFill>
              <a:latin typeface="Arial Black" panose="020B0A04020102020204" pitchFamily="34" charset="0"/>
              <a:ea typeface="+mj-ea"/>
              <a:cs typeface="+mj-cs"/>
            </a:endParaRPr>
          </a:p>
        </p:txBody>
      </p:sp>
      <p:pic>
        <p:nvPicPr>
          <p:cNvPr id="5" name="Tijdelijke aanduiding voor inhoud 5" descr="2010 Fin 01 .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285854" y="2021399"/>
            <a:ext cx="1433759" cy="6926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3" descr="DSC_1103.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8496346" y="5559471"/>
            <a:ext cx="2645938" cy="3388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9543728" y="2021398"/>
            <a:ext cx="553129" cy="1464166"/>
          </a:xfrm>
          <a:prstGeom prst="rect">
            <a:avLst/>
          </a:prstGeom>
        </p:spPr>
      </p:pic>
    </p:spTree>
    <p:extLst>
      <p:ext uri="{BB962C8B-B14F-4D97-AF65-F5344CB8AC3E}">
        <p14:creationId xmlns:p14="http://schemas.microsoft.com/office/powerpoint/2010/main" val="4046156916"/>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3" name="Text Placeholder 2"/>
          <p:cNvSpPr>
            <a:spLocks noGrp="1"/>
          </p:cNvSpPr>
          <p:nvPr>
            <p:ph type="body" sz="quarter" idx="11"/>
          </p:nvPr>
        </p:nvSpPr>
        <p:spPr/>
        <p:txBody>
          <a:bodyPr>
            <a:normAutofit/>
          </a:bodyPr>
          <a:lstStyle/>
          <a:p>
            <a:r>
              <a:rPr lang="fr-FR" dirty="0">
                <a:solidFill>
                  <a:schemeClr val="tx1"/>
                </a:solidFill>
                <a:latin typeface="Futura"/>
              </a:rPr>
              <a:t>Comme en FRA, la fin d’une course </a:t>
            </a:r>
            <a:r>
              <a:rPr lang="fr-FR" dirty="0">
                <a:solidFill>
                  <a:srgbClr val="00B050"/>
                </a:solidFill>
                <a:latin typeface="Futura"/>
              </a:rPr>
              <a:t>nécessite</a:t>
            </a:r>
            <a:r>
              <a:rPr lang="fr-FR" dirty="0">
                <a:solidFill>
                  <a:schemeClr val="tx1"/>
                </a:solidFill>
                <a:latin typeface="Futura"/>
              </a:rPr>
              <a:t> une validation par l’arbitre de parcours : ce n’est pas parce que la course a été menée à son terme que celle-ci est entérinée ! </a:t>
            </a:r>
          </a:p>
          <a:p>
            <a:pPr marL="406374" indent="-406374">
              <a:buFont typeface="Arial" panose="020B0604020202020204" pitchFamily="34" charset="0"/>
              <a:buChar char="•"/>
            </a:pPr>
            <a:endParaRPr lang="fr-FR" dirty="0">
              <a:solidFill>
                <a:schemeClr val="tx1"/>
              </a:solidFill>
              <a:latin typeface="Futura"/>
            </a:endParaRPr>
          </a:p>
          <a:p>
            <a:r>
              <a:rPr lang="fr-FR" dirty="0">
                <a:solidFill>
                  <a:schemeClr val="tx1"/>
                </a:solidFill>
                <a:latin typeface="Futura"/>
              </a:rPr>
              <a:t>Signification des drapeaux : </a:t>
            </a:r>
          </a:p>
          <a:p>
            <a:pPr marL="406374" indent="-406374">
              <a:spcBef>
                <a:spcPts val="1800"/>
              </a:spcBef>
              <a:buFont typeface="Arial" panose="020B0604020202020204" pitchFamily="34" charset="0"/>
              <a:buChar char="•"/>
            </a:pPr>
            <a:r>
              <a:rPr lang="fr-FR" dirty="0">
                <a:solidFill>
                  <a:schemeClr val="tx1"/>
                </a:solidFill>
                <a:latin typeface="Futura"/>
              </a:rPr>
              <a:t>Drapeau blanc levé : course entérinée</a:t>
            </a:r>
          </a:p>
          <a:p>
            <a:pPr marL="406374" indent="-406374">
              <a:spcBef>
                <a:spcPts val="1800"/>
              </a:spcBef>
              <a:buFont typeface="Arial" panose="020B0604020202020204" pitchFamily="34" charset="0"/>
              <a:buChar char="•"/>
            </a:pPr>
            <a:r>
              <a:rPr lang="fr-FR" dirty="0">
                <a:solidFill>
                  <a:schemeClr val="tx1"/>
                </a:solidFill>
                <a:latin typeface="Futura"/>
              </a:rPr>
              <a:t>Drapeau rouge levé : </a:t>
            </a:r>
            <a:r>
              <a:rPr lang="fr-FR" dirty="0">
                <a:solidFill>
                  <a:srgbClr val="00B050"/>
                </a:solidFill>
                <a:latin typeface="Futura"/>
              </a:rPr>
              <a:t>en attente. </a:t>
            </a:r>
            <a:r>
              <a:rPr lang="fr-FR" dirty="0">
                <a:solidFill>
                  <a:schemeClr val="tx1"/>
                </a:solidFill>
                <a:latin typeface="Futura"/>
              </a:rPr>
              <a:t>Quelque soit la décision de l’arbitre, l’équipage a des droits, mais pas à tout moment. </a:t>
            </a:r>
          </a:p>
          <a:p>
            <a:pPr marL="406374" indent="-406374">
              <a:spcBef>
                <a:spcPts val="1800"/>
              </a:spcBef>
              <a:buFont typeface="Arial" panose="020B0604020202020204" pitchFamily="34" charset="0"/>
              <a:buChar char="•"/>
            </a:pPr>
            <a:endParaRPr lang="fr-FR" dirty="0">
              <a:solidFill>
                <a:schemeClr val="tx1"/>
              </a:solidFill>
              <a:latin typeface="Futura"/>
            </a:endParaRPr>
          </a:p>
          <a:p>
            <a:pPr marL="406374" indent="-406374">
              <a:buFont typeface="Arial" panose="020B0604020202020204" pitchFamily="34" charset="0"/>
              <a:buChar char="•"/>
            </a:pPr>
            <a:endParaRPr lang="en-GB" dirty="0">
              <a:solidFill>
                <a:schemeClr val="tx1"/>
              </a:solidFill>
              <a:latin typeface="Futura"/>
            </a:endParaRPr>
          </a:p>
        </p:txBody>
      </p:sp>
      <p:sp>
        <p:nvSpPr>
          <p:cNvPr id="4" name="Text Placeholder 3"/>
          <p:cNvSpPr>
            <a:spLocks noGrp="1"/>
          </p:cNvSpPr>
          <p:nvPr>
            <p:ph type="body" sz="quarter" idx="12"/>
          </p:nvPr>
        </p:nvSpPr>
        <p:spPr/>
        <p:txBody>
          <a:bodyPr>
            <a:normAutofit lnSpcReduction="10000"/>
          </a:bodyPr>
          <a:lstStyle/>
          <a:p>
            <a:r>
              <a:rPr lang="fr-FR" sz="3400" b="1" dirty="0">
                <a:solidFill>
                  <a:srgbClr val="002060"/>
                </a:solidFill>
                <a:latin typeface="Arial Black" panose="020B0A04020102020204" pitchFamily="34" charset="0"/>
                <a:ea typeface="+mj-ea"/>
                <a:cs typeface="+mj-cs"/>
              </a:rPr>
              <a:t>L’arrivée</a:t>
            </a:r>
            <a:endParaRPr lang="en-GB" sz="3400" b="1" dirty="0">
              <a:solidFill>
                <a:srgbClr val="002060"/>
              </a:solidFill>
              <a:latin typeface="Arial Black" panose="020B0A04020102020204" pitchFamily="34" charset="0"/>
              <a:ea typeface="+mj-ea"/>
              <a:cs typeface="+mj-cs"/>
            </a:endParaRPr>
          </a:p>
        </p:txBody>
      </p:sp>
      <p:pic>
        <p:nvPicPr>
          <p:cNvPr id="5" name="Image 6"/>
          <p:cNvPicPr>
            <a:picLocks noChangeAspect="1"/>
          </p:cNvPicPr>
          <p:nvPr/>
        </p:nvPicPr>
        <p:blipFill>
          <a:blip r:embed="rId2"/>
          <a:stretch>
            <a:fillRect/>
          </a:stretch>
        </p:blipFill>
        <p:spPr>
          <a:xfrm>
            <a:off x="4966229" y="5593680"/>
            <a:ext cx="4614921" cy="3072341"/>
          </a:xfrm>
          <a:prstGeom prst="rect">
            <a:avLst/>
          </a:prstGeom>
        </p:spPr>
      </p:pic>
    </p:spTree>
    <p:extLst>
      <p:ext uri="{BB962C8B-B14F-4D97-AF65-F5344CB8AC3E}">
        <p14:creationId xmlns:p14="http://schemas.microsoft.com/office/powerpoint/2010/main" val="4129305743"/>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3" name="Text Placeholder 2"/>
          <p:cNvSpPr>
            <a:spLocks noGrp="1"/>
          </p:cNvSpPr>
          <p:nvPr>
            <p:ph type="body" sz="quarter" idx="11"/>
          </p:nvPr>
        </p:nvSpPr>
        <p:spPr/>
        <p:txBody>
          <a:bodyPr>
            <a:normAutofit/>
          </a:bodyPr>
          <a:lstStyle/>
          <a:p>
            <a:r>
              <a:rPr lang="fr-FR" dirty="0">
                <a:solidFill>
                  <a:schemeClr val="tx1"/>
                </a:solidFill>
                <a:latin typeface="Futura"/>
              </a:rPr>
              <a:t>En cas de sentiment d’</a:t>
            </a:r>
            <a:r>
              <a:rPr lang="fr-FR" dirty="0" err="1">
                <a:solidFill>
                  <a:schemeClr val="tx1"/>
                </a:solidFill>
                <a:latin typeface="Futura"/>
              </a:rPr>
              <a:t>inéquité</a:t>
            </a:r>
            <a:r>
              <a:rPr lang="fr-FR" dirty="0">
                <a:solidFill>
                  <a:schemeClr val="tx1"/>
                </a:solidFill>
                <a:latin typeface="Futura"/>
              </a:rPr>
              <a:t>, l’équipage doit obligatoirement :</a:t>
            </a:r>
          </a:p>
          <a:p>
            <a:pPr marL="406374" indent="-406374">
              <a:buFont typeface="Arial" panose="020B0604020202020204" pitchFamily="34" charset="0"/>
              <a:buChar char="•"/>
            </a:pPr>
            <a:r>
              <a:rPr lang="fr-FR" dirty="0">
                <a:solidFill>
                  <a:schemeClr val="tx1"/>
                </a:solidFill>
                <a:latin typeface="Futura"/>
              </a:rPr>
              <a:t>Lever la main</a:t>
            </a:r>
          </a:p>
          <a:p>
            <a:pPr marL="406374" indent="-406374">
              <a:buFont typeface="Arial" panose="020B0604020202020204" pitchFamily="34" charset="0"/>
              <a:buChar char="•"/>
            </a:pPr>
            <a:r>
              <a:rPr lang="fr-FR" dirty="0">
                <a:solidFill>
                  <a:schemeClr val="tx1"/>
                </a:solidFill>
                <a:latin typeface="Futura"/>
              </a:rPr>
              <a:t>Attirer l’attention verbalement du starter, de l’arbitre de parcours, ou de l’arrivée</a:t>
            </a:r>
          </a:p>
          <a:p>
            <a:endParaRPr lang="fr-FR" dirty="0">
              <a:solidFill>
                <a:schemeClr val="tx1"/>
              </a:solidFill>
              <a:latin typeface="Futura"/>
            </a:endParaRPr>
          </a:p>
          <a:p>
            <a:r>
              <a:rPr lang="fr-FR" dirty="0">
                <a:solidFill>
                  <a:schemeClr val="tx1"/>
                </a:solidFill>
                <a:latin typeface="Futura"/>
              </a:rPr>
              <a:t>Quand ?</a:t>
            </a:r>
          </a:p>
          <a:p>
            <a:pPr marL="406374" indent="-406374">
              <a:buFont typeface="Arial" panose="020B0604020202020204" pitchFamily="34" charset="0"/>
              <a:buChar char="•"/>
            </a:pPr>
            <a:r>
              <a:rPr lang="fr-FR" dirty="0">
                <a:solidFill>
                  <a:schemeClr val="tx1"/>
                </a:solidFill>
                <a:latin typeface="Futura"/>
              </a:rPr>
              <a:t>Au départ</a:t>
            </a:r>
          </a:p>
          <a:p>
            <a:pPr marL="406374" indent="-406374">
              <a:buFont typeface="Arial" panose="020B0604020202020204" pitchFamily="34" charset="0"/>
              <a:buChar char="•"/>
            </a:pPr>
            <a:r>
              <a:rPr lang="fr-FR" dirty="0">
                <a:solidFill>
                  <a:schemeClr val="tx1"/>
                </a:solidFill>
                <a:latin typeface="Futura"/>
              </a:rPr>
              <a:t>Durant la course</a:t>
            </a:r>
          </a:p>
          <a:p>
            <a:pPr marL="406374" indent="-406374">
              <a:buFont typeface="Arial" panose="020B0604020202020204" pitchFamily="34" charset="0"/>
              <a:buChar char="•"/>
            </a:pPr>
            <a:r>
              <a:rPr lang="fr-FR" dirty="0">
                <a:solidFill>
                  <a:schemeClr val="tx1"/>
                </a:solidFill>
                <a:latin typeface="Futura"/>
              </a:rPr>
              <a:t>A l’arrivée</a:t>
            </a:r>
          </a:p>
          <a:p>
            <a:endParaRPr lang="fr-FR" dirty="0">
              <a:solidFill>
                <a:schemeClr val="tx1"/>
              </a:solidFill>
              <a:latin typeface="Futura"/>
            </a:endParaRPr>
          </a:p>
          <a:p>
            <a:r>
              <a:rPr lang="fr-FR" dirty="0">
                <a:solidFill>
                  <a:schemeClr val="tx1"/>
                </a:solidFill>
                <a:latin typeface="Futura"/>
              </a:rPr>
              <a:t>L’arbitre doit alors immédiatement </a:t>
            </a:r>
            <a:br>
              <a:rPr lang="fr-FR" dirty="0">
                <a:solidFill>
                  <a:schemeClr val="tx1"/>
                </a:solidFill>
                <a:latin typeface="Futura"/>
              </a:rPr>
            </a:br>
            <a:r>
              <a:rPr lang="fr-FR" dirty="0">
                <a:solidFill>
                  <a:schemeClr val="tx1"/>
                </a:solidFill>
                <a:latin typeface="Futura"/>
              </a:rPr>
              <a:t>prendre une décision sur l’objection :</a:t>
            </a:r>
          </a:p>
          <a:p>
            <a:endParaRPr lang="fr-FR" dirty="0">
              <a:solidFill>
                <a:schemeClr val="tx1"/>
              </a:solidFill>
              <a:latin typeface="Futura"/>
            </a:endParaRPr>
          </a:p>
          <a:p>
            <a:pPr marL="406374" indent="-406374">
              <a:buFont typeface="Arial" panose="020B0604020202020204" pitchFamily="34" charset="0"/>
              <a:buChar char="•"/>
            </a:pPr>
            <a:r>
              <a:rPr lang="fr-FR" dirty="0">
                <a:solidFill>
                  <a:schemeClr val="tx1"/>
                </a:solidFill>
                <a:latin typeface="Futura"/>
              </a:rPr>
              <a:t>Soit il accepte l’objection </a:t>
            </a:r>
            <a:r>
              <a:rPr lang="fr-FR" dirty="0">
                <a:solidFill>
                  <a:schemeClr val="tx1"/>
                </a:solidFill>
                <a:latin typeface="Futura"/>
                <a:sym typeface="Wingdings" panose="05000000000000000000" pitchFamily="2" charset="2"/>
              </a:rPr>
              <a:t></a:t>
            </a:r>
            <a:r>
              <a:rPr lang="fr-FR" dirty="0">
                <a:solidFill>
                  <a:schemeClr val="tx1"/>
                </a:solidFill>
                <a:latin typeface="Futura"/>
              </a:rPr>
              <a:t> fin du processus</a:t>
            </a:r>
          </a:p>
          <a:p>
            <a:pPr marL="406374" indent="-406374">
              <a:buFont typeface="Arial" panose="020B0604020202020204" pitchFamily="34" charset="0"/>
              <a:buChar char="•"/>
            </a:pPr>
            <a:r>
              <a:rPr lang="fr-FR" dirty="0">
                <a:solidFill>
                  <a:schemeClr val="tx1"/>
                </a:solidFill>
                <a:latin typeface="Futura"/>
              </a:rPr>
              <a:t>Soit il rejette l’objection </a:t>
            </a:r>
            <a:r>
              <a:rPr lang="fr-FR" dirty="0">
                <a:solidFill>
                  <a:schemeClr val="tx1"/>
                </a:solidFill>
                <a:latin typeface="Futura"/>
                <a:sym typeface="Wingdings" panose="05000000000000000000" pitchFamily="2" charset="2"/>
              </a:rPr>
              <a:t></a:t>
            </a:r>
            <a:r>
              <a:rPr lang="fr-FR" dirty="0">
                <a:solidFill>
                  <a:schemeClr val="tx1"/>
                </a:solidFill>
                <a:latin typeface="Futura"/>
              </a:rPr>
              <a:t> vous pouvez porter réclamation écrite via le team manager</a:t>
            </a:r>
          </a:p>
          <a:p>
            <a:endParaRPr lang="en-GB" dirty="0">
              <a:solidFill>
                <a:schemeClr val="tx1"/>
              </a:solidFill>
              <a:latin typeface="Futura"/>
            </a:endParaRPr>
          </a:p>
        </p:txBody>
      </p:sp>
      <p:sp>
        <p:nvSpPr>
          <p:cNvPr id="4" name="Text Placeholder 3"/>
          <p:cNvSpPr>
            <a:spLocks noGrp="1"/>
          </p:cNvSpPr>
          <p:nvPr>
            <p:ph type="body" sz="quarter" idx="12"/>
          </p:nvPr>
        </p:nvSpPr>
        <p:spPr/>
        <p:txBody>
          <a:bodyPr>
            <a:noAutofit/>
          </a:bodyPr>
          <a:lstStyle/>
          <a:p>
            <a:r>
              <a:rPr lang="fr-FR" sz="3400" b="1" dirty="0">
                <a:solidFill>
                  <a:srgbClr val="002060"/>
                </a:solidFill>
                <a:latin typeface="Arial Black" panose="020B0A04020102020204" pitchFamily="34" charset="0"/>
                <a:ea typeface="+mj-ea"/>
                <a:cs typeface="+mj-cs"/>
              </a:rPr>
              <a:t>Opposition / Objection</a:t>
            </a:r>
            <a:endParaRPr lang="en-GB" sz="3400" b="1" dirty="0">
              <a:solidFill>
                <a:srgbClr val="002060"/>
              </a:solidFill>
              <a:latin typeface="Arial Black" panose="020B0A04020102020204" pitchFamily="34" charset="0"/>
              <a:ea typeface="+mj-ea"/>
              <a:cs typeface="+mj-cs"/>
            </a:endParaRPr>
          </a:p>
        </p:txBody>
      </p:sp>
      <p:pic>
        <p:nvPicPr>
          <p:cNvPr id="5" name="Image 4"/>
          <p:cNvPicPr>
            <a:picLocks noChangeAspect="1"/>
          </p:cNvPicPr>
          <p:nvPr/>
        </p:nvPicPr>
        <p:blipFill>
          <a:blip r:embed="rId2"/>
          <a:stretch>
            <a:fillRect/>
          </a:stretch>
        </p:blipFill>
        <p:spPr>
          <a:xfrm>
            <a:off x="7807722" y="3135808"/>
            <a:ext cx="4941776" cy="3789221"/>
          </a:xfrm>
          <a:prstGeom prst="rect">
            <a:avLst/>
          </a:prstGeom>
        </p:spPr>
      </p:pic>
    </p:spTree>
    <p:extLst>
      <p:ext uri="{BB962C8B-B14F-4D97-AF65-F5344CB8AC3E}">
        <p14:creationId xmlns:p14="http://schemas.microsoft.com/office/powerpoint/2010/main" val="1071762654"/>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3" name="Text Placeholder 2"/>
          <p:cNvSpPr>
            <a:spLocks noGrp="1"/>
          </p:cNvSpPr>
          <p:nvPr>
            <p:ph type="body" sz="quarter" idx="11"/>
          </p:nvPr>
        </p:nvSpPr>
        <p:spPr/>
        <p:txBody>
          <a:bodyPr>
            <a:normAutofit fontScale="92500"/>
          </a:bodyPr>
          <a:lstStyle/>
          <a:p>
            <a:r>
              <a:rPr lang="fr-FR" dirty="0">
                <a:solidFill>
                  <a:srgbClr val="00B050"/>
                </a:solidFill>
                <a:latin typeface="Futura"/>
              </a:rPr>
              <a:t>Une réclamation peut être déposée par :</a:t>
            </a:r>
          </a:p>
          <a:p>
            <a:pPr marL="406374" indent="-406374">
              <a:buFont typeface="Arial" panose="020B0604020202020204" pitchFamily="34" charset="0"/>
              <a:buChar char="•"/>
            </a:pPr>
            <a:r>
              <a:rPr lang="fr-FR" dirty="0">
                <a:solidFill>
                  <a:schemeClr val="tx1"/>
                </a:solidFill>
                <a:latin typeface="Futura"/>
              </a:rPr>
              <a:t>L’équipe dont l’objection est rejetée</a:t>
            </a:r>
          </a:p>
          <a:p>
            <a:pPr marL="406374" indent="-406374">
              <a:buFont typeface="Arial" panose="020B0604020202020204" pitchFamily="34" charset="0"/>
              <a:buChar char="•"/>
            </a:pPr>
            <a:r>
              <a:rPr lang="fr-FR" dirty="0">
                <a:solidFill>
                  <a:schemeClr val="tx1"/>
                </a:solidFill>
                <a:latin typeface="Futura"/>
              </a:rPr>
              <a:t>L(es) équipe(s) affectées par l’acceptation d’une objection</a:t>
            </a:r>
          </a:p>
          <a:p>
            <a:pPr marL="406374" indent="-406374">
              <a:buFont typeface="Arial" panose="020B0604020202020204" pitchFamily="34" charset="0"/>
              <a:buChar char="•"/>
            </a:pPr>
            <a:r>
              <a:rPr lang="fr-FR" dirty="0">
                <a:solidFill>
                  <a:schemeClr val="tx1"/>
                </a:solidFill>
                <a:latin typeface="Futura"/>
              </a:rPr>
              <a:t>A la suite de la publication de résultats que contestent une (des) équipe(s)</a:t>
            </a:r>
          </a:p>
          <a:p>
            <a:endParaRPr lang="fr-FR" dirty="0">
              <a:solidFill>
                <a:schemeClr val="tx1"/>
              </a:solidFill>
              <a:latin typeface="Futura"/>
            </a:endParaRPr>
          </a:p>
          <a:p>
            <a:r>
              <a:rPr lang="fr-FR" dirty="0">
                <a:solidFill>
                  <a:srgbClr val="00B050"/>
                </a:solidFill>
                <a:latin typeface="Futura"/>
              </a:rPr>
              <a:t>Comment :</a:t>
            </a:r>
          </a:p>
          <a:p>
            <a:pPr marL="406374" indent="-406374">
              <a:buFont typeface="Arial" panose="020B0604020202020204" pitchFamily="34" charset="0"/>
              <a:buChar char="•"/>
            </a:pPr>
            <a:r>
              <a:rPr lang="fr-FR" dirty="0">
                <a:solidFill>
                  <a:schemeClr val="tx1"/>
                </a:solidFill>
                <a:latin typeface="Futura"/>
              </a:rPr>
              <a:t>Par écrit dans un délai d’une heure</a:t>
            </a:r>
          </a:p>
          <a:p>
            <a:pPr marL="406374" indent="-406374">
              <a:buFont typeface="Arial" panose="020B0604020202020204" pitchFamily="34" charset="0"/>
              <a:buChar char="•"/>
            </a:pPr>
            <a:r>
              <a:rPr lang="fr-FR" dirty="0">
                <a:solidFill>
                  <a:schemeClr val="tx1"/>
                </a:solidFill>
                <a:latin typeface="Futura"/>
              </a:rPr>
              <a:t>Accompagnée du dépôt de 100 EUR ou équivalent</a:t>
            </a:r>
          </a:p>
          <a:p>
            <a:endParaRPr lang="fr-FR" dirty="0">
              <a:solidFill>
                <a:schemeClr val="tx1"/>
              </a:solidFill>
              <a:latin typeface="Futura"/>
            </a:endParaRPr>
          </a:p>
          <a:p>
            <a:r>
              <a:rPr lang="fr-FR" dirty="0">
                <a:solidFill>
                  <a:srgbClr val="00B050"/>
                </a:solidFill>
                <a:latin typeface="Futura"/>
              </a:rPr>
              <a:t>Quand :</a:t>
            </a:r>
          </a:p>
          <a:p>
            <a:pPr marL="406374" indent="-406374">
              <a:buFont typeface="Arial" panose="020B0604020202020204" pitchFamily="34" charset="0"/>
              <a:buChar char="•"/>
            </a:pPr>
            <a:r>
              <a:rPr lang="fr-FR" dirty="0">
                <a:solidFill>
                  <a:schemeClr val="tx1"/>
                </a:solidFill>
                <a:latin typeface="Futura"/>
              </a:rPr>
              <a:t>Au maximum 1 heure après la décision de l’arbitre ayant reçu l’objection</a:t>
            </a:r>
          </a:p>
          <a:p>
            <a:endParaRPr lang="fr-FR" dirty="0">
              <a:solidFill>
                <a:schemeClr val="tx1"/>
              </a:solidFill>
              <a:latin typeface="Futura"/>
            </a:endParaRPr>
          </a:p>
          <a:p>
            <a:r>
              <a:rPr lang="fr-FR" dirty="0">
                <a:solidFill>
                  <a:srgbClr val="00B050"/>
                </a:solidFill>
                <a:latin typeface="Futura"/>
              </a:rPr>
              <a:t>Auprès de qui :</a:t>
            </a:r>
          </a:p>
          <a:p>
            <a:pPr marL="406374" indent="-406374">
              <a:buFont typeface="Arial" panose="020B0604020202020204" pitchFamily="34" charset="0"/>
              <a:buChar char="•"/>
            </a:pPr>
            <a:r>
              <a:rPr lang="fr-FR" dirty="0">
                <a:solidFill>
                  <a:schemeClr val="tx1"/>
                </a:solidFill>
                <a:latin typeface="Futura"/>
              </a:rPr>
              <a:t>Le président du jury, qui représente le Bureau du jury</a:t>
            </a:r>
          </a:p>
          <a:p>
            <a:pPr marL="406374" indent="-406374">
              <a:buFont typeface="Arial" panose="020B0604020202020204" pitchFamily="34" charset="0"/>
              <a:buChar char="•"/>
            </a:pPr>
            <a:r>
              <a:rPr lang="fr-FR" dirty="0">
                <a:solidFill>
                  <a:schemeClr val="tx1"/>
                </a:solidFill>
                <a:latin typeface="Futura"/>
              </a:rPr>
              <a:t>Réponse par écrit du Bureau du jury avant le prochain tour de l’épreuve et au plus tard 2 heures après la dernière course de la journée.</a:t>
            </a:r>
          </a:p>
          <a:p>
            <a:endParaRPr lang="en-GB" dirty="0">
              <a:solidFill>
                <a:schemeClr val="tx1"/>
              </a:solidFill>
              <a:latin typeface="Futura"/>
            </a:endParaRPr>
          </a:p>
        </p:txBody>
      </p:sp>
      <p:sp>
        <p:nvSpPr>
          <p:cNvPr id="4" name="Text Placeholder 3"/>
          <p:cNvSpPr>
            <a:spLocks noGrp="1"/>
          </p:cNvSpPr>
          <p:nvPr>
            <p:ph type="body" sz="quarter" idx="12"/>
          </p:nvPr>
        </p:nvSpPr>
        <p:spPr/>
        <p:txBody>
          <a:bodyPr>
            <a:normAutofit lnSpcReduction="10000"/>
          </a:bodyPr>
          <a:lstStyle/>
          <a:p>
            <a:r>
              <a:rPr lang="fr-FR" sz="3400" b="1" dirty="0">
                <a:solidFill>
                  <a:srgbClr val="002060"/>
                </a:solidFill>
                <a:latin typeface="Arial Black" panose="020B0A04020102020204" pitchFamily="34" charset="0"/>
                <a:ea typeface="+mj-ea"/>
                <a:cs typeface="+mj-cs"/>
              </a:rPr>
              <a:t>Réclamation</a:t>
            </a:r>
            <a:endParaRPr lang="en-GB" sz="3400" b="1" dirty="0">
              <a:solidFill>
                <a:srgbClr val="00206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853306167"/>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p:txBody>
          <a:bodyPr>
            <a:noAutofit/>
          </a:bodyPr>
          <a:lstStyle/>
          <a:p>
            <a:r>
              <a:rPr lang="fr-FR" sz="3400" b="1" dirty="0">
                <a:solidFill>
                  <a:srgbClr val="002060"/>
                </a:solidFill>
                <a:latin typeface="Arial Black" panose="020B0A04020102020204" pitchFamily="34" charset="0"/>
                <a:ea typeface="+mj-ea"/>
                <a:cs typeface="+mj-cs"/>
              </a:rPr>
              <a:t>Vue globale d’un processus </a:t>
            </a:r>
            <a:br>
              <a:rPr lang="fr-FR" sz="3400" b="1" dirty="0">
                <a:solidFill>
                  <a:srgbClr val="002060"/>
                </a:solidFill>
                <a:latin typeface="Arial Black" panose="020B0A04020102020204" pitchFamily="34" charset="0"/>
                <a:ea typeface="+mj-ea"/>
                <a:cs typeface="+mj-cs"/>
              </a:rPr>
            </a:br>
            <a:r>
              <a:rPr lang="fr-FR" sz="3400" b="1" dirty="0">
                <a:solidFill>
                  <a:srgbClr val="002060"/>
                </a:solidFill>
                <a:latin typeface="Arial Black" panose="020B0A04020102020204" pitchFamily="34" charset="0"/>
                <a:ea typeface="+mj-ea"/>
                <a:cs typeface="+mj-cs"/>
              </a:rPr>
              <a:t>de réclamation</a:t>
            </a:r>
            <a:endParaRPr lang="en-GB" sz="3400" b="1" dirty="0">
              <a:solidFill>
                <a:srgbClr val="002060"/>
              </a:solidFill>
              <a:latin typeface="Arial Black" panose="020B0A04020102020204" pitchFamily="34" charset="0"/>
              <a:ea typeface="+mj-ea"/>
              <a:cs typeface="+mj-cs"/>
            </a:endParaRPr>
          </a:p>
        </p:txBody>
      </p:sp>
      <p:sp>
        <p:nvSpPr>
          <p:cNvPr id="5" name="Rectangle 4"/>
          <p:cNvSpPr/>
          <p:nvPr/>
        </p:nvSpPr>
        <p:spPr>
          <a:xfrm>
            <a:off x="1223225" y="2009281"/>
            <a:ext cx="1843405" cy="8192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39" tIns="65020" rIns="130039" bIns="65020" rtlCol="0" anchor="ctr"/>
          <a:lstStyle/>
          <a:p>
            <a:pPr defTabSz="1300393" hangingPunct="1"/>
            <a:r>
              <a:rPr lang="fr-FR" sz="1400" kern="1200" dirty="0">
                <a:solidFill>
                  <a:prstClr val="white"/>
                </a:solidFill>
                <a:latin typeface="Futura"/>
              </a:rPr>
              <a:t>Objection de l’équipage</a:t>
            </a:r>
          </a:p>
        </p:txBody>
      </p:sp>
      <p:cxnSp>
        <p:nvCxnSpPr>
          <p:cNvPr id="8" name="Connecteur droit avec flèche 7"/>
          <p:cNvCxnSpPr>
            <a:stCxn id="5" idx="2"/>
            <a:endCxn id="9" idx="0"/>
          </p:cNvCxnSpPr>
          <p:nvPr/>
        </p:nvCxnSpPr>
        <p:spPr>
          <a:xfrm>
            <a:off x="2144927" y="2828572"/>
            <a:ext cx="0" cy="819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Losange 8"/>
          <p:cNvSpPr/>
          <p:nvPr/>
        </p:nvSpPr>
        <p:spPr>
          <a:xfrm>
            <a:off x="1069608" y="3647863"/>
            <a:ext cx="2150639" cy="819291"/>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lIns="130039" tIns="65020" rIns="130039" bIns="65020" rtlCol="0" anchor="ctr"/>
          <a:lstStyle/>
          <a:p>
            <a:pPr defTabSz="1300393" hangingPunct="1"/>
            <a:r>
              <a:rPr lang="fr-FR" sz="1300" kern="1200" dirty="0">
                <a:solidFill>
                  <a:prstClr val="white"/>
                </a:solidFill>
                <a:latin typeface="Futura"/>
              </a:rPr>
              <a:t>Décision de l’arbitre</a:t>
            </a:r>
          </a:p>
        </p:txBody>
      </p:sp>
      <p:cxnSp>
        <p:nvCxnSpPr>
          <p:cNvPr id="14" name="Connecteur droit avec flèche 13"/>
          <p:cNvCxnSpPr>
            <a:stCxn id="9" idx="3"/>
            <a:endCxn id="23" idx="1"/>
          </p:cNvCxnSpPr>
          <p:nvPr/>
        </p:nvCxnSpPr>
        <p:spPr>
          <a:xfrm>
            <a:off x="3220247" y="4057509"/>
            <a:ext cx="147164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967196" y="4754723"/>
            <a:ext cx="1177731" cy="350181"/>
          </a:xfrm>
          <a:prstGeom prst="rect">
            <a:avLst/>
          </a:prstGeom>
          <a:noFill/>
        </p:spPr>
        <p:txBody>
          <a:bodyPr wrap="square" lIns="130039" tIns="65020" rIns="130039" bIns="65020" rtlCol="0">
            <a:spAutoFit/>
          </a:bodyPr>
          <a:lstStyle/>
          <a:p>
            <a:pPr algn="l" defTabSz="1300393" hangingPunct="1"/>
            <a:r>
              <a:rPr lang="fr-FR" sz="1400" b="1" kern="1200" dirty="0">
                <a:solidFill>
                  <a:srgbClr val="00B050"/>
                </a:solidFill>
                <a:latin typeface="Futura"/>
              </a:rPr>
              <a:t>Acceptée</a:t>
            </a:r>
          </a:p>
        </p:txBody>
      </p:sp>
      <p:sp>
        <p:nvSpPr>
          <p:cNvPr id="16" name="ZoneTexte 15"/>
          <p:cNvSpPr txBox="1"/>
          <p:nvPr/>
        </p:nvSpPr>
        <p:spPr>
          <a:xfrm>
            <a:off x="6631916" y="5404550"/>
            <a:ext cx="1177731" cy="350181"/>
          </a:xfrm>
          <a:prstGeom prst="rect">
            <a:avLst/>
          </a:prstGeom>
          <a:noFill/>
        </p:spPr>
        <p:txBody>
          <a:bodyPr wrap="square" lIns="130039" tIns="65020" rIns="130039" bIns="65020" rtlCol="0">
            <a:spAutoFit/>
          </a:bodyPr>
          <a:lstStyle/>
          <a:p>
            <a:pPr algn="l" defTabSz="1300393" hangingPunct="1"/>
            <a:r>
              <a:rPr lang="fr-FR" sz="1400" b="1" kern="1200" dirty="0">
                <a:solidFill>
                  <a:srgbClr val="FF0000"/>
                </a:solidFill>
                <a:latin typeface="Futura"/>
              </a:rPr>
              <a:t>Rejetée</a:t>
            </a:r>
          </a:p>
        </p:txBody>
      </p:sp>
      <p:cxnSp>
        <p:nvCxnSpPr>
          <p:cNvPr id="17" name="Connecteur droit avec flèche 16"/>
          <p:cNvCxnSpPr>
            <a:stCxn id="9" idx="2"/>
            <a:endCxn id="21" idx="0"/>
          </p:cNvCxnSpPr>
          <p:nvPr/>
        </p:nvCxnSpPr>
        <p:spPr>
          <a:xfrm>
            <a:off x="2144927" y="4467155"/>
            <a:ext cx="0" cy="9217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1223225" y="5388857"/>
            <a:ext cx="1843405" cy="8192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39" tIns="65020" rIns="130039" bIns="65020" rtlCol="0" anchor="ctr"/>
          <a:lstStyle/>
          <a:p>
            <a:pPr defTabSz="1300393" hangingPunct="1"/>
            <a:r>
              <a:rPr lang="fr-FR" sz="1400" kern="1200" dirty="0">
                <a:solidFill>
                  <a:prstClr val="white"/>
                </a:solidFill>
                <a:latin typeface="Futura"/>
              </a:rPr>
              <a:t>Fin du processus</a:t>
            </a:r>
          </a:p>
        </p:txBody>
      </p:sp>
      <p:sp>
        <p:nvSpPr>
          <p:cNvPr id="23" name="Rectangle 22"/>
          <p:cNvSpPr/>
          <p:nvPr/>
        </p:nvSpPr>
        <p:spPr>
          <a:xfrm>
            <a:off x="4691894" y="3647863"/>
            <a:ext cx="1843405" cy="8192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39" tIns="65020" rIns="130039" bIns="65020" rtlCol="0" anchor="ctr"/>
          <a:lstStyle/>
          <a:p>
            <a:pPr defTabSz="1300393" hangingPunct="1"/>
            <a:r>
              <a:rPr lang="fr-FR" sz="1400" kern="1200" dirty="0">
                <a:solidFill>
                  <a:prstClr val="white"/>
                </a:solidFill>
                <a:latin typeface="Futura"/>
              </a:rPr>
              <a:t>Réclamation</a:t>
            </a:r>
          </a:p>
        </p:txBody>
      </p:sp>
      <p:cxnSp>
        <p:nvCxnSpPr>
          <p:cNvPr id="25" name="Connecteur droit avec flèche 24"/>
          <p:cNvCxnSpPr>
            <a:stCxn id="23" idx="2"/>
            <a:endCxn id="31" idx="0"/>
          </p:cNvCxnSpPr>
          <p:nvPr/>
        </p:nvCxnSpPr>
        <p:spPr>
          <a:xfrm>
            <a:off x="5613596" y="4467156"/>
            <a:ext cx="0" cy="81929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a:stCxn id="31" idx="3"/>
            <a:endCxn id="42" idx="1"/>
          </p:cNvCxnSpPr>
          <p:nvPr/>
        </p:nvCxnSpPr>
        <p:spPr>
          <a:xfrm>
            <a:off x="6688916" y="5798502"/>
            <a:ext cx="11207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Losange 30"/>
          <p:cNvSpPr/>
          <p:nvPr/>
        </p:nvSpPr>
        <p:spPr>
          <a:xfrm>
            <a:off x="4538277" y="5286445"/>
            <a:ext cx="2150639" cy="102411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lIns="130039" tIns="65020" rIns="130039" bIns="65020" rtlCol="0" anchor="ctr"/>
          <a:lstStyle/>
          <a:p>
            <a:pPr defTabSz="1300393" hangingPunct="1"/>
            <a:r>
              <a:rPr lang="fr-FR" sz="1400" kern="1200" dirty="0">
                <a:solidFill>
                  <a:prstClr val="white"/>
                </a:solidFill>
                <a:latin typeface="Futura"/>
              </a:rPr>
              <a:t>Décision du bureau de jury</a:t>
            </a:r>
          </a:p>
        </p:txBody>
      </p:sp>
      <p:sp>
        <p:nvSpPr>
          <p:cNvPr id="36" name="ZoneTexte 35"/>
          <p:cNvSpPr txBox="1"/>
          <p:nvPr/>
        </p:nvSpPr>
        <p:spPr>
          <a:xfrm>
            <a:off x="4556585" y="6510510"/>
            <a:ext cx="1177731" cy="350181"/>
          </a:xfrm>
          <a:prstGeom prst="rect">
            <a:avLst/>
          </a:prstGeom>
          <a:noFill/>
        </p:spPr>
        <p:txBody>
          <a:bodyPr wrap="square" lIns="130039" tIns="65020" rIns="130039" bIns="65020" rtlCol="0">
            <a:spAutoFit/>
          </a:bodyPr>
          <a:lstStyle/>
          <a:p>
            <a:pPr algn="l" defTabSz="1300393" hangingPunct="1"/>
            <a:r>
              <a:rPr lang="fr-FR" sz="1400" b="1" kern="1200" dirty="0">
                <a:solidFill>
                  <a:srgbClr val="00B050"/>
                </a:solidFill>
                <a:latin typeface="Futura"/>
              </a:rPr>
              <a:t>Acceptée</a:t>
            </a:r>
          </a:p>
        </p:txBody>
      </p:sp>
      <p:cxnSp>
        <p:nvCxnSpPr>
          <p:cNvPr id="38" name="Connecteur droit avec flèche 37"/>
          <p:cNvCxnSpPr>
            <a:stCxn id="31" idx="2"/>
            <a:endCxn id="44" idx="0"/>
          </p:cNvCxnSpPr>
          <p:nvPr/>
        </p:nvCxnSpPr>
        <p:spPr>
          <a:xfrm>
            <a:off x="5613596" y="6310561"/>
            <a:ext cx="0" cy="8803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7809647" y="5388857"/>
            <a:ext cx="1843405" cy="8192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39" tIns="65020" rIns="130039" bIns="65020" rtlCol="0" anchor="ctr"/>
          <a:lstStyle/>
          <a:p>
            <a:pPr defTabSz="1300393" hangingPunct="1"/>
            <a:r>
              <a:rPr lang="fr-FR" sz="1400" kern="1200" dirty="0">
                <a:solidFill>
                  <a:prstClr val="white"/>
                </a:solidFill>
                <a:latin typeface="Futura"/>
              </a:rPr>
              <a:t>Appel</a:t>
            </a:r>
          </a:p>
        </p:txBody>
      </p:sp>
      <p:sp>
        <p:nvSpPr>
          <p:cNvPr id="44" name="Rectangle 43"/>
          <p:cNvSpPr/>
          <p:nvPr/>
        </p:nvSpPr>
        <p:spPr>
          <a:xfrm>
            <a:off x="4691894" y="7190925"/>
            <a:ext cx="1843405" cy="8192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39" tIns="65020" rIns="130039" bIns="65020" rtlCol="0" anchor="ctr"/>
          <a:lstStyle/>
          <a:p>
            <a:pPr defTabSz="1300393" hangingPunct="1"/>
            <a:r>
              <a:rPr lang="fr-FR" sz="1400" kern="1200" dirty="0">
                <a:solidFill>
                  <a:prstClr val="white"/>
                </a:solidFill>
                <a:latin typeface="Futura"/>
              </a:rPr>
              <a:t>Fin du processus</a:t>
            </a:r>
          </a:p>
        </p:txBody>
      </p:sp>
      <p:sp>
        <p:nvSpPr>
          <p:cNvPr id="46" name="ZoneTexte 45"/>
          <p:cNvSpPr txBox="1"/>
          <p:nvPr/>
        </p:nvSpPr>
        <p:spPr>
          <a:xfrm>
            <a:off x="3367205" y="3721237"/>
            <a:ext cx="1177731" cy="350181"/>
          </a:xfrm>
          <a:prstGeom prst="rect">
            <a:avLst/>
          </a:prstGeom>
          <a:noFill/>
        </p:spPr>
        <p:txBody>
          <a:bodyPr wrap="square" lIns="130039" tIns="65020" rIns="130039" bIns="65020" rtlCol="0">
            <a:spAutoFit/>
          </a:bodyPr>
          <a:lstStyle/>
          <a:p>
            <a:pPr algn="l" defTabSz="1300393" hangingPunct="1"/>
            <a:r>
              <a:rPr lang="fr-FR" sz="1400" b="1" kern="1200" dirty="0">
                <a:solidFill>
                  <a:srgbClr val="FF0000"/>
                </a:solidFill>
                <a:latin typeface="Futura"/>
              </a:rPr>
              <a:t>Rejetée</a:t>
            </a:r>
          </a:p>
        </p:txBody>
      </p:sp>
      <p:cxnSp>
        <p:nvCxnSpPr>
          <p:cNvPr id="47" name="Connecteur droit avec flèche 46"/>
          <p:cNvCxnSpPr>
            <a:stCxn id="42" idx="2"/>
            <a:endCxn id="50" idx="0"/>
          </p:cNvCxnSpPr>
          <p:nvPr/>
        </p:nvCxnSpPr>
        <p:spPr>
          <a:xfrm>
            <a:off x="8731350" y="6208148"/>
            <a:ext cx="15350" cy="8803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Losange 49"/>
          <p:cNvSpPr/>
          <p:nvPr/>
        </p:nvSpPr>
        <p:spPr>
          <a:xfrm>
            <a:off x="7610618" y="7088513"/>
            <a:ext cx="2272162" cy="1024114"/>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lIns="130039" tIns="65020" rIns="130039" bIns="65020" rtlCol="0" anchor="ctr"/>
          <a:lstStyle/>
          <a:p>
            <a:pPr defTabSz="1300393" hangingPunct="1"/>
            <a:r>
              <a:rPr lang="fr-FR" sz="1400" kern="1200" dirty="0">
                <a:solidFill>
                  <a:prstClr val="white"/>
                </a:solidFill>
                <a:latin typeface="Futura"/>
              </a:rPr>
              <a:t>Décision du Bureau exécutif</a:t>
            </a:r>
          </a:p>
        </p:txBody>
      </p:sp>
      <p:sp>
        <p:nvSpPr>
          <p:cNvPr id="54" name="Rectangle 53"/>
          <p:cNvSpPr/>
          <p:nvPr/>
        </p:nvSpPr>
        <p:spPr>
          <a:xfrm>
            <a:off x="7824997" y="8705638"/>
            <a:ext cx="1843405" cy="8192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39" tIns="65020" rIns="130039" bIns="65020" rtlCol="0" anchor="ctr"/>
          <a:lstStyle/>
          <a:p>
            <a:pPr defTabSz="1300393" hangingPunct="1"/>
            <a:r>
              <a:rPr lang="fr-FR" sz="1400" kern="1200" dirty="0">
                <a:solidFill>
                  <a:prstClr val="white"/>
                </a:solidFill>
                <a:latin typeface="Futura"/>
              </a:rPr>
              <a:t>Fin du processus</a:t>
            </a:r>
          </a:p>
        </p:txBody>
      </p:sp>
      <p:cxnSp>
        <p:nvCxnSpPr>
          <p:cNvPr id="55" name="Connecteur droit avec flèche 54"/>
          <p:cNvCxnSpPr>
            <a:stCxn id="50" idx="2"/>
            <a:endCxn id="54" idx="0"/>
          </p:cNvCxnSpPr>
          <p:nvPr/>
        </p:nvCxnSpPr>
        <p:spPr>
          <a:xfrm>
            <a:off x="8746699" y="8112629"/>
            <a:ext cx="0" cy="5930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ZoneTexte 57"/>
          <p:cNvSpPr txBox="1"/>
          <p:nvPr/>
        </p:nvSpPr>
        <p:spPr>
          <a:xfrm>
            <a:off x="7610618" y="8212158"/>
            <a:ext cx="1177731" cy="350181"/>
          </a:xfrm>
          <a:prstGeom prst="rect">
            <a:avLst/>
          </a:prstGeom>
          <a:noFill/>
        </p:spPr>
        <p:txBody>
          <a:bodyPr wrap="square" lIns="130039" tIns="65020" rIns="130039" bIns="65020" rtlCol="0">
            <a:spAutoFit/>
          </a:bodyPr>
          <a:lstStyle/>
          <a:p>
            <a:pPr algn="l" defTabSz="1300393" hangingPunct="1"/>
            <a:r>
              <a:rPr lang="fr-FR" sz="1400" b="1" kern="1200" dirty="0">
                <a:solidFill>
                  <a:srgbClr val="00B050"/>
                </a:solidFill>
                <a:latin typeface="Futura"/>
              </a:rPr>
              <a:t>Acceptée</a:t>
            </a:r>
          </a:p>
        </p:txBody>
      </p:sp>
      <p:cxnSp>
        <p:nvCxnSpPr>
          <p:cNvPr id="59" name="Connecteur droit avec flèche 58"/>
          <p:cNvCxnSpPr>
            <a:stCxn id="50" idx="3"/>
            <a:endCxn id="62" idx="1"/>
          </p:cNvCxnSpPr>
          <p:nvPr/>
        </p:nvCxnSpPr>
        <p:spPr>
          <a:xfrm>
            <a:off x="9882782" y="7600570"/>
            <a:ext cx="76229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Rectangle 61"/>
          <p:cNvSpPr/>
          <p:nvPr/>
        </p:nvSpPr>
        <p:spPr>
          <a:xfrm>
            <a:off x="10645073" y="7190925"/>
            <a:ext cx="1843405" cy="8192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130039" tIns="65020" rIns="130039" bIns="65020" rtlCol="0" anchor="ctr"/>
          <a:lstStyle/>
          <a:p>
            <a:pPr defTabSz="1300393" hangingPunct="1"/>
            <a:r>
              <a:rPr lang="fr-FR" sz="1400" kern="1200" dirty="0">
                <a:solidFill>
                  <a:prstClr val="white"/>
                </a:solidFill>
                <a:latin typeface="Futura"/>
              </a:rPr>
              <a:t>Tribunal Arbitral du Sport (TAS) – dernier recours</a:t>
            </a:r>
          </a:p>
        </p:txBody>
      </p:sp>
      <p:sp>
        <p:nvSpPr>
          <p:cNvPr id="64" name="ZoneTexte 63"/>
          <p:cNvSpPr txBox="1"/>
          <p:nvPr/>
        </p:nvSpPr>
        <p:spPr>
          <a:xfrm>
            <a:off x="9705042" y="7206618"/>
            <a:ext cx="1177731" cy="350181"/>
          </a:xfrm>
          <a:prstGeom prst="rect">
            <a:avLst/>
          </a:prstGeom>
          <a:noFill/>
        </p:spPr>
        <p:txBody>
          <a:bodyPr wrap="square" lIns="130039" tIns="65020" rIns="130039" bIns="65020" rtlCol="0">
            <a:spAutoFit/>
          </a:bodyPr>
          <a:lstStyle/>
          <a:p>
            <a:pPr algn="l" defTabSz="1300393" hangingPunct="1"/>
            <a:r>
              <a:rPr lang="fr-FR" sz="1400" b="1" kern="1200" dirty="0">
                <a:solidFill>
                  <a:srgbClr val="FF0000"/>
                </a:solidFill>
                <a:latin typeface="Futura"/>
              </a:rPr>
              <a:t>Rejetée</a:t>
            </a:r>
          </a:p>
        </p:txBody>
      </p:sp>
      <p:sp>
        <p:nvSpPr>
          <p:cNvPr id="65" name="ZoneTexte 64"/>
          <p:cNvSpPr txBox="1"/>
          <p:nvPr/>
        </p:nvSpPr>
        <p:spPr>
          <a:xfrm>
            <a:off x="1911902" y="3041242"/>
            <a:ext cx="1108511" cy="350181"/>
          </a:xfrm>
          <a:prstGeom prst="rect">
            <a:avLst/>
          </a:prstGeom>
          <a:noFill/>
        </p:spPr>
        <p:txBody>
          <a:bodyPr wrap="square" lIns="130039" tIns="65020" rIns="130039" bIns="65020" rtlCol="0">
            <a:spAutoFit/>
          </a:bodyPr>
          <a:lstStyle/>
          <a:p>
            <a:pPr defTabSz="1300393" hangingPunct="1"/>
            <a:r>
              <a:rPr lang="fr-FR" sz="1400" b="1" i="1" kern="1200" dirty="0">
                <a:solidFill>
                  <a:srgbClr val="4BACC6"/>
                </a:solidFill>
                <a:latin typeface="Futura"/>
              </a:rPr>
              <a:t>Arbitre</a:t>
            </a:r>
          </a:p>
        </p:txBody>
      </p:sp>
      <p:sp>
        <p:nvSpPr>
          <p:cNvPr id="66" name="ZoneTexte 65"/>
          <p:cNvSpPr txBox="1"/>
          <p:nvPr/>
        </p:nvSpPr>
        <p:spPr>
          <a:xfrm>
            <a:off x="5331965" y="4643896"/>
            <a:ext cx="1989726" cy="350181"/>
          </a:xfrm>
          <a:prstGeom prst="rect">
            <a:avLst/>
          </a:prstGeom>
          <a:noFill/>
        </p:spPr>
        <p:txBody>
          <a:bodyPr wrap="square" lIns="130039" tIns="65020" rIns="130039" bIns="65020" rtlCol="0">
            <a:spAutoFit/>
          </a:bodyPr>
          <a:lstStyle/>
          <a:p>
            <a:pPr defTabSz="1300393" hangingPunct="1"/>
            <a:r>
              <a:rPr lang="fr-FR" sz="1400" b="1" i="1" kern="1200" dirty="0">
                <a:solidFill>
                  <a:srgbClr val="4BACC6"/>
                </a:solidFill>
                <a:latin typeface="Futura"/>
              </a:rPr>
              <a:t>Bureau du jury</a:t>
            </a:r>
          </a:p>
        </p:txBody>
      </p:sp>
      <p:sp>
        <p:nvSpPr>
          <p:cNvPr id="67" name="ZoneTexte 66"/>
          <p:cNvSpPr txBox="1"/>
          <p:nvPr/>
        </p:nvSpPr>
        <p:spPr>
          <a:xfrm>
            <a:off x="8452563" y="6473241"/>
            <a:ext cx="2146294" cy="350181"/>
          </a:xfrm>
          <a:prstGeom prst="rect">
            <a:avLst/>
          </a:prstGeom>
          <a:noFill/>
        </p:spPr>
        <p:txBody>
          <a:bodyPr wrap="square" lIns="130039" tIns="65020" rIns="130039" bIns="65020" rtlCol="0">
            <a:spAutoFit/>
          </a:bodyPr>
          <a:lstStyle/>
          <a:p>
            <a:pPr defTabSz="1300393" hangingPunct="1"/>
            <a:r>
              <a:rPr lang="fr-FR" sz="1400" b="1" i="1" kern="1200" dirty="0">
                <a:solidFill>
                  <a:srgbClr val="4BACC6"/>
                </a:solidFill>
                <a:latin typeface="Futura"/>
              </a:rPr>
              <a:t>Comité exécutif</a:t>
            </a:r>
          </a:p>
        </p:txBody>
      </p:sp>
      <p:sp>
        <p:nvSpPr>
          <p:cNvPr id="68" name="Rectangle 67"/>
          <p:cNvSpPr/>
          <p:nvPr/>
        </p:nvSpPr>
        <p:spPr>
          <a:xfrm>
            <a:off x="2585165" y="4671068"/>
            <a:ext cx="1370906" cy="56126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130039" tIns="65020" rIns="130039" bIns="65020" rtlCol="0" anchor="ctr"/>
          <a:lstStyle/>
          <a:p>
            <a:pPr defTabSz="1300393" hangingPunct="1"/>
            <a:r>
              <a:rPr lang="fr-FR" sz="1400" kern="1200" dirty="0">
                <a:solidFill>
                  <a:prstClr val="black"/>
                </a:solidFill>
                <a:latin typeface="Futura"/>
              </a:rPr>
              <a:t>Equipages affectés</a:t>
            </a:r>
          </a:p>
        </p:txBody>
      </p:sp>
      <p:cxnSp>
        <p:nvCxnSpPr>
          <p:cNvPr id="72" name="Connecteur droit avec flèche 71"/>
          <p:cNvCxnSpPr/>
          <p:nvPr/>
        </p:nvCxnSpPr>
        <p:spPr>
          <a:xfrm flipV="1">
            <a:off x="3970233" y="4467155"/>
            <a:ext cx="721663" cy="2039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Connecteur droit avec flèche 74"/>
          <p:cNvCxnSpPr/>
          <p:nvPr/>
        </p:nvCxnSpPr>
        <p:spPr>
          <a:xfrm flipV="1">
            <a:off x="2163297" y="4937087"/>
            <a:ext cx="421870" cy="146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4268088"/>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Équipes de club…"/>
          <p:cNvSpPr txBox="1">
            <a:spLocks noGrp="1"/>
          </p:cNvSpPr>
          <p:nvPr>
            <p:ph type="body" sz="quarter" idx="10"/>
          </p:nvPr>
        </p:nvSpPr>
        <p:spPr>
          <a:prstGeom prst="rect">
            <a:avLst/>
          </a:prstGeom>
        </p:spPr>
        <p:txBody>
          <a:bodyPr/>
          <a:lstStyle/>
          <a:p>
            <a:endParaRPr lang="fr-FR" dirty="0"/>
          </a:p>
        </p:txBody>
      </p:sp>
      <p:sp>
        <p:nvSpPr>
          <p:cNvPr id="2" name="Text Placeholder 1"/>
          <p:cNvSpPr>
            <a:spLocks noGrp="1"/>
          </p:cNvSpPr>
          <p:nvPr>
            <p:ph type="body" sz="quarter" idx="11"/>
          </p:nvPr>
        </p:nvSpPr>
        <p:spPr/>
        <p:txBody>
          <a:bodyPr/>
          <a:lstStyle/>
          <a:p>
            <a:pPr>
              <a:spcBef>
                <a:spcPts val="1800"/>
              </a:spcBef>
              <a:buClrTx/>
            </a:pPr>
            <a:r>
              <a:rPr lang="fr-FR" sz="2000" dirty="0">
                <a:solidFill>
                  <a:srgbClr val="002060"/>
                </a:solidFill>
              </a:rPr>
              <a:t>Ils peuvent être :</a:t>
            </a:r>
          </a:p>
          <a:p>
            <a:pPr marL="342900" indent="-342900">
              <a:spcBef>
                <a:spcPts val="1800"/>
              </a:spcBef>
              <a:buClrTx/>
              <a:buFont typeface="Arial" panose="020B0604020202020204" pitchFamily="34" charset="0"/>
              <a:buChar char="•"/>
            </a:pPr>
            <a:r>
              <a:rPr lang="fr-FR" sz="2000" dirty="0">
                <a:solidFill>
                  <a:srgbClr val="002060"/>
                </a:solidFill>
              </a:rPr>
              <a:t>Des équipages d’un seul club, ou des équipages mixtes de club, déclarés comme tels</a:t>
            </a:r>
          </a:p>
          <a:p>
            <a:pPr marL="342900" indent="-342900">
              <a:spcBef>
                <a:spcPts val="1800"/>
              </a:spcBef>
              <a:buClrTx/>
              <a:buFont typeface="Arial" panose="020B0604020202020204" pitchFamily="34" charset="0"/>
              <a:buChar char="•"/>
            </a:pPr>
            <a:r>
              <a:rPr lang="fr-FR" sz="2000" dirty="0">
                <a:solidFill>
                  <a:srgbClr val="002060"/>
                </a:solidFill>
              </a:rPr>
              <a:t>Si un rameur est engagé sur plusieurs épreuves, il </a:t>
            </a:r>
            <a:r>
              <a:rPr lang="fr-FR" sz="2000" dirty="0">
                <a:solidFill>
                  <a:srgbClr val="00B050"/>
                </a:solidFill>
              </a:rPr>
              <a:t>doit </a:t>
            </a:r>
            <a:r>
              <a:rPr lang="fr-FR" sz="2000" b="0" dirty="0">
                <a:solidFill>
                  <a:srgbClr val="002060"/>
                </a:solidFill>
                <a:latin typeface="+mj-lt"/>
              </a:rPr>
              <a:t>tenir ses engagements !</a:t>
            </a:r>
          </a:p>
          <a:p>
            <a:pPr marL="342900" indent="-342900">
              <a:spcBef>
                <a:spcPts val="1800"/>
              </a:spcBef>
              <a:buClrTx/>
              <a:buFont typeface="Arial" panose="020B0604020202020204" pitchFamily="34" charset="0"/>
              <a:buChar char="•"/>
            </a:pPr>
            <a:r>
              <a:rPr lang="fr-FR" sz="2000" dirty="0">
                <a:solidFill>
                  <a:srgbClr val="002060"/>
                </a:solidFill>
              </a:rPr>
              <a:t>Tout e</a:t>
            </a:r>
            <a:r>
              <a:rPr lang="fr-FR" sz="2000" b="0" dirty="0">
                <a:solidFill>
                  <a:srgbClr val="002060"/>
                </a:solidFill>
                <a:latin typeface="+mj-lt"/>
              </a:rPr>
              <a:t>ngagement non tenu </a:t>
            </a:r>
            <a:r>
              <a:rPr lang="fr-FR" sz="2000" dirty="0">
                <a:solidFill>
                  <a:srgbClr val="002060"/>
                </a:solidFill>
              </a:rPr>
              <a:t>peut </a:t>
            </a:r>
            <a:r>
              <a:rPr lang="fr-FR" sz="2000" b="0" dirty="0">
                <a:solidFill>
                  <a:srgbClr val="002060"/>
                </a:solidFill>
                <a:latin typeface="+mj-lt"/>
              </a:rPr>
              <a:t>donner lieu à : </a:t>
            </a:r>
          </a:p>
          <a:p>
            <a:pPr marL="706438" lvl="2" indent="-342900">
              <a:spcBef>
                <a:spcPts val="1800"/>
              </a:spcBef>
              <a:buClrTx/>
              <a:buFont typeface="Wingdings" panose="05000000000000000000" pitchFamily="2" charset="2"/>
              <a:buChar char="ü"/>
            </a:pPr>
            <a:r>
              <a:rPr lang="fr-FR" dirty="0">
                <a:solidFill>
                  <a:srgbClr val="002060"/>
                </a:solidFill>
                <a:latin typeface="+mj-lt"/>
              </a:rPr>
              <a:t>Départs refusés</a:t>
            </a:r>
          </a:p>
          <a:p>
            <a:pPr marL="706438" lvl="2" indent="-342900">
              <a:spcBef>
                <a:spcPts val="1800"/>
              </a:spcBef>
              <a:buClrTx/>
              <a:buFont typeface="Wingdings" panose="05000000000000000000" pitchFamily="2" charset="2"/>
              <a:buChar char="ü"/>
            </a:pPr>
            <a:r>
              <a:rPr lang="fr-FR" dirty="0">
                <a:solidFill>
                  <a:srgbClr val="002060"/>
                </a:solidFill>
                <a:latin typeface="+mj-lt"/>
              </a:rPr>
              <a:t>Classements précédents annulés</a:t>
            </a:r>
          </a:p>
          <a:p>
            <a:pPr marL="706438" lvl="2" indent="-342900">
              <a:spcBef>
                <a:spcPts val="1800"/>
              </a:spcBef>
              <a:buClrTx/>
              <a:buFont typeface="Wingdings" panose="05000000000000000000" pitchFamily="2" charset="2"/>
              <a:buChar char="ü"/>
            </a:pPr>
            <a:r>
              <a:rPr lang="fr-FR" dirty="0">
                <a:solidFill>
                  <a:srgbClr val="002060"/>
                </a:solidFill>
                <a:latin typeface="+mj-lt"/>
              </a:rPr>
              <a:t>Prix précédents retirés</a:t>
            </a:r>
          </a:p>
          <a:p>
            <a:pPr>
              <a:spcBef>
                <a:spcPts val="1800"/>
              </a:spcBef>
              <a:buClrTx/>
            </a:pPr>
            <a:endParaRPr lang="fr-FR" sz="2000" dirty="0">
              <a:solidFill>
                <a:srgbClr val="002060"/>
              </a:solidFill>
            </a:endParaRPr>
          </a:p>
          <a:p>
            <a:pPr>
              <a:spcBef>
                <a:spcPts val="1800"/>
              </a:spcBef>
              <a:buClrTx/>
            </a:pPr>
            <a:r>
              <a:rPr lang="fr-FR" sz="2000" dirty="0">
                <a:solidFill>
                  <a:srgbClr val="002060"/>
                </a:solidFill>
              </a:rPr>
              <a:t>A savoir :</a:t>
            </a:r>
          </a:p>
          <a:p>
            <a:pPr marL="342900" indent="-342900">
              <a:spcBef>
                <a:spcPts val="1800"/>
              </a:spcBef>
              <a:buClrTx/>
              <a:buFont typeface="Arial" panose="020B0604020202020204" pitchFamily="34" charset="0"/>
              <a:buChar char="•"/>
            </a:pPr>
            <a:r>
              <a:rPr lang="fr-FR" sz="2000" dirty="0">
                <a:solidFill>
                  <a:srgbClr val="00B050"/>
                </a:solidFill>
              </a:rPr>
              <a:t>Les femmes peuvent participer aux épreuves hommes (Art. 12)</a:t>
            </a:r>
          </a:p>
          <a:p>
            <a:pPr marL="342900" indent="-342900">
              <a:spcBef>
                <a:spcPts val="1800"/>
              </a:spcBef>
              <a:buClrTx/>
              <a:buFont typeface="Arial" panose="020B0604020202020204" pitchFamily="34" charset="0"/>
              <a:buChar char="•"/>
            </a:pPr>
            <a:r>
              <a:rPr lang="fr-FR" sz="2000" dirty="0">
                <a:solidFill>
                  <a:srgbClr val="002060"/>
                </a:solidFill>
              </a:rPr>
              <a:t>Les équipages dits « mixtes » sont constitués à parité d’hommes et de femmes </a:t>
            </a:r>
            <a:br>
              <a:rPr lang="fr-FR" sz="2000" dirty="0">
                <a:solidFill>
                  <a:srgbClr val="002060"/>
                </a:solidFill>
              </a:rPr>
            </a:br>
            <a:r>
              <a:rPr lang="fr-FR" sz="2000" dirty="0">
                <a:solidFill>
                  <a:srgbClr val="002060"/>
                </a:solidFill>
              </a:rPr>
              <a:t>(Art. 12)</a:t>
            </a:r>
          </a:p>
          <a:p>
            <a:pPr marL="342900" indent="-342900">
              <a:spcBef>
                <a:spcPts val="1800"/>
              </a:spcBef>
              <a:buClrTx/>
              <a:buFont typeface="Arial" panose="020B0604020202020204" pitchFamily="34" charset="0"/>
              <a:buChar char="•"/>
            </a:pPr>
            <a:r>
              <a:rPr lang="fr-FR" sz="2000" dirty="0">
                <a:solidFill>
                  <a:srgbClr val="002060"/>
                </a:solidFill>
              </a:rPr>
              <a:t>Un équipage incomplet ne peut pas prendre le départ (Art. 23-4)</a:t>
            </a:r>
          </a:p>
          <a:p>
            <a:endParaRPr lang="en-GB" dirty="0"/>
          </a:p>
        </p:txBody>
      </p:sp>
      <p:sp>
        <p:nvSpPr>
          <p:cNvPr id="3" name="Text Placeholder 2"/>
          <p:cNvSpPr>
            <a:spLocks noGrp="1"/>
          </p:cNvSpPr>
          <p:nvPr>
            <p:ph type="body" sz="quarter" idx="12"/>
          </p:nvPr>
        </p:nvSpPr>
        <p:spPr/>
        <p:txBody>
          <a:bodyPr/>
          <a:lstStyle/>
          <a:p>
            <a:r>
              <a:rPr lang="en-GB" sz="3600" b="1" kern="1200" dirty="0">
                <a:solidFill>
                  <a:srgbClr val="002060"/>
                </a:solidFill>
                <a:latin typeface="Arial Black" panose="020B0A04020102020204" pitchFamily="34" charset="0"/>
                <a:ea typeface="+mj-ea"/>
                <a:cs typeface="+mj-cs"/>
              </a:rPr>
              <a:t>Engagements </a:t>
            </a:r>
            <a:r>
              <a:rPr lang="en-GB" sz="2000" b="1" kern="1200" dirty="0">
                <a:solidFill>
                  <a:srgbClr val="002060"/>
                </a:solidFill>
                <a:latin typeface="Arial Black" panose="020B0A04020102020204" pitchFamily="34" charset="0"/>
                <a:ea typeface="+mj-ea"/>
                <a:cs typeface="+mj-cs"/>
              </a:rPr>
              <a:t>(Art. 23-1)</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2" nodeType="clickEffect">
                                  <p:stCondLst>
                                    <p:cond delay="0"/>
                                  </p:stCondLst>
                                  <p:iterate>
                                    <p:tmAbs val="0"/>
                                  </p:iterate>
                                  <p:childTnLst>
                                    <p:set>
                                      <p:cBhvr>
                                        <p:cTn id="6" fill="hold"/>
                                        <p:tgtEl>
                                          <p:spTgt spid="159">
                                            <p:bg/>
                                          </p:spTgt>
                                        </p:tgtEl>
                                        <p:attrNameLst>
                                          <p:attrName>style.visibility</p:attrName>
                                        </p:attrNameLst>
                                      </p:cBhvr>
                                      <p:to>
                                        <p:strVal val="visible"/>
                                      </p:to>
                                    </p:set>
                                    <p:animEffect transition="in" filter="wipe(left)">
                                      <p:cBhvr>
                                        <p:cTn id="7" dur="1000"/>
                                        <p:tgtEl>
                                          <p:spTgt spid="159">
                                            <p:bg/>
                                          </p:spTgt>
                                        </p:tgtEl>
                                      </p:cBhvr>
                                    </p:animEffect>
                                  </p:childTnLst>
                                </p:cTn>
                              </p:par>
                              <p:par>
                                <p:cTn id="8" presetID="22" presetClass="entr" presetSubtype="8" fill="hold" grpId="2" nodeType="withEffect" nodePh="1">
                                  <p:stCondLst>
                                    <p:cond delay="0"/>
                                  </p:stCondLst>
                                  <p:endCondLst>
                                    <p:cond evt="begin" delay="0">
                                      <p:tn val="8"/>
                                    </p:cond>
                                  </p:endCondLst>
                                  <p:iterate>
                                    <p:tmAbs val="0"/>
                                  </p:iterate>
                                  <p:childTnLst>
                                    <p:set>
                                      <p:cBhvr>
                                        <p:cTn id="9" fill="hold"/>
                                        <p:tgtEl>
                                          <p:spTgt spid="159">
                                            <p:txEl>
                                              <p:pRg st="0" end="0"/>
                                            </p:txEl>
                                          </p:spTgt>
                                        </p:tgtEl>
                                        <p:attrNameLst>
                                          <p:attrName>style.visibility</p:attrName>
                                        </p:attrNameLst>
                                      </p:cBhvr>
                                      <p:to>
                                        <p:strVal val="visible"/>
                                      </p:to>
                                    </p:set>
                                    <p:animEffect transition="in" filter="wipe(left)">
                                      <p:cBhvr>
                                        <p:cTn id="10" dur="1000"/>
                                        <p:tgtEl>
                                          <p:spTgt spid="1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2" build="p" bldLvl="5" animBg="1" advAuto="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3" name="Text Placeholder 2"/>
          <p:cNvSpPr>
            <a:spLocks noGrp="1"/>
          </p:cNvSpPr>
          <p:nvPr>
            <p:ph type="body" sz="quarter" idx="11"/>
          </p:nvPr>
        </p:nvSpPr>
        <p:spPr>
          <a:xfrm>
            <a:off x="2400161" y="1793533"/>
            <a:ext cx="6355290" cy="6966303"/>
          </a:xfrm>
        </p:spPr>
        <p:txBody>
          <a:bodyPr/>
          <a:lstStyle/>
          <a:p>
            <a:r>
              <a:rPr lang="fr-FR" dirty="0">
                <a:solidFill>
                  <a:schemeClr val="tx1"/>
                </a:solidFill>
                <a:latin typeface="Futura"/>
              </a:rPr>
              <a:t>Afin d’éviter de faire des nouvelles courses entre équipages </a:t>
            </a:r>
            <a:r>
              <a:rPr lang="fr-FR" i="1" dirty="0">
                <a:solidFill>
                  <a:schemeClr val="tx1"/>
                </a:solidFill>
                <a:latin typeface="Futura"/>
              </a:rPr>
              <a:t>ex-aequo </a:t>
            </a:r>
            <a:r>
              <a:rPr lang="fr-FR" dirty="0">
                <a:solidFill>
                  <a:schemeClr val="tx1"/>
                </a:solidFill>
                <a:latin typeface="Futura"/>
              </a:rPr>
              <a:t>(</a:t>
            </a:r>
            <a:r>
              <a:rPr lang="fr-FR" i="1" dirty="0" err="1">
                <a:solidFill>
                  <a:schemeClr val="tx1"/>
                </a:solidFill>
                <a:latin typeface="Futura"/>
              </a:rPr>
              <a:t>dead</a:t>
            </a:r>
            <a:r>
              <a:rPr lang="fr-FR" i="1" dirty="0">
                <a:solidFill>
                  <a:schemeClr val="tx1"/>
                </a:solidFill>
                <a:latin typeface="Futura"/>
              </a:rPr>
              <a:t> </a:t>
            </a:r>
            <a:r>
              <a:rPr lang="fr-FR" i="1" dirty="0" err="1">
                <a:solidFill>
                  <a:schemeClr val="tx1"/>
                </a:solidFill>
                <a:latin typeface="Futura"/>
              </a:rPr>
              <a:t>heat</a:t>
            </a:r>
            <a:r>
              <a:rPr lang="fr-FR" dirty="0">
                <a:solidFill>
                  <a:schemeClr val="tx1"/>
                </a:solidFill>
                <a:latin typeface="Futura"/>
              </a:rPr>
              <a:t>)</a:t>
            </a:r>
            <a:r>
              <a:rPr lang="fr-FR" i="1" dirty="0">
                <a:solidFill>
                  <a:schemeClr val="tx1"/>
                </a:solidFill>
                <a:latin typeface="Futura"/>
              </a:rPr>
              <a:t> </a:t>
            </a:r>
            <a:r>
              <a:rPr lang="fr-FR" dirty="0">
                <a:solidFill>
                  <a:schemeClr val="tx1"/>
                </a:solidFill>
                <a:latin typeface="Futura"/>
              </a:rPr>
              <a:t>et ainsi impacter leur état de forme sur les tours suivants, en cas d’ex-aequo :</a:t>
            </a:r>
          </a:p>
          <a:p>
            <a:endParaRPr lang="fr-FR" dirty="0">
              <a:solidFill>
                <a:schemeClr val="tx1"/>
              </a:solidFill>
              <a:latin typeface="Futura"/>
            </a:endParaRPr>
          </a:p>
          <a:p>
            <a:pPr marL="406374" indent="-406374">
              <a:buFont typeface="Arial" panose="020B0604020202020204" pitchFamily="34" charset="0"/>
              <a:buChar char="•"/>
            </a:pPr>
            <a:r>
              <a:rPr lang="fr-FR" dirty="0">
                <a:solidFill>
                  <a:schemeClr val="tx1"/>
                </a:solidFill>
                <a:latin typeface="Futura"/>
              </a:rPr>
              <a:t>l’équipage qui progresse est celui le mieux placé au tour précédent (sauf dans le cas d’un premier tour, auquel cas on procédera à un « </a:t>
            </a:r>
            <a:r>
              <a:rPr lang="fr-FR" dirty="0" err="1">
                <a:solidFill>
                  <a:schemeClr val="tx1"/>
                </a:solidFill>
                <a:latin typeface="Futura"/>
              </a:rPr>
              <a:t>re-row</a:t>
            </a:r>
            <a:r>
              <a:rPr lang="fr-FR" dirty="0">
                <a:solidFill>
                  <a:schemeClr val="tx1"/>
                </a:solidFill>
                <a:latin typeface="Futura"/>
              </a:rPr>
              <a:t> » entre les deux équipages).</a:t>
            </a:r>
          </a:p>
          <a:p>
            <a:pPr marL="406374" indent="-406374">
              <a:buFont typeface="Arial" panose="020B0604020202020204" pitchFamily="34" charset="0"/>
              <a:buChar char="•"/>
            </a:pPr>
            <a:endParaRPr lang="fr-FR" dirty="0">
              <a:solidFill>
                <a:schemeClr val="tx1"/>
              </a:solidFill>
              <a:latin typeface="Futura"/>
            </a:endParaRPr>
          </a:p>
          <a:p>
            <a:pPr marL="406374" indent="-406374">
              <a:buFont typeface="Arial" panose="020B0604020202020204" pitchFamily="34" charset="0"/>
              <a:buChar char="•"/>
            </a:pPr>
            <a:r>
              <a:rPr lang="fr-FR" dirty="0">
                <a:solidFill>
                  <a:schemeClr val="tx1"/>
                </a:solidFill>
                <a:latin typeface="Futura"/>
              </a:rPr>
              <a:t>en cas de placement identique, c’est le tour encore précédent qui fera référence pour les placements, etc.</a:t>
            </a:r>
          </a:p>
          <a:p>
            <a:pPr marL="406374" indent="-406374">
              <a:buFont typeface="Arial" panose="020B0604020202020204" pitchFamily="34" charset="0"/>
              <a:buChar char="•"/>
            </a:pPr>
            <a:endParaRPr lang="fr-FR" dirty="0">
              <a:solidFill>
                <a:schemeClr val="tx1"/>
              </a:solidFill>
              <a:latin typeface="Futura"/>
            </a:endParaRPr>
          </a:p>
          <a:p>
            <a:r>
              <a:rPr lang="fr-FR" dirty="0">
                <a:solidFill>
                  <a:srgbClr val="00B050"/>
                </a:solidFill>
                <a:latin typeface="Futura"/>
                <a:sym typeface="Wingdings" panose="05000000000000000000" pitchFamily="2" charset="2"/>
              </a:rPr>
              <a:t> </a:t>
            </a:r>
            <a:r>
              <a:rPr lang="fr-FR" dirty="0">
                <a:solidFill>
                  <a:srgbClr val="00B050"/>
                </a:solidFill>
                <a:latin typeface="Futura"/>
              </a:rPr>
              <a:t>La stratégie de course est donc importante !</a:t>
            </a:r>
          </a:p>
          <a:p>
            <a:pPr marL="406374" indent="-406374">
              <a:buFont typeface="Arial" panose="020B0604020202020204" pitchFamily="34" charset="0"/>
              <a:buChar char="•"/>
            </a:pPr>
            <a:endParaRPr lang="fr-FR" dirty="0">
              <a:solidFill>
                <a:schemeClr val="tx1"/>
              </a:solidFill>
              <a:latin typeface="Futura"/>
            </a:endParaRPr>
          </a:p>
          <a:p>
            <a:endParaRPr lang="en-GB" dirty="0"/>
          </a:p>
        </p:txBody>
      </p:sp>
      <p:sp>
        <p:nvSpPr>
          <p:cNvPr id="4" name="Text Placeholder 3"/>
          <p:cNvSpPr>
            <a:spLocks noGrp="1"/>
          </p:cNvSpPr>
          <p:nvPr>
            <p:ph type="body" sz="quarter" idx="12"/>
          </p:nvPr>
        </p:nvSpPr>
        <p:spPr/>
        <p:txBody>
          <a:bodyPr>
            <a:noAutofit/>
          </a:bodyPr>
          <a:lstStyle/>
          <a:p>
            <a:r>
              <a:rPr lang="fr-FR" sz="3400" b="1" dirty="0">
                <a:solidFill>
                  <a:srgbClr val="002060"/>
                </a:solidFill>
                <a:latin typeface="Arial Black" panose="020B0A04020102020204" pitchFamily="34" charset="0"/>
                <a:ea typeface="+mj-ea"/>
                <a:cs typeface="+mj-cs"/>
              </a:rPr>
              <a:t>Ex-aequo</a:t>
            </a:r>
            <a:endParaRPr lang="en-GB" sz="3400" b="1" dirty="0">
              <a:solidFill>
                <a:srgbClr val="002060"/>
              </a:solidFill>
              <a:latin typeface="Arial Black" panose="020B0A04020102020204" pitchFamily="34" charset="0"/>
              <a:ea typeface="+mj-ea"/>
              <a:cs typeface="+mj-cs"/>
            </a:endParaRPr>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960275" y="1517229"/>
            <a:ext cx="3843443" cy="7475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3289741"/>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3" name="Text Placeholder 2"/>
          <p:cNvSpPr>
            <a:spLocks noGrp="1"/>
          </p:cNvSpPr>
          <p:nvPr>
            <p:ph type="body" sz="quarter" idx="11"/>
          </p:nvPr>
        </p:nvSpPr>
        <p:spPr/>
        <p:txBody>
          <a:bodyPr/>
          <a:lstStyle/>
          <a:p>
            <a:r>
              <a:rPr lang="fr-FR" dirty="0">
                <a:solidFill>
                  <a:schemeClr val="tx1"/>
                </a:solidFill>
                <a:latin typeface="Futura"/>
              </a:rPr>
              <a:t>Retrouvez les informations sur chaque évènement World Rowing sur le site, avec les documents importants rangés dans </a:t>
            </a:r>
            <a:r>
              <a:rPr lang="fr-FR" dirty="0">
                <a:solidFill>
                  <a:srgbClr val="00B050"/>
                </a:solidFill>
                <a:latin typeface="Futura"/>
              </a:rPr>
              <a:t>Event Documents</a:t>
            </a:r>
            <a:r>
              <a:rPr lang="fr-FR" dirty="0">
                <a:solidFill>
                  <a:schemeClr val="tx1"/>
                </a:solidFill>
                <a:latin typeface="Futura"/>
              </a:rPr>
              <a:t> :</a:t>
            </a:r>
            <a:endParaRPr lang="en-GB" dirty="0"/>
          </a:p>
        </p:txBody>
      </p:sp>
      <p:sp>
        <p:nvSpPr>
          <p:cNvPr id="4" name="Text Placeholder 3"/>
          <p:cNvSpPr>
            <a:spLocks noGrp="1"/>
          </p:cNvSpPr>
          <p:nvPr>
            <p:ph type="body" sz="quarter" idx="12"/>
          </p:nvPr>
        </p:nvSpPr>
        <p:spPr/>
        <p:txBody>
          <a:bodyPr>
            <a:noAutofit/>
          </a:bodyPr>
          <a:lstStyle/>
          <a:p>
            <a:r>
              <a:rPr lang="fr-FR" sz="3400" b="1" dirty="0">
                <a:solidFill>
                  <a:srgbClr val="002060"/>
                </a:solidFill>
                <a:latin typeface="Arial Black" panose="020B0A04020102020204" pitchFamily="34" charset="0"/>
                <a:ea typeface="+mj-ea"/>
                <a:cs typeface="+mj-cs"/>
              </a:rPr>
              <a:t>Pour aller plus loin…</a:t>
            </a:r>
            <a:endParaRPr lang="en-GB" sz="3400" b="1" dirty="0">
              <a:solidFill>
                <a:srgbClr val="002060"/>
              </a:solidFill>
              <a:latin typeface="Arial Black" panose="020B0A04020102020204" pitchFamily="34" charset="0"/>
              <a:ea typeface="+mj-ea"/>
              <a:cs typeface="+mj-cs"/>
            </a:endParaRP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298"/>
          <a:stretch/>
        </p:blipFill>
        <p:spPr bwMode="auto">
          <a:xfrm>
            <a:off x="125054" y="3647863"/>
            <a:ext cx="12895369" cy="3639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460128" y="6477740"/>
            <a:ext cx="11265252" cy="1084626"/>
          </a:xfrm>
          <a:prstGeom prst="rect">
            <a:avLst/>
          </a:prstGeom>
          <a:solidFill>
            <a:srgbClr val="FFC000">
              <a:alpha val="50196"/>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245" tIns="72245" rIns="72245" bIns="72245" numCol="1" spcCol="54183" rtlCol="0" anchor="ctr">
            <a:spAutoFit/>
          </a:bodyPr>
          <a:lstStyle/>
          <a:p>
            <a:pPr defTabSz="830807"/>
            <a:endParaRPr lang="en-GB" sz="6100" kern="1200">
              <a:solidFill>
                <a:srgbClr val="FFFFFF"/>
              </a:solidFill>
            </a:endParaRPr>
          </a:p>
        </p:txBody>
      </p:sp>
    </p:spTree>
    <p:extLst>
      <p:ext uri="{BB962C8B-B14F-4D97-AF65-F5344CB8AC3E}">
        <p14:creationId xmlns:p14="http://schemas.microsoft.com/office/powerpoint/2010/main" val="1595660082"/>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GB"/>
          </a:p>
        </p:txBody>
      </p:sp>
      <p:sp>
        <p:nvSpPr>
          <p:cNvPr id="3" name="Text Placeholder 2"/>
          <p:cNvSpPr>
            <a:spLocks noGrp="1"/>
          </p:cNvSpPr>
          <p:nvPr>
            <p:ph type="body" sz="quarter" idx="11"/>
          </p:nvPr>
        </p:nvSpPr>
        <p:spPr/>
        <p:txBody>
          <a:bodyPr>
            <a:normAutofit/>
          </a:bodyPr>
          <a:lstStyle/>
          <a:p>
            <a:r>
              <a:rPr lang="fr-FR" dirty="0">
                <a:solidFill>
                  <a:schemeClr val="tx1"/>
                </a:solidFill>
                <a:latin typeface="Futura"/>
              </a:rPr>
              <a:t>Retrouvez les textes réglementaires sur le </a:t>
            </a:r>
            <a:r>
              <a:rPr lang="fr-FR" dirty="0">
                <a:solidFill>
                  <a:srgbClr val="00B050"/>
                </a:solidFill>
                <a:latin typeface="Futura"/>
              </a:rPr>
              <a:t>site World Rowing</a:t>
            </a:r>
            <a:r>
              <a:rPr lang="fr-FR" dirty="0">
                <a:solidFill>
                  <a:schemeClr val="tx1"/>
                </a:solidFill>
                <a:latin typeface="Futura"/>
              </a:rPr>
              <a:t>, et sur </a:t>
            </a:r>
            <a:r>
              <a:rPr lang="fr-FR" dirty="0">
                <a:solidFill>
                  <a:srgbClr val="00B050"/>
                </a:solidFill>
                <a:latin typeface="Futura"/>
              </a:rPr>
              <a:t>appli</a:t>
            </a:r>
            <a:r>
              <a:rPr lang="fr-FR" dirty="0">
                <a:solidFill>
                  <a:schemeClr val="tx1"/>
                </a:solidFill>
                <a:latin typeface="Futura"/>
              </a:rPr>
              <a:t> : </a:t>
            </a:r>
          </a:p>
          <a:p>
            <a:r>
              <a:rPr lang="en-GB" dirty="0">
                <a:hlinkClick r:id="rId2"/>
              </a:rPr>
              <a:t>play.google.com/store/apps/</a:t>
            </a:r>
            <a:r>
              <a:rPr lang="en-GB" dirty="0" err="1">
                <a:hlinkClick r:id="rId2"/>
              </a:rPr>
              <a:t>details?id</a:t>
            </a:r>
            <a:r>
              <a:rPr lang="en-GB" dirty="0">
                <a:hlinkClick r:id="rId2"/>
              </a:rPr>
              <a:t>=</a:t>
            </a:r>
            <a:r>
              <a:rPr lang="en-GB" dirty="0" err="1">
                <a:hlinkClick r:id="rId2"/>
              </a:rPr>
              <a:t>com.worldrowingrulebook&amp;hl</a:t>
            </a:r>
            <a:r>
              <a:rPr lang="en-GB" dirty="0">
                <a:hlinkClick r:id="rId2"/>
              </a:rPr>
              <a:t>=</a:t>
            </a:r>
            <a:r>
              <a:rPr lang="en-GB" dirty="0" err="1">
                <a:hlinkClick r:id="rId2"/>
              </a:rPr>
              <a:t>fr_FR</a:t>
            </a:r>
            <a:r>
              <a:rPr lang="en-GB" dirty="0"/>
              <a:t> </a:t>
            </a:r>
            <a:endParaRPr lang="fr-FR" dirty="0">
              <a:solidFill>
                <a:schemeClr val="tx1"/>
              </a:solidFill>
              <a:latin typeface="Futura"/>
            </a:endParaRPr>
          </a:p>
        </p:txBody>
      </p:sp>
      <p:sp>
        <p:nvSpPr>
          <p:cNvPr id="4" name="Text Placeholder 3"/>
          <p:cNvSpPr>
            <a:spLocks noGrp="1"/>
          </p:cNvSpPr>
          <p:nvPr>
            <p:ph type="body" sz="quarter" idx="12"/>
          </p:nvPr>
        </p:nvSpPr>
        <p:spPr/>
        <p:txBody>
          <a:bodyPr>
            <a:noAutofit/>
          </a:bodyPr>
          <a:lstStyle/>
          <a:p>
            <a:r>
              <a:rPr lang="fr-FR" sz="3400" b="1" dirty="0">
                <a:solidFill>
                  <a:srgbClr val="002060"/>
                </a:solidFill>
                <a:latin typeface="Arial Black" panose="020B0A04020102020204" pitchFamily="34" charset="0"/>
                <a:ea typeface="+mj-ea"/>
                <a:cs typeface="+mj-cs"/>
              </a:rPr>
              <a:t>Pour aller plus loin…</a:t>
            </a:r>
            <a:endParaRPr lang="en-GB" sz="3400" b="1" dirty="0">
              <a:solidFill>
                <a:srgbClr val="002060"/>
              </a:solidFill>
              <a:latin typeface="Arial Black" panose="020B0A04020102020204" pitchFamily="34" charset="0"/>
              <a:ea typeface="+mj-ea"/>
              <a:cs typeface="+mj-cs"/>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33" y="3072343"/>
            <a:ext cx="6018701" cy="4671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Group 9"/>
          <p:cNvGrpSpPr/>
          <p:nvPr/>
        </p:nvGrpSpPr>
        <p:grpSpPr>
          <a:xfrm>
            <a:off x="3839704" y="2995286"/>
            <a:ext cx="9064960" cy="4749035"/>
            <a:chOff x="3131840" y="4084516"/>
            <a:chExt cx="5893362" cy="2559327"/>
          </a:xfrm>
        </p:grpSpPr>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703" t="11935" r="25348" b="37515"/>
            <a:stretch/>
          </p:blipFill>
          <p:spPr bwMode="auto">
            <a:xfrm>
              <a:off x="3131840" y="4126044"/>
              <a:ext cx="5893362" cy="2517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6182843" y="4084516"/>
              <a:ext cx="610911" cy="561178"/>
            </a:xfrm>
            <a:prstGeom prst="rect">
              <a:avLst/>
            </a:prstGeom>
            <a:solidFill>
              <a:srgbClr val="FFC000">
                <a:alpha val="7000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30807"/>
              <a:endParaRPr lang="en-GB" sz="6100" kern="1200">
                <a:solidFill>
                  <a:srgbClr val="FFFFFF"/>
                </a:solidFill>
              </a:endParaRPr>
            </a:p>
          </p:txBody>
        </p:sp>
      </p:grpSp>
    </p:spTree>
    <p:extLst>
      <p:ext uri="{BB962C8B-B14F-4D97-AF65-F5344CB8AC3E}">
        <p14:creationId xmlns:p14="http://schemas.microsoft.com/office/powerpoint/2010/main" val="276392832"/>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 xmlns:a16="http://schemas.microsoft.com/office/drawing/2014/main" id="{CDB6417A-E48B-4361-A492-01FE3694F094}"/>
              </a:ext>
            </a:extLst>
          </p:cNvPr>
          <p:cNvSpPr>
            <a:spLocks noGrp="1"/>
          </p:cNvSpPr>
          <p:nvPr>
            <p:ph type="body" sz="quarter" idx="10"/>
          </p:nvPr>
        </p:nvSpPr>
        <p:spPr/>
        <p:txBody>
          <a:bodyPr/>
          <a:lstStyle/>
          <a:p>
            <a:endParaRPr lang="fr-FR"/>
          </a:p>
        </p:txBody>
      </p:sp>
      <p:sp>
        <p:nvSpPr>
          <p:cNvPr id="3" name="Espace réservé du texte 2">
            <a:extLst>
              <a:ext uri="{FF2B5EF4-FFF2-40B4-BE49-F238E27FC236}">
                <a16:creationId xmlns="" xmlns:a16="http://schemas.microsoft.com/office/drawing/2014/main" id="{D4F93141-F701-40D1-84C0-BAD810733EE6}"/>
              </a:ext>
            </a:extLst>
          </p:cNvPr>
          <p:cNvSpPr>
            <a:spLocks noGrp="1"/>
          </p:cNvSpPr>
          <p:nvPr>
            <p:ph type="body" sz="quarter" idx="12"/>
          </p:nvPr>
        </p:nvSpPr>
        <p:spPr/>
        <p:txBody>
          <a:bodyPr/>
          <a:lstStyle/>
          <a:p>
            <a:endParaRPr lang="fr-FR"/>
          </a:p>
        </p:txBody>
      </p:sp>
      <p:sp>
        <p:nvSpPr>
          <p:cNvPr id="4" name="Espace réservé du texte 3">
            <a:extLst>
              <a:ext uri="{FF2B5EF4-FFF2-40B4-BE49-F238E27FC236}">
                <a16:creationId xmlns="" xmlns:a16="http://schemas.microsoft.com/office/drawing/2014/main" id="{E2E1752A-874F-423C-BEC4-E941B583779B}"/>
              </a:ext>
            </a:extLst>
          </p:cNvPr>
          <p:cNvSpPr>
            <a:spLocks noGrp="1"/>
          </p:cNvSpPr>
          <p:nvPr>
            <p:ph type="body" sz="quarter" idx="11"/>
          </p:nvPr>
        </p:nvSpPr>
        <p:spPr>
          <a:xfrm>
            <a:off x="1772037" y="1677623"/>
            <a:ext cx="10224311" cy="6966303"/>
          </a:xfrm>
        </p:spPr>
        <p:txBody>
          <a:bodyPr/>
          <a:lstStyle/>
          <a:p>
            <a:pPr algn="ctr"/>
            <a:r>
              <a:rPr lang="fr-FR" sz="3600" b="1" kern="1200" dirty="0">
                <a:solidFill>
                  <a:srgbClr val="002060"/>
                </a:solidFill>
                <a:latin typeface="Arial Black" panose="020B0A04020102020204" pitchFamily="34" charset="0"/>
                <a:ea typeface="+mj-ea"/>
                <a:cs typeface="+mj-cs"/>
              </a:rPr>
              <a:t>Des questions ?</a:t>
            </a:r>
          </a:p>
          <a:p>
            <a:pPr algn="ctr"/>
            <a:r>
              <a:rPr lang="fr-FR" sz="3600" b="1" i="1" kern="1200" dirty="0">
                <a:solidFill>
                  <a:srgbClr val="002060"/>
                </a:solidFill>
                <a:latin typeface="Arial Black" panose="020B0A04020102020204" pitchFamily="34" charset="0"/>
                <a:ea typeface="+mj-ea"/>
                <a:cs typeface="+mj-cs"/>
              </a:rPr>
              <a:t>Merci de votre attention !</a:t>
            </a:r>
          </a:p>
          <a:p>
            <a:pPr algn="ctr"/>
            <a:endParaRPr lang="fr-FR" sz="3600" b="1" i="1" kern="1200" dirty="0">
              <a:solidFill>
                <a:srgbClr val="002060"/>
              </a:solidFill>
              <a:latin typeface="Arial Black" panose="020B0A04020102020204" pitchFamily="34" charset="0"/>
              <a:ea typeface="+mj-ea"/>
              <a:cs typeface="+mj-cs"/>
            </a:endParaRPr>
          </a:p>
        </p:txBody>
      </p:sp>
    </p:spTree>
    <p:extLst>
      <p:ext uri="{BB962C8B-B14F-4D97-AF65-F5344CB8AC3E}">
        <p14:creationId xmlns:p14="http://schemas.microsoft.com/office/powerpoint/2010/main" val="3657581060"/>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6193635"/>
      </p:ext>
    </p:extLst>
  </p:cSld>
  <p:clrMapOvr>
    <a:masterClrMapping/>
  </p:clrMapOvr>
  <p:transition spd="med"/>
</p:sld>
</file>

<file path=ppt/theme/theme1.xml><?xml version="1.0" encoding="utf-8"?>
<a:theme xmlns:a="http://schemas.openxmlformats.org/drawingml/2006/main" name="White">
  <a:themeElements>
    <a:clrScheme name="White">
      <a:dk1>
        <a:srgbClr val="FFFFFF"/>
      </a:dk1>
      <a:lt1>
        <a:srgbClr val="868686"/>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Futura"/>
        <a:ea typeface="Futura"/>
        <a:cs typeface="Futura"/>
      </a:majorFont>
      <a:minorFont>
        <a:latin typeface="Futura"/>
        <a:ea typeface="Futura"/>
        <a:cs typeface="Futur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0A0E1">
            <a:alpha val="70000"/>
          </a:srgbClr>
        </a:solidFill>
        <a:ln w="254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FFFFFF"/>
            </a:solidFill>
            <a:effectLst/>
            <a:uFillTx/>
            <a:latin typeface="+mn-lt"/>
            <a:ea typeface="+mn-ea"/>
            <a:cs typeface="+mn-cs"/>
            <a:sym typeface="Futur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86868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68686"/>
            </a:solidFill>
            <a:effectLst/>
            <a:uFillTx/>
            <a:latin typeface="+mn-lt"/>
            <a:ea typeface="+mn-ea"/>
            <a:cs typeface="+mn-cs"/>
            <a:sym typeface="Futur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Futura"/>
        <a:ea typeface="Futura"/>
        <a:cs typeface="Futura"/>
      </a:majorFont>
      <a:minorFont>
        <a:latin typeface="Futura"/>
        <a:ea typeface="Futura"/>
        <a:cs typeface="Futur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50A0E1">
            <a:alpha val="70000"/>
          </a:srgbClr>
        </a:solidFill>
        <a:ln w="254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300" b="0" i="0" u="none" strike="noStrike" cap="none" spc="0" normalizeH="0" baseline="0">
            <a:ln>
              <a:noFill/>
            </a:ln>
            <a:solidFill>
              <a:srgbClr val="FFFFFF"/>
            </a:solidFill>
            <a:effectLst/>
            <a:uFillTx/>
            <a:latin typeface="+mn-lt"/>
            <a:ea typeface="+mn-ea"/>
            <a:cs typeface="+mn-cs"/>
            <a:sym typeface="Futur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86868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868686"/>
            </a:solidFill>
            <a:effectLst/>
            <a:uFillTx/>
            <a:latin typeface="+mn-lt"/>
            <a:ea typeface="+mn-ea"/>
            <a:cs typeface="+mn-cs"/>
            <a:sym typeface="Futur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2338</TotalTime>
  <Words>8211</Words>
  <Application>Microsoft Office PowerPoint</Application>
  <PresentationFormat>Custom</PresentationFormat>
  <Paragraphs>1055</Paragraphs>
  <Slides>94</Slides>
  <Notes>40</Notes>
  <HiddenSlides>0</HiddenSlides>
  <MMClips>1</MMClips>
  <ScaleCrop>false</ScaleCrop>
  <HeadingPairs>
    <vt:vector size="4" baseType="variant">
      <vt:variant>
        <vt:lpstr>Theme</vt:lpstr>
      </vt:variant>
      <vt:variant>
        <vt:i4>2</vt:i4>
      </vt:variant>
      <vt:variant>
        <vt:lpstr>Slide Titles</vt:lpstr>
      </vt:variant>
      <vt:variant>
        <vt:i4>94</vt:i4>
      </vt:variant>
    </vt:vector>
  </HeadingPairs>
  <TitlesOfParts>
    <vt:vector size="96" baseType="lpstr">
      <vt:lpstr>White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Code des régates</dc:title>
  <dc:creator>Mercier Etienne</dc:creator>
  <cp:lastModifiedBy>Eleanor</cp:lastModifiedBy>
  <cp:revision>154</cp:revision>
  <cp:lastPrinted>2020-03-17T13:33:38Z</cp:lastPrinted>
  <dcterms:modified xsi:type="dcterms:W3CDTF">2022-03-16T21:29:29Z</dcterms:modified>
</cp:coreProperties>
</file>