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2AC2CD-A9BF-4332-BA3E-C1C34CE7B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r="31000"/>
          <a:stretch/>
        </p:blipFill>
        <p:spPr>
          <a:xfrm>
            <a:off x="9180576" y="225552"/>
            <a:ext cx="2779776" cy="14707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827961-43C2-AC4F-2A93-763AC4C602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60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4EF5-C3C3-6027-617D-75710E10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4FD26-8A8E-B2E2-4648-7309692D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070E5A-B364-22D3-7AF1-8AD5D969A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r="31000"/>
          <a:stretch/>
        </p:blipFill>
        <p:spPr>
          <a:xfrm>
            <a:off x="10904840" y="6176963"/>
            <a:ext cx="1287160" cy="6810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A45753-1B12-256B-D01D-0BCFAAC93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/>
        </p:blipFill>
        <p:spPr>
          <a:xfrm>
            <a:off x="0" y="5313508"/>
            <a:ext cx="838200" cy="1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C78884-A56C-0E75-DADD-F90A0259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4502F4-A04F-5EBC-9EC7-F389C8B2F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007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7326B0-00FB-2BF7-B6D8-A666D41CDAC2}"/>
              </a:ext>
            </a:extLst>
          </p:cNvPr>
          <p:cNvSpPr/>
          <p:nvPr/>
        </p:nvSpPr>
        <p:spPr>
          <a:xfrm>
            <a:off x="4181630" y="2967335"/>
            <a:ext cx="382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L’ARBITRAGE</a:t>
            </a:r>
          </a:p>
        </p:txBody>
      </p:sp>
    </p:spTree>
    <p:extLst>
      <p:ext uri="{BB962C8B-B14F-4D97-AF65-F5344CB8AC3E}">
        <p14:creationId xmlns:p14="http://schemas.microsoft.com/office/powerpoint/2010/main" val="372005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9">
            <a:extLst>
              <a:ext uri="{FF2B5EF4-FFF2-40B4-BE49-F238E27FC236}">
                <a16:creationId xmlns:a16="http://schemas.microsoft.com/office/drawing/2014/main" id="{5A9AD4F4-C911-5150-F96D-BFBC32E84904}"/>
              </a:ext>
            </a:extLst>
          </p:cNvPr>
          <p:cNvGraphicFramePr>
            <a:graphicFrameLocks noGrp="1"/>
          </p:cNvGraphicFramePr>
          <p:nvPr/>
        </p:nvGraphicFramePr>
        <p:xfrm>
          <a:off x="878703" y="1903336"/>
          <a:ext cx="9097320" cy="390691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097320">
                  <a:extLst>
                    <a:ext uri="{9D8B030D-6E8A-4147-A177-3AD203B41FA5}">
                      <a16:colId xmlns:a16="http://schemas.microsoft.com/office/drawing/2014/main" val="2296443660"/>
                    </a:ext>
                  </a:extLst>
                </a:gridCol>
              </a:tblGrid>
              <a:tr h="2017875">
                <a:tc>
                  <a:txBody>
                    <a:bodyPr/>
                    <a:lstStyle/>
                    <a:p>
                      <a:pPr eaLnBrk="1" hangingPunct="1"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La présence de  moyens de transmission sans fil est interdite dans les bateaux pendant les compétitions.</a:t>
                      </a:r>
                    </a:p>
                    <a:p>
                      <a:pPr eaLnBrk="1" hangingPunct="1">
                        <a:tabLst>
                          <a:tab pos="385763" algn="l"/>
                          <a:tab pos="762000" algn="l"/>
                        </a:tabLst>
                        <a:defRPr/>
                      </a:pPr>
                      <a:endParaRPr lang="fr-FR" dirty="0"/>
                    </a:p>
                    <a:p>
                      <a:pPr eaLnBrk="1" hangingPunct="1"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b="1" dirty="0"/>
                        <a:t>Donc pas de smartphone même sans carte 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7602"/>
                  </a:ext>
                </a:extLst>
              </a:tr>
              <a:tr h="58488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 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440684"/>
                  </a:ext>
                </a:extLst>
              </a:tr>
              <a:tr h="1304153"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/>
                        <a:t>Pour tous les contrôles avec le « STOP » (voir textes pour sanctions)</a:t>
                      </a:r>
                    </a:p>
                    <a:p>
                      <a:pPr algn="ctr"/>
                      <a:r>
                        <a:rPr lang="fr-FR" altLang="fr-FR" dirty="0"/>
                        <a:t>l’équipage a obligation de réparer, sinon le départ du ponton n’est pas autorisé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92188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18371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9">
            <a:extLst>
              <a:ext uri="{FF2B5EF4-FFF2-40B4-BE49-F238E27FC236}">
                <a16:creationId xmlns:a16="http://schemas.microsoft.com/office/drawing/2014/main" id="{5A9AD4F4-C911-5150-F96D-BFBC32E84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27347"/>
              </p:ext>
            </p:extLst>
          </p:nvPr>
        </p:nvGraphicFramePr>
        <p:xfrm>
          <a:off x="878703" y="1903336"/>
          <a:ext cx="9097320" cy="390691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097320">
                  <a:extLst>
                    <a:ext uri="{9D8B030D-6E8A-4147-A177-3AD203B41FA5}">
                      <a16:colId xmlns:a16="http://schemas.microsoft.com/office/drawing/2014/main" val="2296443660"/>
                    </a:ext>
                  </a:extLst>
                </a:gridCol>
              </a:tblGrid>
              <a:tr h="2017875">
                <a:tc>
                  <a:txBody>
                    <a:bodyPr/>
                    <a:lstStyle/>
                    <a:p>
                      <a:pPr eaLnBrk="1" hangingPunct="1"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La composition de l’équipage doit être identique à ce qui a été enregistré en réunion des délégués, et </a:t>
                      </a:r>
                      <a:r>
                        <a:rPr lang="fr-FR" b="1" dirty="0"/>
                        <a:t>vérifiable à l’aide de la licence ou pièce d’identité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7602"/>
                  </a:ext>
                </a:extLst>
              </a:tr>
              <a:tr h="58488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 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440684"/>
                  </a:ext>
                </a:extLst>
              </a:tr>
              <a:tr h="1304153"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/>
                        <a:t>Pour tous les contrôles avec le « STOP » (voir textes pour sanctions)</a:t>
                      </a:r>
                    </a:p>
                    <a:p>
                      <a:pPr algn="ctr"/>
                      <a:r>
                        <a:rPr lang="fr-FR" altLang="fr-FR" dirty="0"/>
                        <a:t>l’équipage a obligation de réparer, sinon le départ du ponton n’est pas autorisé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92188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COMPOSITION</a:t>
            </a:r>
          </a:p>
        </p:txBody>
      </p:sp>
      <p:pic>
        <p:nvPicPr>
          <p:cNvPr id="3" name="Picture 172" descr="Copie (2) de IMG_0149">
            <a:extLst>
              <a:ext uri="{FF2B5EF4-FFF2-40B4-BE49-F238E27FC236}">
                <a16:creationId xmlns:a16="http://schemas.microsoft.com/office/drawing/2014/main" id="{68ED82C6-9CFB-F815-934F-C5E02FE0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87477">
            <a:off x="9815250" y="461385"/>
            <a:ext cx="1775387" cy="2366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121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LE PERSONNEL AU DEPART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368531A-A1B0-EC9F-2F69-2ADD69AF1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22" y="1188514"/>
            <a:ext cx="117553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l’aligneur </a:t>
            </a:r>
          </a:p>
          <a:p>
            <a:pPr marL="285750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le juge au départ</a:t>
            </a:r>
          </a:p>
          <a:p>
            <a:pPr marL="285750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le starter</a:t>
            </a:r>
          </a:p>
          <a:p>
            <a:pPr marL="742950" lvl="1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il observe, s’informe des conditions, surveille les horaires</a:t>
            </a:r>
          </a:p>
          <a:p>
            <a:pPr marL="742950" lvl="1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il informe les rameurs, et distribue les pénalités (tenues non homogènes)</a:t>
            </a:r>
          </a:p>
          <a:p>
            <a:pPr marL="742950" lvl="1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il donne le départ, arrête la course si faux départ</a:t>
            </a:r>
          </a:p>
          <a:p>
            <a:pPr marL="285750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l’assistant-starter</a:t>
            </a:r>
          </a:p>
          <a:p>
            <a:pPr marL="742950" lvl="1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il regroupe les bateaux de la course suivante</a:t>
            </a:r>
          </a:p>
          <a:p>
            <a:pPr marL="285750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les teneurs de bateaux et les pontonniers</a:t>
            </a:r>
          </a:p>
          <a:p>
            <a:pPr marL="285750" indent="-28575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fr-FR" altLang="fr-FR" dirty="0"/>
              <a:t>un juge de parcours prêt à prendre la course</a:t>
            </a:r>
          </a:p>
        </p:txBody>
      </p:sp>
    </p:spTree>
    <p:extLst>
      <p:ext uri="{BB962C8B-B14F-4D97-AF65-F5344CB8AC3E}">
        <p14:creationId xmlns:p14="http://schemas.microsoft.com/office/powerpoint/2010/main" val="222054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A L’ARRIVEE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3BEE19-BDE9-6E36-9712-512CFFE3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11" y="1044085"/>
            <a:ext cx="8229600" cy="565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fr-FR" altLang="fr-FR" sz="2400" b="1" dirty="0"/>
              <a:t>Techniciens: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Résultats et tirages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Caméra Vidéo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Diffusion (papier et/ou site web, autre appli numérique…)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Chronométrage</a:t>
            </a:r>
          </a:p>
          <a:p>
            <a:pPr lvl="1">
              <a:lnSpc>
                <a:spcPct val="90000"/>
              </a:lnSpc>
              <a:defRPr/>
            </a:pPr>
            <a:endParaRPr lang="fr-FR" altLang="fr-FR" sz="2400" dirty="0"/>
          </a:p>
          <a:p>
            <a:pPr algn="l">
              <a:lnSpc>
                <a:spcPct val="90000"/>
              </a:lnSpc>
              <a:defRPr/>
            </a:pPr>
            <a:r>
              <a:rPr lang="fr-FR" altLang="fr-FR" sz="2400" b="1" dirty="0"/>
              <a:t>Juges: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Ordre d’arrivée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Signal sonore lors de l’arrivée de chaque bateau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Drapeau blanc vers juge de parcours à l’arrivée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Lecture Vidéo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Validation résultats et tirages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Transmission des décisions du juge de parcours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Chronométrage</a:t>
            </a:r>
          </a:p>
        </p:txBody>
      </p:sp>
    </p:spTree>
    <p:extLst>
      <p:ext uri="{BB962C8B-B14F-4D97-AF65-F5344CB8AC3E}">
        <p14:creationId xmlns:p14="http://schemas.microsoft.com/office/powerpoint/2010/main" val="27346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669BEBE-A65F-C268-E3AC-C593E763474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POURQUOI DES ARBITRES 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2973A0-7543-0C7A-69F7-9DFF4A76A52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268760"/>
            <a:ext cx="8534400" cy="391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7825" algn="l"/>
              </a:tabLst>
              <a:defRPr/>
            </a:pPr>
            <a:r>
              <a:rPr lang="fr-FR" altLang="fr-FR" sz="3200" b="1" dirty="0"/>
              <a:t>Tout jeu, tout sport demande des règles.</a:t>
            </a:r>
          </a:p>
          <a:p>
            <a:pPr>
              <a:tabLst>
                <a:tab pos="377825" algn="l"/>
              </a:tabLst>
              <a:defRPr/>
            </a:pPr>
            <a:endParaRPr lang="fr-FR" altLang="fr-FR" sz="3200" b="1" dirty="0"/>
          </a:p>
          <a:p>
            <a:pPr>
              <a:tabLst>
                <a:tab pos="377825" algn="l"/>
              </a:tabLst>
              <a:defRPr/>
            </a:pPr>
            <a:r>
              <a:rPr lang="fr-FR" altLang="fr-FR" sz="3200" b="1" dirty="0"/>
              <a:t>Une personne extérieure doit être: </a:t>
            </a:r>
          </a:p>
          <a:p>
            <a:pPr marL="371475" lvl="1" indent="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r>
              <a:rPr lang="fr-FR" altLang="fr-FR" sz="3200" b="1" dirty="0"/>
              <a:t>	garante des règles</a:t>
            </a:r>
          </a:p>
          <a:p>
            <a:pPr marL="371475" lvl="1" indent="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r>
              <a:rPr lang="fr-FR" altLang="fr-FR" sz="3200" b="1" dirty="0"/>
              <a:t> 	garante de la sécurité</a:t>
            </a:r>
          </a:p>
          <a:p>
            <a:pPr marL="371475" lvl="1" indent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>
                <a:cs typeface="Times New Roman" panose="02020603050405020304" pitchFamily="18" charset="0"/>
              </a:rPr>
              <a:t>   indépendante</a:t>
            </a:r>
          </a:p>
          <a:p>
            <a:pPr marL="371475" lvl="1" indent="0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endParaRPr lang="fr-FR" altLang="fr-FR" sz="3200" b="1" dirty="0"/>
          </a:p>
          <a:p>
            <a:pPr>
              <a:tabLst>
                <a:tab pos="377825" algn="l"/>
              </a:tabLst>
              <a:defRPr/>
            </a:pPr>
            <a:endParaRPr lang="fr-FR" alt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74966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887DDC9-5558-2DD2-29BA-2567315E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546" y="980728"/>
            <a:ext cx="3330186" cy="56886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4769F0-6381-1E8B-BB99-4B4DC6CC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618" y="2874801"/>
            <a:ext cx="4366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Juge au départ (+vidéo)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BC84F-F496-9715-5912-3BF53EA1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552" y="1052736"/>
            <a:ext cx="3164516" cy="54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54A70933-CAA3-EEDE-88C7-7BE7FAD7E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6668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9547633-5EDC-ECC7-5D32-7701DEBF1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4793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9B0594A1-7407-292D-4F06-4F38E50DA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2918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A52BA959-D0A2-BA1F-CE4E-065FA6E6F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043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BB06B9B5-9799-3BF6-6BA2-D39F0DD15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9168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0257FD2B-0281-AA9A-B4A8-A075EC969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7293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87D296A0-5911-5B87-6F4A-6531EF996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5418" y="2429468"/>
            <a:ext cx="0" cy="387985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F2CBF22F-60AE-20A6-39D6-33736B980D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8624" y="2772368"/>
            <a:ext cx="158417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CBF83544-8B3C-DB6B-6A59-4AA031B1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552" y="1136719"/>
            <a:ext cx="3164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Starter &amp;</a:t>
            </a:r>
            <a:br>
              <a:rPr lang="fr-FR" altLang="fr-FR" sz="1400" dirty="0"/>
            </a:br>
            <a:r>
              <a:rPr lang="fr-FR" altLang="fr-FR" sz="1400" dirty="0"/>
              <a:t>Assistant starter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41539862-3624-4250-6712-8A55068B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32" y="2170369"/>
            <a:ext cx="1582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Aligneur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5FE735BC-A6EF-AF63-2C5F-EE55F37927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642" y="6093296"/>
            <a:ext cx="158417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sz="140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62A294F-6436-990C-14DF-78F74E24A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18" y="5561646"/>
            <a:ext cx="237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Juges à l’arrivée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4DBC26E4-EDF2-8CBC-5603-46E10EA02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732" y="6253281"/>
            <a:ext cx="5100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Équipe technique (chronos, vidéo, secrétariat)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1234E61C-5B58-E811-782D-F090CF97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767" y="4340814"/>
            <a:ext cx="267254" cy="88838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666ADBA-05C2-0B7A-3581-6DD5750A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320" y="4340814"/>
            <a:ext cx="499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Pontons embarquement / débarquement  : </a:t>
            </a:r>
            <a:br>
              <a:rPr lang="fr-FR" altLang="fr-FR" sz="1400" dirty="0"/>
            </a:br>
            <a:r>
              <a:rPr lang="fr-FR" altLang="fr-FR" sz="1400" dirty="0"/>
              <a:t>Commission de contrôle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4824BD2-B98F-5982-2348-615E6BC9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4" y="4059886"/>
            <a:ext cx="1103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Juges de parcours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4A0B2D6B-5067-C296-9DA9-A1A52285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312" y="3236584"/>
            <a:ext cx="1270038" cy="1104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1D4318F2-925A-BB6B-6198-3588FBF4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312" y="3588644"/>
            <a:ext cx="1005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Pesée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9079059C-E49C-44D7-D9DA-661739BD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37" y="5161536"/>
            <a:ext cx="1005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1400" dirty="0"/>
              <a:t>Président du jury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4CF2E94-D7E4-F519-60A0-63BE8FB4CC8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COMPOSITION TYPE D’UN JURY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D207D24-59EB-5244-3983-F76A78621A6D}"/>
              </a:ext>
            </a:extLst>
          </p:cNvPr>
          <p:cNvGrpSpPr/>
          <p:nvPr/>
        </p:nvGrpSpPr>
        <p:grpSpPr>
          <a:xfrm>
            <a:off x="2733504" y="1754277"/>
            <a:ext cx="794416" cy="562174"/>
            <a:chOff x="7560108" y="858736"/>
            <a:chExt cx="1554524" cy="914400"/>
          </a:xfrm>
          <a:effectLst/>
        </p:grpSpPr>
        <p:pic>
          <p:nvPicPr>
            <p:cNvPr id="38" name="Graphique 37" descr="Profil mâle avec un remplissage uni">
              <a:extLst>
                <a:ext uri="{FF2B5EF4-FFF2-40B4-BE49-F238E27FC236}">
                  <a16:creationId xmlns:a16="http://schemas.microsoft.com/office/drawing/2014/main" id="{9596D79B-17F0-A0C3-62B5-66AC1F0D8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60108" y="858736"/>
              <a:ext cx="914400" cy="914400"/>
            </a:xfrm>
            <a:prstGeom prst="rect">
              <a:avLst/>
            </a:prstGeom>
          </p:spPr>
        </p:pic>
        <p:pic>
          <p:nvPicPr>
            <p:cNvPr id="39" name="Graphique 38" descr="Profil mâle avec un remplissage uni">
              <a:extLst>
                <a:ext uri="{FF2B5EF4-FFF2-40B4-BE49-F238E27FC236}">
                  <a16:creationId xmlns:a16="http://schemas.microsoft.com/office/drawing/2014/main" id="{6D180FF5-2B76-83BB-E641-8DE15B28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0232" y="858736"/>
              <a:ext cx="914400" cy="914400"/>
            </a:xfrm>
            <a:prstGeom prst="rect">
              <a:avLst/>
            </a:prstGeom>
          </p:spPr>
        </p:pic>
      </p:grpSp>
      <p:pic>
        <p:nvPicPr>
          <p:cNvPr id="42" name="Graphique 41" descr="Profil mâle avec un remplissage uni">
            <a:extLst>
              <a:ext uri="{FF2B5EF4-FFF2-40B4-BE49-F238E27FC236}">
                <a16:creationId xmlns:a16="http://schemas.microsoft.com/office/drawing/2014/main" id="{870A742A-C353-73F4-9A9D-EE07A18E4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8020" y="2035364"/>
            <a:ext cx="467290" cy="562174"/>
          </a:xfrm>
          <a:prstGeom prst="rect">
            <a:avLst/>
          </a:prstGeom>
          <a:effectLst/>
        </p:spPr>
      </p:pic>
      <p:pic>
        <p:nvPicPr>
          <p:cNvPr id="43" name="Graphique 42" descr="Profil mâle avec un remplissage uni">
            <a:extLst>
              <a:ext uri="{FF2B5EF4-FFF2-40B4-BE49-F238E27FC236}">
                <a16:creationId xmlns:a16="http://schemas.microsoft.com/office/drawing/2014/main" id="{B0F7F5D4-12EF-F27E-EEDE-6C452D8E2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822" y="2882844"/>
            <a:ext cx="467290" cy="562174"/>
          </a:xfrm>
          <a:prstGeom prst="rect">
            <a:avLst/>
          </a:prstGeom>
          <a:effectLst/>
        </p:spPr>
      </p:pic>
      <p:pic>
        <p:nvPicPr>
          <p:cNvPr id="44" name="Graphique 43" descr="Profil mâle avec un remplissage uni">
            <a:extLst>
              <a:ext uri="{FF2B5EF4-FFF2-40B4-BE49-F238E27FC236}">
                <a16:creationId xmlns:a16="http://schemas.microsoft.com/office/drawing/2014/main" id="{2463A607-4137-34AE-7DE8-6F2187DC0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4013" y="4853710"/>
            <a:ext cx="467290" cy="562174"/>
          </a:xfrm>
          <a:prstGeom prst="rect">
            <a:avLst/>
          </a:prstGeom>
          <a:effectLst/>
        </p:spPr>
      </p:pic>
      <p:pic>
        <p:nvPicPr>
          <p:cNvPr id="45" name="Graphique 44" descr="Profil mâle avec un remplissage uni">
            <a:extLst>
              <a:ext uri="{FF2B5EF4-FFF2-40B4-BE49-F238E27FC236}">
                <a16:creationId xmlns:a16="http://schemas.microsoft.com/office/drawing/2014/main" id="{3AE79D37-EE6A-1079-4448-9EE2C73AF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239" y="3662683"/>
            <a:ext cx="467290" cy="562174"/>
          </a:xfrm>
          <a:prstGeom prst="rect">
            <a:avLst/>
          </a:prstGeom>
          <a:effectLst/>
        </p:spPr>
      </p:pic>
      <p:pic>
        <p:nvPicPr>
          <p:cNvPr id="46" name="Graphique 45" descr="Profil mâle avec un remplissage uni">
            <a:extLst>
              <a:ext uri="{FF2B5EF4-FFF2-40B4-BE49-F238E27FC236}">
                <a16:creationId xmlns:a16="http://schemas.microsoft.com/office/drawing/2014/main" id="{F90BE2F0-FBC6-A306-F4C4-2A143124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9953" y="5156535"/>
            <a:ext cx="467290" cy="562174"/>
          </a:xfrm>
          <a:prstGeom prst="rect">
            <a:avLst/>
          </a:prstGeom>
          <a:effectLst/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203879F6-730B-C8D3-88E6-EB5BA33C3DCE}"/>
              </a:ext>
            </a:extLst>
          </p:cNvPr>
          <p:cNvGrpSpPr/>
          <p:nvPr/>
        </p:nvGrpSpPr>
        <p:grpSpPr>
          <a:xfrm>
            <a:off x="4952439" y="5826801"/>
            <a:ext cx="794416" cy="562174"/>
            <a:chOff x="7560108" y="858736"/>
            <a:chExt cx="1554524" cy="914400"/>
          </a:xfrm>
          <a:effectLst/>
        </p:grpSpPr>
        <p:pic>
          <p:nvPicPr>
            <p:cNvPr id="48" name="Graphique 47" descr="Profil mâle avec un remplissage uni">
              <a:extLst>
                <a:ext uri="{FF2B5EF4-FFF2-40B4-BE49-F238E27FC236}">
                  <a16:creationId xmlns:a16="http://schemas.microsoft.com/office/drawing/2014/main" id="{FED034D3-9DAD-2C0E-690D-084579A0E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60108" y="858736"/>
              <a:ext cx="914400" cy="914400"/>
            </a:xfrm>
            <a:prstGeom prst="rect">
              <a:avLst/>
            </a:prstGeom>
          </p:spPr>
        </p:pic>
        <p:pic>
          <p:nvPicPr>
            <p:cNvPr id="49" name="Graphique 48" descr="Profil mâle avec un remplissage uni">
              <a:extLst>
                <a:ext uri="{FF2B5EF4-FFF2-40B4-BE49-F238E27FC236}">
                  <a16:creationId xmlns:a16="http://schemas.microsoft.com/office/drawing/2014/main" id="{24F2B5C5-EFD2-4A5E-5A89-E1ABA98A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0232" y="858736"/>
              <a:ext cx="914400" cy="914400"/>
            </a:xfrm>
            <a:prstGeom prst="rect">
              <a:avLst/>
            </a:prstGeom>
          </p:spPr>
        </p:pic>
      </p:grpSp>
      <p:pic>
        <p:nvPicPr>
          <p:cNvPr id="50" name="Graphique 49" descr="Profil mâle avec un remplissage uni">
            <a:extLst>
              <a:ext uri="{FF2B5EF4-FFF2-40B4-BE49-F238E27FC236}">
                <a16:creationId xmlns:a16="http://schemas.microsoft.com/office/drawing/2014/main" id="{BC1B27F8-2DE8-D33C-B34F-F234A6BDC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980" y="3212755"/>
            <a:ext cx="467290" cy="562174"/>
          </a:xfrm>
          <a:prstGeom prst="rect">
            <a:avLst/>
          </a:prstGeom>
          <a:effectLst/>
        </p:spPr>
      </p:pic>
      <p:pic>
        <p:nvPicPr>
          <p:cNvPr id="51" name="Graphique 50" descr="Profil mâle avec un remplissage uni">
            <a:extLst>
              <a:ext uri="{FF2B5EF4-FFF2-40B4-BE49-F238E27FC236}">
                <a16:creationId xmlns:a16="http://schemas.microsoft.com/office/drawing/2014/main" id="{466D1E15-7E2D-4232-25EE-26205352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417" y="4675280"/>
            <a:ext cx="467290" cy="5621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447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2229EDCE-6DE2-0DDB-058D-6F8E1BA4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85" y="1189926"/>
            <a:ext cx="1021199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fr-FR" altLang="fr-FR" sz="3200" dirty="0"/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3200" dirty="0"/>
              <a:t>pontons d’embarquement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3200" dirty="0"/>
              <a:t>pontons de débarquement, d’honneur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3200" dirty="0"/>
              <a:t>local de pesée des rameurs et barreurs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3200" dirty="0"/>
              <a:t>local de pesée des bateaux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3200" dirty="0"/>
              <a:t>tout autre lieu si nécessaire ……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fr-FR" altLang="fr-FR" sz="32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5295A73-D9AB-19FF-FC9E-A83668DF3B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COMMISSION DE CONTROLE</a:t>
            </a:r>
          </a:p>
        </p:txBody>
      </p:sp>
    </p:spTree>
    <p:extLst>
      <p:ext uri="{BB962C8B-B14F-4D97-AF65-F5344CB8AC3E}">
        <p14:creationId xmlns:p14="http://schemas.microsoft.com/office/powerpoint/2010/main" val="413647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2">
            <a:extLst>
              <a:ext uri="{FF2B5EF4-FFF2-40B4-BE49-F238E27FC236}">
                <a16:creationId xmlns:a16="http://schemas.microsoft.com/office/drawing/2014/main" id="{ED3D340F-B838-1D1C-B3A9-6E947D36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2" y="1196975"/>
            <a:ext cx="4453383" cy="1727200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endParaRPr lang="fr-FR" dirty="0"/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18DE2D5E-607C-98F2-7EDA-9F15CAA2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270250"/>
            <a:ext cx="4535487" cy="21034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endParaRPr lang="fr-FR" dirty="0"/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EE7299D7-DE37-215A-9C20-554CC366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733256"/>
            <a:ext cx="4535488" cy="1008112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Char char="•"/>
              <a:defRPr/>
            </a:pPr>
            <a:endParaRPr lang="fr-FR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8C10F5F-CE17-354B-DC90-5EB1A3292E1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DETAILS</a:t>
            </a: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AF281206-1A32-DF0B-6013-BA4292D74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48938"/>
              </p:ext>
            </p:extLst>
          </p:nvPr>
        </p:nvGraphicFramePr>
        <p:xfrm>
          <a:off x="695548" y="1293989"/>
          <a:ext cx="11101036" cy="457958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550518">
                  <a:extLst>
                    <a:ext uri="{9D8B030D-6E8A-4147-A177-3AD203B41FA5}">
                      <a16:colId xmlns:a16="http://schemas.microsoft.com/office/drawing/2014/main" val="3553657938"/>
                    </a:ext>
                  </a:extLst>
                </a:gridCol>
                <a:gridCol w="5550518">
                  <a:extLst>
                    <a:ext uri="{9D8B030D-6E8A-4147-A177-3AD203B41FA5}">
                      <a16:colId xmlns:a16="http://schemas.microsoft.com/office/drawing/2014/main" val="4291921239"/>
                    </a:ext>
                  </a:extLst>
                </a:gridCol>
              </a:tblGrid>
              <a:tr h="1653741">
                <a:tc>
                  <a:txBody>
                    <a:bodyPr/>
                    <a:lstStyle/>
                    <a:p>
                      <a:pPr algn="l"/>
                      <a:r>
                        <a:rPr lang="fr-FR" altLang="fr-FR" b="1" dirty="0"/>
                        <a:t>SECURITE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le matériel.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les horaires.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embarquement/débarquement.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Nombre de parcours.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174919"/>
                  </a:ext>
                </a:extLst>
              </a:tr>
              <a:tr h="2035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EGALITE DES CHANCES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équipages (identité –âge).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poids barreurs et PL.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poids des bateaux.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produits sur la coque.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équipements.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433195"/>
                  </a:ext>
                </a:extLst>
              </a:tr>
              <a:tr h="890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b="1" dirty="0"/>
                        <a:t>IMAGE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tenue.</a:t>
                      </a:r>
                    </a:p>
                    <a:p>
                      <a:pPr marL="342900" indent="-342900" algn="l">
                        <a:buFontTx/>
                        <a:buChar char="•"/>
                        <a:defRPr/>
                      </a:pPr>
                      <a:r>
                        <a:rPr lang="fr-FR" dirty="0"/>
                        <a:t> publicité.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64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80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8720CD94-EC72-0116-3BD7-72FCD857653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L’ETRAVE</a:t>
            </a:r>
          </a:p>
        </p:txBody>
      </p:sp>
      <p:graphicFrame>
        <p:nvGraphicFramePr>
          <p:cNvPr id="19" name="Tableau 19">
            <a:extLst>
              <a:ext uri="{FF2B5EF4-FFF2-40B4-BE49-F238E27FC236}">
                <a16:creationId xmlns:a16="http://schemas.microsoft.com/office/drawing/2014/main" id="{B5DA12D7-505E-6F4B-73F9-830895811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34451"/>
              </p:ext>
            </p:extLst>
          </p:nvPr>
        </p:nvGraphicFramePr>
        <p:xfrm>
          <a:off x="878703" y="1903336"/>
          <a:ext cx="9097320" cy="393471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32440">
                  <a:extLst>
                    <a:ext uri="{9D8B030D-6E8A-4147-A177-3AD203B41FA5}">
                      <a16:colId xmlns:a16="http://schemas.microsoft.com/office/drawing/2014/main" val="2296443660"/>
                    </a:ext>
                  </a:extLst>
                </a:gridCol>
                <a:gridCol w="3032440">
                  <a:extLst>
                    <a:ext uri="{9D8B030D-6E8A-4147-A177-3AD203B41FA5}">
                      <a16:colId xmlns:a16="http://schemas.microsoft.com/office/drawing/2014/main" val="393324597"/>
                    </a:ext>
                  </a:extLst>
                </a:gridCol>
                <a:gridCol w="3032440">
                  <a:extLst>
                    <a:ext uri="{9D8B030D-6E8A-4147-A177-3AD203B41FA5}">
                      <a16:colId xmlns:a16="http://schemas.microsoft.com/office/drawing/2014/main" val="3477958763"/>
                    </a:ext>
                  </a:extLst>
                </a:gridCol>
              </a:tblGrid>
              <a:tr h="1091711"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/>
                        <a:t>LA BOULE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présence</a:t>
                      </a:r>
                    </a:p>
                    <a:p>
                      <a:pPr marL="285750" lvl="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fixation solide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7602"/>
                  </a:ext>
                </a:extLst>
              </a:tr>
              <a:tr h="1538849"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/>
                        <a:t>LE NUMERO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présence</a:t>
                      </a:r>
                    </a:p>
                    <a:p>
                      <a:pPr marL="285750" lvl="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conforme au programme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440684"/>
                  </a:ext>
                </a:extLst>
              </a:tr>
              <a:tr h="1304153">
                <a:tc gridSpan="3">
                  <a:txBody>
                    <a:bodyPr/>
                    <a:lstStyle/>
                    <a:p>
                      <a:pPr algn="ctr"/>
                      <a:r>
                        <a:rPr lang="fr-FR" altLang="fr-FR" dirty="0"/>
                        <a:t>Pour tous les contrôles avec le « STOP » (voir textes pour sanctions)</a:t>
                      </a:r>
                    </a:p>
                    <a:p>
                      <a:pPr algn="ctr"/>
                      <a:r>
                        <a:rPr lang="fr-FR" altLang="fr-FR" dirty="0"/>
                        <a:t>l’équipage a obligation de réparer, sinon le départ du ponton n’est pas autorisé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921882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7A79B7E6-BC1E-E692-E229-6FBA1702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3605">
            <a:off x="8826044" y="387504"/>
            <a:ext cx="2893236" cy="208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820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9">
            <a:extLst>
              <a:ext uri="{FF2B5EF4-FFF2-40B4-BE49-F238E27FC236}">
                <a16:creationId xmlns:a16="http://schemas.microsoft.com/office/drawing/2014/main" id="{5A9AD4F4-C911-5150-F96D-BFBC32E84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10506"/>
              </p:ext>
            </p:extLst>
          </p:nvPr>
        </p:nvGraphicFramePr>
        <p:xfrm>
          <a:off x="878703" y="1903336"/>
          <a:ext cx="9097320" cy="393471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32440">
                  <a:extLst>
                    <a:ext uri="{9D8B030D-6E8A-4147-A177-3AD203B41FA5}">
                      <a16:colId xmlns:a16="http://schemas.microsoft.com/office/drawing/2014/main" val="2296443660"/>
                    </a:ext>
                  </a:extLst>
                </a:gridCol>
                <a:gridCol w="3032440">
                  <a:extLst>
                    <a:ext uri="{9D8B030D-6E8A-4147-A177-3AD203B41FA5}">
                      <a16:colId xmlns:a16="http://schemas.microsoft.com/office/drawing/2014/main" val="393324597"/>
                    </a:ext>
                  </a:extLst>
                </a:gridCol>
                <a:gridCol w="3032440">
                  <a:extLst>
                    <a:ext uri="{9D8B030D-6E8A-4147-A177-3AD203B41FA5}">
                      <a16:colId xmlns:a16="http://schemas.microsoft.com/office/drawing/2014/main" val="3477958763"/>
                    </a:ext>
                  </a:extLst>
                </a:gridCol>
              </a:tblGrid>
              <a:tr h="1091711"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/>
                        <a:t>CHAUSSURES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la fixation des chaussures permet de se dégager sans l’aide des mains, dans les plus brefs délais.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7602"/>
                  </a:ext>
                </a:extLst>
              </a:tr>
              <a:tr h="1538849"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/>
                        <a:t>LACET DE SECURITE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Un lacet par chaussure, avec débattement du talon ne dépassant pas l’horizontale (environ 7 cm).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440684"/>
                  </a:ext>
                </a:extLst>
              </a:tr>
              <a:tr h="1304153">
                <a:tc gridSpan="3">
                  <a:txBody>
                    <a:bodyPr/>
                    <a:lstStyle/>
                    <a:p>
                      <a:pPr algn="ctr"/>
                      <a:r>
                        <a:rPr lang="fr-FR" altLang="fr-FR" dirty="0"/>
                        <a:t>Pour tous les contrôles avec le « STOP » (voir textes pour sanctions)</a:t>
                      </a:r>
                    </a:p>
                    <a:p>
                      <a:pPr algn="ctr"/>
                      <a:r>
                        <a:rPr lang="fr-FR" altLang="fr-FR" dirty="0"/>
                        <a:t>l’équipage a obligation de réparer, sinon le départ du ponton n’est pas autorisé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92188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LES CHAUSSURES &amp; LES SANGLES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5BD147-3747-01DE-8E78-5E2B509A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9281">
            <a:off x="8851011" y="396377"/>
            <a:ext cx="2748496" cy="202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16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9">
            <a:extLst>
              <a:ext uri="{FF2B5EF4-FFF2-40B4-BE49-F238E27FC236}">
                <a16:creationId xmlns:a16="http://schemas.microsoft.com/office/drawing/2014/main" id="{5A9AD4F4-C911-5150-F96D-BFBC32E84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78911"/>
              </p:ext>
            </p:extLst>
          </p:nvPr>
        </p:nvGraphicFramePr>
        <p:xfrm>
          <a:off x="878703" y="1903336"/>
          <a:ext cx="9097320" cy="393471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32440">
                  <a:extLst>
                    <a:ext uri="{9D8B030D-6E8A-4147-A177-3AD203B41FA5}">
                      <a16:colId xmlns:a16="http://schemas.microsoft.com/office/drawing/2014/main" val="2296443660"/>
                    </a:ext>
                  </a:extLst>
                </a:gridCol>
                <a:gridCol w="3032440">
                  <a:extLst>
                    <a:ext uri="{9D8B030D-6E8A-4147-A177-3AD203B41FA5}">
                      <a16:colId xmlns:a16="http://schemas.microsoft.com/office/drawing/2014/main" val="393324597"/>
                    </a:ext>
                  </a:extLst>
                </a:gridCol>
                <a:gridCol w="3032440">
                  <a:extLst>
                    <a:ext uri="{9D8B030D-6E8A-4147-A177-3AD203B41FA5}">
                      <a16:colId xmlns:a16="http://schemas.microsoft.com/office/drawing/2014/main" val="3477958763"/>
                    </a:ext>
                  </a:extLst>
                </a:gridCol>
              </a:tblGrid>
              <a:tr h="1091711"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/>
                        <a:t>LA COULEUR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Aux couleurs du club sur les deux faces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7602"/>
                  </a:ext>
                </a:extLst>
              </a:tr>
              <a:tr h="1538849">
                <a:tc>
                  <a:txBody>
                    <a:bodyPr/>
                    <a:lstStyle/>
                    <a:p>
                      <a:pPr algn="ctr"/>
                      <a:r>
                        <a:rPr lang="fr-FR" altLang="fr-FR" b="1" dirty="0"/>
                        <a:t>LACET DE SECURITE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FR" altLang="fr-FR" dirty="0"/>
                        <a:t>Epaisseur minimale sur tout le pourtour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 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440684"/>
                  </a:ext>
                </a:extLst>
              </a:tr>
              <a:tr h="1304153">
                <a:tc gridSpan="3">
                  <a:txBody>
                    <a:bodyPr/>
                    <a:lstStyle/>
                    <a:p>
                      <a:pPr algn="ctr"/>
                      <a:r>
                        <a:rPr lang="fr-FR" altLang="fr-FR" dirty="0"/>
                        <a:t>Pour tous les contrôles avec le « STOP » (voir textes pour sanctions)</a:t>
                      </a:r>
                    </a:p>
                    <a:p>
                      <a:pPr algn="ctr"/>
                      <a:r>
                        <a:rPr lang="fr-FR" altLang="fr-FR" dirty="0"/>
                        <a:t>l’équipage a obligation de réparer, sinon le départ du ponton n’est pas autorisé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92188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LES PELLES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A7BB62B-E0DB-F547-0143-F893AFA3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0651">
            <a:off x="9290361" y="478616"/>
            <a:ext cx="2475191" cy="196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46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9">
            <a:extLst>
              <a:ext uri="{FF2B5EF4-FFF2-40B4-BE49-F238E27FC236}">
                <a16:creationId xmlns:a16="http://schemas.microsoft.com/office/drawing/2014/main" id="{5A9AD4F4-C911-5150-F96D-BFBC32E84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8646"/>
              </p:ext>
            </p:extLst>
          </p:nvPr>
        </p:nvGraphicFramePr>
        <p:xfrm>
          <a:off x="878703" y="1903336"/>
          <a:ext cx="9097320" cy="390691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097320">
                  <a:extLst>
                    <a:ext uri="{9D8B030D-6E8A-4147-A177-3AD203B41FA5}">
                      <a16:colId xmlns:a16="http://schemas.microsoft.com/office/drawing/2014/main" val="2296443660"/>
                    </a:ext>
                  </a:extLst>
                </a:gridCol>
              </a:tblGrid>
              <a:tr h="2017875">
                <a:tc>
                  <a:txBody>
                    <a:bodyPr/>
                    <a:lstStyle/>
                    <a:p>
                      <a:pPr eaLnBrk="1" hangingPunct="1"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Il est interdit d’appliquer sur la coque :</a:t>
                      </a:r>
                    </a:p>
                    <a:p>
                      <a:pPr marL="74295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 	des produits,</a:t>
                      </a:r>
                    </a:p>
                    <a:p>
                      <a:pPr marL="74295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 	des structures tels que des films plastiques,</a:t>
                      </a:r>
                    </a:p>
                    <a:p>
                      <a:pPr eaLnBrk="1" hangingPunct="1"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susceptibles de modifier : </a:t>
                      </a:r>
                    </a:p>
                    <a:p>
                      <a:pPr marL="74295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 	les propriétés naturelles de l’eau, </a:t>
                      </a:r>
                    </a:p>
                    <a:p>
                      <a:pPr marL="742950" lvl="1" indent="-285750" eaLnBrk="1" hangingPunct="1">
                        <a:buFont typeface="Arial" panose="020B0604020202020204" pitchFamily="34" charset="0"/>
                        <a:buChar char="•"/>
                        <a:tabLst>
                          <a:tab pos="385763" algn="l"/>
                          <a:tab pos="762000" algn="l"/>
                        </a:tabLst>
                        <a:defRPr/>
                      </a:pPr>
                      <a:r>
                        <a:rPr lang="fr-FR" dirty="0"/>
                        <a:t> 	les propriétés de la couche de surface de l’eau.</a:t>
                      </a:r>
                      <a:endParaRPr lang="fr-FR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7602"/>
                  </a:ext>
                </a:extLst>
              </a:tr>
              <a:tr h="58488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  conforme =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440684"/>
                  </a:ext>
                </a:extLst>
              </a:tr>
              <a:tr h="1304153">
                <a:tc>
                  <a:txBody>
                    <a:bodyPr/>
                    <a:lstStyle/>
                    <a:p>
                      <a:pPr algn="ctr"/>
                      <a:r>
                        <a:rPr lang="fr-FR" altLang="fr-FR" dirty="0"/>
                        <a:t>Pour tous les contrôles avec le « STOP » (voir textes pour sanctions)</a:t>
                      </a:r>
                    </a:p>
                    <a:p>
                      <a:pPr algn="ctr"/>
                      <a:r>
                        <a:rPr lang="fr-FR" altLang="fr-FR" dirty="0"/>
                        <a:t>l’équipage a obligation de réparer, sinon le départ du ponton n’est pas autorisé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92188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62CE198-8C24-FB5D-C43D-65CE7FA5BF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86106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80975">
              <a:defRPr/>
            </a:pPr>
            <a:r>
              <a:rPr lang="fr-FR" altLang="fr-FR" b="1" i="1" dirty="0"/>
              <a:t>LA COQUE</a:t>
            </a:r>
          </a:p>
        </p:txBody>
      </p:sp>
    </p:spTree>
    <p:extLst>
      <p:ext uri="{BB962C8B-B14F-4D97-AF65-F5344CB8AC3E}">
        <p14:creationId xmlns:p14="http://schemas.microsoft.com/office/powerpoint/2010/main" val="38970258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FAVIRON">
      <a:dk1>
        <a:srgbClr val="162664"/>
      </a:dk1>
      <a:lt1>
        <a:sysClr val="window" lastClr="FFFFFF"/>
      </a:lt1>
      <a:dk2>
        <a:srgbClr val="2EB4A1"/>
      </a:dk2>
      <a:lt2>
        <a:srgbClr val="F2F2F2"/>
      </a:lt2>
      <a:accent1>
        <a:srgbClr val="162664"/>
      </a:accent1>
      <a:accent2>
        <a:srgbClr val="2EB4A1"/>
      </a:accent2>
      <a:accent3>
        <a:srgbClr val="AFCDD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Grand écran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WorldLine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L'HUMEAU, FABRICE</dc:creator>
  <cp:lastModifiedBy>L'HUMEAU, FABRICE</cp:lastModifiedBy>
  <cp:revision>1</cp:revision>
  <dcterms:created xsi:type="dcterms:W3CDTF">2023-01-30T14:03:28Z</dcterms:created>
  <dcterms:modified xsi:type="dcterms:W3CDTF">2023-01-30T15:00:36Z</dcterms:modified>
</cp:coreProperties>
</file>